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sldIdLst>
    <p:sldId id="265" r:id="rId2"/>
    <p:sldId id="262" r:id="rId3"/>
    <p:sldId id="275" r:id="rId4"/>
    <p:sldId id="270" r:id="rId5"/>
    <p:sldId id="276" r:id="rId6"/>
    <p:sldId id="277" r:id="rId7"/>
    <p:sldId id="281" r:id="rId8"/>
    <p:sldId id="278" r:id="rId9"/>
    <p:sldId id="279" r:id="rId10"/>
    <p:sldId id="282" r:id="rId11"/>
    <p:sldId id="280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CC3300"/>
    <a:srgbClr val="FFFF00"/>
    <a:srgbClr val="FF00FF"/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E1B04-D2BF-4537-9ACE-0589DC756F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2067F-0BD4-494B-8211-409799916B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50DB8-575B-4A97-8E71-572E024A7A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BA531-8585-40E7-8B89-895945FC54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3EAB7-7FD9-46E0-AA24-FEEAE8F34E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CC0CC-4176-47B7-AFB7-7EBF7890D0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19DBA-B7CB-4A6A-9205-93A05FC7A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7DE6E-49A0-4C29-88C7-8AB913F96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5A56-BFD5-450E-AFB7-3D1990A7F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99495-DF59-4159-B3CA-1D655F2092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04330-EF6A-4702-90F0-237793938C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B5EB25-FFF1-4085-A844-57E515DBE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" y="0"/>
            <a:ext cx="9135999" cy="68579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83702" y="360679"/>
            <a:ext cx="287655" cy="1656080"/>
          </a:xfrm>
          <a:custGeom>
            <a:avLst/>
            <a:gdLst/>
            <a:ahLst/>
            <a:cxnLst/>
            <a:rect l="l" t="t" r="r" b="b"/>
            <a:pathLst>
              <a:path w="287654" h="1656080">
                <a:moveTo>
                  <a:pt x="287274" y="0"/>
                </a:moveTo>
                <a:lnTo>
                  <a:pt x="0" y="0"/>
                </a:lnTo>
                <a:lnTo>
                  <a:pt x="0" y="1270"/>
                </a:lnTo>
                <a:lnTo>
                  <a:pt x="0" y="1654810"/>
                </a:lnTo>
                <a:lnTo>
                  <a:pt x="635" y="1654810"/>
                </a:lnTo>
                <a:lnTo>
                  <a:pt x="635" y="1656080"/>
                </a:lnTo>
                <a:lnTo>
                  <a:pt x="286512" y="1656080"/>
                </a:lnTo>
                <a:lnTo>
                  <a:pt x="286512" y="1654810"/>
                </a:lnTo>
                <a:lnTo>
                  <a:pt x="287274" y="1654810"/>
                </a:lnTo>
                <a:lnTo>
                  <a:pt x="287274" y="1270"/>
                </a:lnTo>
                <a:lnTo>
                  <a:pt x="287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 txBox="1"/>
          <p:nvPr/>
        </p:nvSpPr>
        <p:spPr>
          <a:xfrm>
            <a:off x="3203848" y="0"/>
            <a:ext cx="5400600" cy="924612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5745" marR="234315" algn="ctr">
              <a:spcBef>
                <a:spcPts val="58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Сонковская</a:t>
            </a:r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Сонковского</a:t>
            </a:r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Тверской области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Зональные  детские краеведческие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Чтения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Бежецкий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Верх»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базе МАОУ «Средняя общеобразовательная школа №5 имени Л.Н.Гумилёва» г.Бежецка Тверской области</a:t>
            </a:r>
          </a:p>
          <a:p>
            <a:pPr marL="245745" marR="234315" algn="ctr">
              <a:spcBef>
                <a:spcPts val="58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745" marR="234315" algn="ctr">
              <a:spcBef>
                <a:spcPts val="58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marL="245745" marR="234315" algn="ctr">
              <a:spcBef>
                <a:spcPts val="58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«ГЕРОИЗМ  ГЕРОЕВ СВО: </a:t>
            </a:r>
          </a:p>
          <a:p>
            <a:pPr marL="245745" marR="234315" algn="ctr">
              <a:spcBef>
                <a:spcPts val="58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ЛИЦА МУЖЕСТВА И БУДУЩЕГО»</a:t>
            </a:r>
          </a:p>
          <a:p>
            <a:pPr marL="245745" marR="234315">
              <a:spcBef>
                <a:spcPts val="580"/>
              </a:spcBef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выполнила: </a:t>
            </a:r>
          </a:p>
          <a:p>
            <a:pPr marL="245745" marR="234315">
              <a:spcBef>
                <a:spcPts val="58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ученица   9б  класса МОУ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Сонковская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Тверской области, </a:t>
            </a:r>
          </a:p>
          <a:p>
            <a:pPr marL="245745" marR="234315">
              <a:spcBef>
                <a:spcPts val="58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Дунай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Артемовна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245745" marR="234315">
              <a:spcBef>
                <a:spcPts val="58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педагог-библиотекарь МОУ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Сонковская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Тверской области , Галина Владимировна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Сосновская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2026 год,  п.г.т. Сонково</a:t>
            </a:r>
          </a:p>
          <a:p>
            <a:pPr marL="245745" marR="234315">
              <a:spcBef>
                <a:spcPts val="58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509120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Медицинские технологии.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 время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спасать жизни, которые раньше были бы обречены.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196752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связи и информационные технологии.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Связисты проявляют героизм под огнем, они обеспечивают бесперебойную связь.</a:t>
            </a:r>
          </a:p>
        </p:txBody>
      </p:sp>
      <p:pic>
        <p:nvPicPr>
          <p:cNvPr id="26626" name="Picture 2" descr="C:\Users\Пользователь\Downloads\Screenshot_20260226_151245_com_android_chrome_ChromeTabbedActi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092830" cy="2736304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ownloads\Screenshot_20260303_210608_com_android_chrome_ChromeTabbedActivity.jpg"/>
          <p:cNvPicPr>
            <a:picLocks noChangeAspect="1" noChangeArrowheads="1"/>
          </p:cNvPicPr>
          <p:nvPr/>
        </p:nvPicPr>
        <p:blipFill>
          <a:blip r:embed="rId3" cstate="print"/>
          <a:srcRect t="5275"/>
          <a:stretch>
            <a:fillRect/>
          </a:stretch>
        </p:blipFill>
        <p:spPr bwMode="auto">
          <a:xfrm>
            <a:off x="4499992" y="3501008"/>
            <a:ext cx="4032448" cy="27776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188640"/>
            <a:ext cx="75608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Продемонстрировать через какой формат  представлены  подвиги Героев СВО для учащихся.</a:t>
            </a:r>
            <a:endParaRPr lang="ru-RU" sz="24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Образцом для учеников выступают современные защитники, чьи подвиги представлены через доступные и наглядные форматы:</a:t>
            </a:r>
          </a:p>
        </p:txBody>
      </p:sp>
      <p:pic>
        <p:nvPicPr>
          <p:cNvPr id="8" name="Picture 2" descr="C:\Users\Пользователь\Downloads\IMG_20260227_131121.jpg"/>
          <p:cNvPicPr>
            <a:picLocks noChangeAspect="1" noChangeArrowheads="1"/>
          </p:cNvPicPr>
          <p:nvPr/>
        </p:nvPicPr>
        <p:blipFill>
          <a:blip r:embed="rId2" cstate="print"/>
          <a:srcRect l="4200" r="11801" b="8001"/>
          <a:stretch>
            <a:fillRect/>
          </a:stretch>
        </p:blipFill>
        <p:spPr bwMode="auto">
          <a:xfrm rot="16200000">
            <a:off x="5696742" y="1512171"/>
            <a:ext cx="2070997" cy="30243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2060848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Герои графических новелл.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Университета «Синергия» рассказывает  истории реальных бойцов в стиле комиксов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4149080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«Парта Героя».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школах устанавливают ученические столы с биографиями и описанием подвигов выпускников — участников СВО. Право сидеть за такой партой получают ученики за отличную учебу и активную общественную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C:\Users\Пользователь\Downloads\IMG_20260227_135839.jpg"/>
          <p:cNvPicPr>
            <a:picLocks noChangeAspect="1" noChangeArrowheads="1"/>
          </p:cNvPicPr>
          <p:nvPr/>
        </p:nvPicPr>
        <p:blipFill>
          <a:blip r:embed="rId3" cstate="print"/>
          <a:srcRect t="14300"/>
          <a:stretch>
            <a:fillRect/>
          </a:stretch>
        </p:blipFill>
        <p:spPr bwMode="auto">
          <a:xfrm>
            <a:off x="395536" y="3212976"/>
            <a:ext cx="4320480" cy="22002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5517232"/>
            <a:ext cx="44644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фото парта Героя СВО Носова Д.А.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кабинете №7 МОУ 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Сонковская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4008" y="4005064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Личные встречи с героями СВО.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Живое общение с военнослужащими помогает учащимся воспринимать героев не как абстрактные образы, а как реальных современников.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Урок «Разговоры о важном».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этого цикла занятий школьникам рассказывают о таких качествах, как мужество, стойкость и взаимовыручка. </a:t>
            </a:r>
          </a:p>
        </p:txBody>
      </p:sp>
      <p:pic>
        <p:nvPicPr>
          <p:cNvPr id="7" name="Picture 4" descr="C:\Users\Пользователь\Downloads\Screenshot_20260227_132025_com_vkontakte_android_MainActivity.jpg"/>
          <p:cNvPicPr>
            <a:picLocks noChangeAspect="1" noChangeArrowheads="1"/>
          </p:cNvPicPr>
          <p:nvPr/>
        </p:nvPicPr>
        <p:blipFill>
          <a:blip r:embed="rId2" cstate="print"/>
          <a:srcRect l="12842" r="16890"/>
          <a:stretch>
            <a:fillRect/>
          </a:stretch>
        </p:blipFill>
        <p:spPr bwMode="auto">
          <a:xfrm>
            <a:off x="251520" y="2564904"/>
            <a:ext cx="4248472" cy="3168352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ownloads\Screenshot_20260302_230124_com_vkontakte_android_MainActivity.jpg"/>
          <p:cNvPicPr>
            <a:picLocks noChangeAspect="1" noChangeArrowheads="1"/>
          </p:cNvPicPr>
          <p:nvPr/>
        </p:nvPicPr>
        <p:blipFill>
          <a:blip r:embed="rId3" cstate="print"/>
          <a:srcRect l="28834" r="30459" b="51805"/>
          <a:stretch>
            <a:fillRect/>
          </a:stretch>
        </p:blipFill>
        <p:spPr bwMode="auto">
          <a:xfrm>
            <a:off x="4584001" y="764704"/>
            <a:ext cx="4164463" cy="30963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5805264"/>
            <a:ext cx="28083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фото участник СВО Митрофанов И.С.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3861048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Мемориальные доски на фасадах школ 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Размещение таких досок на фасадах школы – это акт гражданственности, воспитания у подрастающего поколения чувства  патриотизма, гордости за свою страну и уважения к её защитникам.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способ донести до каждого ученика, до каждого учителя, до каждого родителя , что цена мира и безопасности – велика.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ownloads\1BqKH_le3X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168352" cy="2592288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ownloads\Y-OhqHlpg6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824536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284985"/>
            <a:ext cx="87849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фото: МОУ «СОШ № 9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им.М.И.Хилкова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МОУ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Сонковская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СОШ»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99176" cy="49006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2160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Подводя итог, важно отметить, что герои Специальной военной операции становятся для современного поколения молодежи настоящим ориентиром.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Пользователь\Downloads\Screenshot_20260226_140256_com_hihonor_photos_SlotAlbumActivity_edit_9938900567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4536504" cy="2952328"/>
          </a:xfrm>
          <a:prstGeom prst="rect">
            <a:avLst/>
          </a:prstGeom>
          <a:noFill/>
        </p:spPr>
      </p:pic>
      <p:pic>
        <p:nvPicPr>
          <p:cNvPr id="9" name="Picture 2" descr="Героями не рождаются, героями становятся в час испытаний"/>
          <p:cNvPicPr>
            <a:picLocks noChangeAspect="1" noChangeArrowheads="1"/>
          </p:cNvPicPr>
          <p:nvPr/>
        </p:nvPicPr>
        <p:blipFill>
          <a:blip r:embed="rId3" cstate="print"/>
          <a:srcRect b="43662"/>
          <a:stretch>
            <a:fillRect/>
          </a:stretch>
        </p:blipFill>
        <p:spPr bwMode="auto">
          <a:xfrm>
            <a:off x="2555776" y="1124744"/>
            <a:ext cx="4320480" cy="17165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020272" y="1196752"/>
            <a:ext cx="19077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Специальной военной операции — это продолжатели великих традиций наших дедов и прадедов. Их подвиги доказывают, что понятия "честь", "мужество" и "любовь к Родине" остаются главными ценностями нашего народа.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59632" y="1484785"/>
            <a:ext cx="6984776" cy="30963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Изучить проявления героизма в условиях СВО: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 конкретные примеры героических поступков, их характер и масштаб.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Исследовать, как современные технологии и условия ведения боевых действий влияют на формы проявления героизма.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Оценить роль самопожертвования, мужества, стойкости и других качеств в контексте СВО.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Исследовать общественное восприятие героев СВО: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Проанализировать, как герои СВО воспринимаются различными группами российского общества (гражданское население, ветераны, молодежь, представители власти).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Изучить роль СМИ, социальных сетей и других информационных каналов в формировании общественного мнения о героях СВО.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Выявить возможные противоречия и неоднозначности в восприятии героев.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Прогнозирование влияния героев СВО на будущее: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" y="-387424"/>
            <a:ext cx="9135999" cy="6857998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2987824" y="0"/>
            <a:ext cx="5760640" cy="569130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5745" marR="234315">
              <a:spcBef>
                <a:spcPts val="58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Специальная военная операция (СВО) стала суровым испытанием для России, но одновременно и катализатором для проявления истинного героизма.</a:t>
            </a:r>
          </a:p>
          <a:p>
            <a:pPr marL="245745" marR="234315">
              <a:spcBef>
                <a:spcPts val="58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проявления героизма в условиях СВО.</a:t>
            </a:r>
          </a:p>
          <a:p>
            <a:pPr marL="245745" marR="234315">
              <a:spcBef>
                <a:spcPts val="58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245745" marR="234315">
              <a:spcBef>
                <a:spcPts val="58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Привести  примеры героических поступков;</a:t>
            </a:r>
          </a:p>
          <a:p>
            <a:pPr marL="245745" marR="234315">
              <a:spcBef>
                <a:spcPts val="58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Рассмотреть, как современные технологии и условия ведения боевых действий влияют на формы проявления героизма;</a:t>
            </a:r>
          </a:p>
          <a:p>
            <a:pPr marL="245745" marR="234315">
              <a:spcBef>
                <a:spcPts val="58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Показать как можно  у учащихся развить понимание  героизма через доступные и наглядные форматы </a:t>
            </a:r>
          </a:p>
          <a:p>
            <a:pPr marL="245745" marR="234315">
              <a:spcBef>
                <a:spcPts val="58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5745" marR="234315">
              <a:spcBef>
                <a:spcPts val="58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предполагается, что использование примеров героических поступков  позволит сформировать у учащихся осознанное чувство любви  к Родине  и готовность к защите её интересов.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476672"/>
            <a:ext cx="561662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Героические поступки- это осознанные действия , требующие мужества, самоотверженности и готовности  рискнуть собой ради спасения других.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Самопожертвование ради спасения: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когда военнослужащие, рискуя собственной жизнью, выносят раненых с поля боя, принимают на себя удар, чтобы спасти других. 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Мужество и стойкость в обороне: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истории о подразделениях, которые, несмотря на численное превосходство противника, удерживают позиции, проявляя невероятную выдержку и боевой дух. 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Инициатива и находчивость в наступлении: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примеры, когда военнослужащие проявляют смекалку и нестандартное мышление для выполнения боевых задач, проявляя при этом личную отвагу.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Гражданский героизм: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забывать и о героизме мирных жителей, которые под обстрелами помогают раненым, доставляют гуманитарную помощь.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88640"/>
            <a:ext cx="46085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героических поступков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2EAD68AE-1594-9DD8-2EA6-95BCCBD1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136" y="1628800"/>
            <a:ext cx="309634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Мельников Максим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Уроженец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Сонковского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Погиб при  выполнении боевого задания, подорвав себя гранатой вместе с нацистами.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Награжден орденом Мужества(посмертно)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40568" y="260648"/>
            <a:ext cx="102059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i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«Солдатам России – отвага и честь!»</a:t>
            </a:r>
            <a:endParaRPr lang="ru-RU" sz="36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Screenshot_20260225_134223_com_vkontakte_android_FragmentWrapperActivit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3993164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33414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2EAD68AE-1594-9DD8-2EA6-95BCCBD1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464496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Трофимова Дарья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                           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уроженка  города Вышний Волочёк Тверской области. Она начинала службу как медицинский работник , но затем перешла в отделение беспилотной авиации</a:t>
            </a: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ВОИН ОЖИДАЛ ДРОНА С МЕДИКАМЕНТАМИ И ПРОВИЗИЕЙ……….</a:t>
            </a: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июле 2025 года под Луганском Дарья получила тяжелые ранения , спасти не удалось…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40568" y="260648"/>
            <a:ext cx="102059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i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«Солдатам России – отвага и честь!»</a:t>
            </a:r>
            <a:endParaRPr lang="ru-RU" sz="36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8" name="Picture 10" descr="C:\Users\Пользователь\Desktop\Новая папка\Screenshot_20260225_132548_com_vkontakte_android_MainActivity.jpg"/>
          <p:cNvPicPr>
            <a:picLocks noChangeAspect="1" noChangeArrowheads="1"/>
          </p:cNvPicPr>
          <p:nvPr/>
        </p:nvPicPr>
        <p:blipFill>
          <a:blip r:embed="rId2" cstate="print"/>
          <a:srcRect t="24248" b="12927"/>
          <a:stretch>
            <a:fillRect/>
          </a:stretch>
        </p:blipFill>
        <p:spPr bwMode="auto">
          <a:xfrm>
            <a:off x="899592" y="1268760"/>
            <a:ext cx="3384376" cy="4779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33414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2EAD68AE-1594-9DD8-2EA6-95BCCBD1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128" y="908720"/>
            <a:ext cx="3025352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из интернета , которая затронула моё сердце…..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Медики нашли записку в сумке погибшего солдата, она была адресована не его семье, а его собаке...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говорилось: «мы с ним сражаемся уже 2 года. Если меня не станет, пожалуйста, оставьте мою куртку в моей норе, скоро зима, и он придет погреться...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68560" y="0"/>
            <a:ext cx="102059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i="0" cap="none" spc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</a:rPr>
              <a:t>«Солдатам России – отвага и честь!»</a:t>
            </a:r>
            <a:endParaRPr lang="ru-RU" sz="36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Пользователь\Desktop\Новая папка\Screenshot_20260225_132123_com_vkontakte_android_MainActivity_edit_458535414088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040560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60212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Кто-то и сейчас  в данный момент , проявляет героизм спасая нас.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3414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7374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В Парке Победы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посёлка </a:t>
            </a:r>
            <a:r>
              <a:rPr lang="ru-RU" sz="24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Сонково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IMG_20260309_174951.jpg"/>
          <p:cNvPicPr>
            <a:picLocks noChangeAspect="1" noChangeArrowheads="1"/>
          </p:cNvPicPr>
          <p:nvPr/>
        </p:nvPicPr>
        <p:blipFill>
          <a:blip r:embed="rId2" cstate="print"/>
          <a:srcRect l="1587" t="8466" r="11111" b="8995"/>
          <a:stretch>
            <a:fillRect/>
          </a:stretch>
        </p:blipFill>
        <p:spPr bwMode="auto">
          <a:xfrm>
            <a:off x="4139952" y="1052736"/>
            <a:ext cx="4388596" cy="295232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IMG_20260309_174756.jpg"/>
          <p:cNvPicPr>
            <a:picLocks noChangeAspect="1" noChangeArrowheads="1"/>
          </p:cNvPicPr>
          <p:nvPr/>
        </p:nvPicPr>
        <p:blipFill>
          <a:blip r:embed="rId3" cstate="print"/>
          <a:srcRect l="9804" b="35294"/>
          <a:stretch>
            <a:fillRect/>
          </a:stretch>
        </p:blipFill>
        <p:spPr bwMode="auto">
          <a:xfrm>
            <a:off x="395536" y="1052736"/>
            <a:ext cx="3384376" cy="316835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IMG_20260309_175013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29310" r="8190" b="12069"/>
          <a:stretch>
            <a:fillRect/>
          </a:stretch>
        </p:blipFill>
        <p:spPr bwMode="auto">
          <a:xfrm>
            <a:off x="1979712" y="3933056"/>
            <a:ext cx="5904656" cy="292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40466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СТЕНД ГЕРОЕВ 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Великой Отечественной войны и СВО</a:t>
            </a:r>
          </a:p>
        </p:txBody>
      </p:sp>
    </p:spTree>
    <p:extLst>
      <p:ext uri="{BB962C8B-B14F-4D97-AF65-F5344CB8AC3E}">
        <p14:creationId xmlns:p14="http://schemas.microsoft.com/office/powerpoint/2010/main" xmlns="" val="38133414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88641"/>
            <a:ext cx="9144000" cy="6480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СТЕНД ГЕРОЕВ СВО В МОЕЙ ШКОЛЕ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Users\Пользователь\Downloads\IMG_20260226_122024 (1).jpg"/>
          <p:cNvPicPr>
            <a:picLocks noChangeAspect="1" noChangeArrowheads="1"/>
          </p:cNvPicPr>
          <p:nvPr/>
        </p:nvPicPr>
        <p:blipFill>
          <a:blip r:embed="rId2" cstate="print"/>
          <a:srcRect l="2456" t="4598" r="4926" b="3442"/>
          <a:stretch>
            <a:fillRect/>
          </a:stretch>
        </p:blipFill>
        <p:spPr bwMode="auto">
          <a:xfrm>
            <a:off x="971600" y="1130820"/>
            <a:ext cx="7884368" cy="53671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581128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Высокоточное оружие. 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Героизм проявляется в точности,  что позволяет минимизировать потери и достигать поставленных целей.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85324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Проявление героизма через </a:t>
            </a:r>
            <a:r>
              <a:rPr lang="ru-RU" sz="2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технологии и условия ведения боевых действий </a:t>
            </a:r>
            <a:endParaRPr lang="ru-RU" sz="2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Screenshot_20260225_201834_com_android_chrome_ChromeTabbedActivity_edit_10031694847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3665862" cy="252028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Screenshot_20260225_202455_com_android_chrome_ChromeTabbedActivity_edit_10001489595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3528392" cy="26497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1560" y="1484784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Дроны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беспилотники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Героизм операторов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дронов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которые, находясь на расстоянии, корректируют огонь, ведут разведку, а иногда и наносят удары, требуя при этом высокой концентрации и умения принимать решения в условиях стресса.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</TotalTime>
  <Words>934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123</cp:revision>
  <dcterms:created xsi:type="dcterms:W3CDTF">2010-05-23T14:03:42Z</dcterms:created>
  <dcterms:modified xsi:type="dcterms:W3CDTF">2026-03-20T07:37:00Z</dcterms:modified>
</cp:coreProperties>
</file>