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57" r:id="rId3"/>
    <p:sldId id="258" r:id="rId4"/>
    <p:sldId id="270" r:id="rId5"/>
    <p:sldId id="293" r:id="rId6"/>
    <p:sldId id="260" r:id="rId7"/>
    <p:sldId id="266" r:id="rId8"/>
    <p:sldId id="275" r:id="rId9"/>
    <p:sldId id="267" r:id="rId10"/>
    <p:sldId id="272" r:id="rId11"/>
    <p:sldId id="269" r:id="rId12"/>
    <p:sldId id="274" r:id="rId13"/>
    <p:sldId id="276" r:id="rId14"/>
    <p:sldId id="277" r:id="rId15"/>
    <p:sldId id="278" r:id="rId16"/>
    <p:sldId id="279" r:id="rId17"/>
    <p:sldId id="289" r:id="rId18"/>
    <p:sldId id="273" r:id="rId19"/>
    <p:sldId id="280" r:id="rId20"/>
    <p:sldId id="281" r:id="rId21"/>
    <p:sldId id="292" r:id="rId22"/>
    <p:sldId id="282" r:id="rId23"/>
    <p:sldId id="283" r:id="rId24"/>
    <p:sldId id="290" r:id="rId25"/>
    <p:sldId id="291" r:id="rId26"/>
    <p:sldId id="284" r:id="rId27"/>
    <p:sldId id="285" r:id="rId28"/>
    <p:sldId id="286" r:id="rId29"/>
    <p:sldId id="287" r:id="rId30"/>
    <p:sldId id="288" r:id="rId31"/>
    <p:sldId id="271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>
      <p:cViewPr varScale="1">
        <p:scale>
          <a:sx n="100" d="100"/>
          <a:sy n="100" d="100"/>
        </p:scale>
        <p:origin x="-21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836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&#1050;&#1085;&#1080;&#1075;&#1072;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&#1050;&#1085;&#1080;&#1075;&#1072;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&#1050;&#1085;&#1080;&#1075;&#1072;1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User\Documents\&#1050;&#1085;&#1080;&#1075;&#1072;1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plotArea>
      <c:layout>
        <c:manualLayout>
          <c:layoutTarget val="inner"/>
          <c:xMode val="edge"/>
          <c:yMode val="edge"/>
          <c:x val="0.14583814523184604"/>
          <c:y val="5.4577777777777794E-2"/>
          <c:w val="0.82360629921259865"/>
          <c:h val="0.90862222222222222"/>
        </c:manualLayout>
      </c:layout>
      <c:lineChart>
        <c:grouping val="standard"/>
        <c:ser>
          <c:idx val="0"/>
          <c:order val="0"/>
          <c:cat>
            <c:numRef>
              <c:f>Лист1!$A$1:$A$7</c:f>
              <c:numCache>
                <c:formatCode>dd/mmm</c:formatCode>
                <c:ptCount val="7"/>
                <c:pt idx="0">
                  <c:v>42750</c:v>
                </c:pt>
                <c:pt idx="1">
                  <c:v>42751</c:v>
                </c:pt>
                <c:pt idx="2">
                  <c:v>42752</c:v>
                </c:pt>
                <c:pt idx="3">
                  <c:v>42753</c:v>
                </c:pt>
                <c:pt idx="4">
                  <c:v>42754</c:v>
                </c:pt>
                <c:pt idx="5">
                  <c:v>42755</c:v>
                </c:pt>
                <c:pt idx="6">
                  <c:v>42756</c:v>
                </c:pt>
              </c:numCache>
            </c:numRef>
          </c:cat>
          <c:val>
            <c:numRef>
              <c:f>Лист1!$B$1:$B$7</c:f>
              <c:numCache>
                <c:formatCode>General</c:formatCode>
                <c:ptCount val="7"/>
                <c:pt idx="0">
                  <c:v>-5</c:v>
                </c:pt>
                <c:pt idx="1">
                  <c:v>-7</c:v>
                </c:pt>
                <c:pt idx="2">
                  <c:v>-13</c:v>
                </c:pt>
                <c:pt idx="3">
                  <c:v>-10</c:v>
                </c:pt>
                <c:pt idx="4">
                  <c:v>-5</c:v>
                </c:pt>
                <c:pt idx="5">
                  <c:v>-10</c:v>
                </c:pt>
                <c:pt idx="6">
                  <c:v>-4</c:v>
                </c:pt>
              </c:numCache>
            </c:numRef>
          </c:val>
        </c:ser>
        <c:marker val="1"/>
        <c:axId val="61463936"/>
        <c:axId val="61547648"/>
      </c:lineChart>
      <c:dateAx>
        <c:axId val="61463936"/>
        <c:scaling>
          <c:orientation val="minMax"/>
        </c:scaling>
        <c:axPos val="b"/>
        <c:numFmt formatCode="dd/mmm" sourceLinked="1"/>
        <c:tickLblPos val="nextTo"/>
        <c:crossAx val="61547648"/>
        <c:crosses val="autoZero"/>
        <c:auto val="1"/>
        <c:lblOffset val="100"/>
      </c:dateAx>
      <c:valAx>
        <c:axId val="61547648"/>
        <c:scaling>
          <c:orientation val="minMax"/>
        </c:scaling>
        <c:axPos val="l"/>
        <c:majorGridlines/>
        <c:numFmt formatCode="General" sourceLinked="1"/>
        <c:tickLblPos val="nextTo"/>
        <c:crossAx val="6146393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plotArea>
      <c:layout/>
      <c:lineChart>
        <c:grouping val="standard"/>
        <c:ser>
          <c:idx val="0"/>
          <c:order val="0"/>
          <c:cat>
            <c:numRef>
              <c:f>Лист1!$A$1:$A$7</c:f>
              <c:numCache>
                <c:formatCode>dd/mmm</c:formatCode>
                <c:ptCount val="7"/>
                <c:pt idx="0">
                  <c:v>42750</c:v>
                </c:pt>
                <c:pt idx="1">
                  <c:v>42751</c:v>
                </c:pt>
                <c:pt idx="2">
                  <c:v>42752</c:v>
                </c:pt>
                <c:pt idx="3">
                  <c:v>42753</c:v>
                </c:pt>
                <c:pt idx="4">
                  <c:v>42754</c:v>
                </c:pt>
                <c:pt idx="5">
                  <c:v>42755</c:v>
                </c:pt>
                <c:pt idx="6">
                  <c:v>42756</c:v>
                </c:pt>
              </c:numCache>
            </c:numRef>
          </c:cat>
          <c:val>
            <c:numRef>
              <c:f>Лист1!$B$1:$B$7</c:f>
              <c:numCache>
                <c:formatCode>General</c:formatCode>
                <c:ptCount val="7"/>
                <c:pt idx="0">
                  <c:v>-11</c:v>
                </c:pt>
                <c:pt idx="1">
                  <c:v>-12</c:v>
                </c:pt>
                <c:pt idx="2">
                  <c:v>-1</c:v>
                </c:pt>
                <c:pt idx="3">
                  <c:v>0</c:v>
                </c:pt>
                <c:pt idx="4">
                  <c:v>-5</c:v>
                </c:pt>
                <c:pt idx="5">
                  <c:v>-12</c:v>
                </c:pt>
                <c:pt idx="6">
                  <c:v>-15</c:v>
                </c:pt>
              </c:numCache>
            </c:numRef>
          </c:val>
        </c:ser>
        <c:marker val="1"/>
        <c:axId val="61350272"/>
        <c:axId val="61351808"/>
      </c:lineChart>
      <c:dateAx>
        <c:axId val="61350272"/>
        <c:scaling>
          <c:orientation val="minMax"/>
        </c:scaling>
        <c:axPos val="b"/>
        <c:numFmt formatCode="dd/mmm" sourceLinked="1"/>
        <c:tickLblPos val="nextTo"/>
        <c:crossAx val="61351808"/>
        <c:crosses val="autoZero"/>
        <c:auto val="1"/>
        <c:lblOffset val="100"/>
      </c:dateAx>
      <c:valAx>
        <c:axId val="61351808"/>
        <c:scaling>
          <c:orientation val="minMax"/>
        </c:scaling>
        <c:axPos val="l"/>
        <c:majorGridlines/>
        <c:numFmt formatCode="General" sourceLinked="1"/>
        <c:tickLblPos val="nextTo"/>
        <c:crossAx val="61350272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plotArea>
      <c:layout/>
      <c:lineChart>
        <c:grouping val="standard"/>
        <c:ser>
          <c:idx val="0"/>
          <c:order val="0"/>
          <c:cat>
            <c:numRef>
              <c:f>Лист1!$A$1:$A$7</c:f>
              <c:numCache>
                <c:formatCode>dd/mmm</c:formatCode>
                <c:ptCount val="7"/>
                <c:pt idx="0">
                  <c:v>42750</c:v>
                </c:pt>
                <c:pt idx="1">
                  <c:v>42751</c:v>
                </c:pt>
                <c:pt idx="2">
                  <c:v>42752</c:v>
                </c:pt>
                <c:pt idx="3">
                  <c:v>42753</c:v>
                </c:pt>
                <c:pt idx="4">
                  <c:v>42754</c:v>
                </c:pt>
                <c:pt idx="5">
                  <c:v>42755</c:v>
                </c:pt>
                <c:pt idx="6">
                  <c:v>42756</c:v>
                </c:pt>
              </c:numCache>
            </c:numRef>
          </c:cat>
          <c:val>
            <c:numRef>
              <c:f>Лист1!$B$1:$B$7</c:f>
              <c:numCache>
                <c:formatCode>General</c:formatCode>
                <c:ptCount val="7"/>
                <c:pt idx="0">
                  <c:v>-15</c:v>
                </c:pt>
                <c:pt idx="1">
                  <c:v>-12</c:v>
                </c:pt>
                <c:pt idx="2">
                  <c:v>-5</c:v>
                </c:pt>
                <c:pt idx="3">
                  <c:v>-2</c:v>
                </c:pt>
                <c:pt idx="4">
                  <c:v>-5</c:v>
                </c:pt>
                <c:pt idx="5">
                  <c:v>-18</c:v>
                </c:pt>
                <c:pt idx="6">
                  <c:v>-19</c:v>
                </c:pt>
              </c:numCache>
            </c:numRef>
          </c:val>
        </c:ser>
        <c:marker val="1"/>
        <c:axId val="61375616"/>
        <c:axId val="61377152"/>
      </c:lineChart>
      <c:dateAx>
        <c:axId val="61375616"/>
        <c:scaling>
          <c:orientation val="minMax"/>
        </c:scaling>
        <c:axPos val="b"/>
        <c:numFmt formatCode="dd/mmm" sourceLinked="1"/>
        <c:tickLblPos val="nextTo"/>
        <c:crossAx val="61377152"/>
        <c:crosses val="autoZero"/>
        <c:auto val="1"/>
        <c:lblOffset val="100"/>
      </c:dateAx>
      <c:valAx>
        <c:axId val="61377152"/>
        <c:scaling>
          <c:orientation val="minMax"/>
        </c:scaling>
        <c:axPos val="l"/>
        <c:majorGridlines/>
        <c:numFmt formatCode="General" sourceLinked="1"/>
        <c:tickLblPos val="nextTo"/>
        <c:crossAx val="61375616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plotArea>
      <c:layout>
        <c:manualLayout>
          <c:layoutTarget val="inner"/>
          <c:xMode val="edge"/>
          <c:yMode val="edge"/>
          <c:x val="0.14583814523184604"/>
          <c:y val="5.4577777777777781E-2"/>
          <c:w val="0.85416185476815465"/>
          <c:h val="0.89084444444444566"/>
        </c:manualLayout>
      </c:layout>
      <c:lineChart>
        <c:grouping val="standard"/>
        <c:ser>
          <c:idx val="0"/>
          <c:order val="0"/>
          <c:cat>
            <c:numRef>
              <c:f>Лист1!$A$1:$A$7</c:f>
              <c:numCache>
                <c:formatCode>dd/mmm</c:formatCode>
                <c:ptCount val="7"/>
                <c:pt idx="0">
                  <c:v>42750</c:v>
                </c:pt>
                <c:pt idx="1">
                  <c:v>42751</c:v>
                </c:pt>
                <c:pt idx="2">
                  <c:v>42752</c:v>
                </c:pt>
                <c:pt idx="3">
                  <c:v>42753</c:v>
                </c:pt>
                <c:pt idx="4">
                  <c:v>42754</c:v>
                </c:pt>
                <c:pt idx="5">
                  <c:v>42755</c:v>
                </c:pt>
                <c:pt idx="6">
                  <c:v>42756</c:v>
                </c:pt>
              </c:numCache>
            </c:numRef>
          </c:cat>
          <c:val>
            <c:numRef>
              <c:f>Лист1!$B$1:$B$7</c:f>
              <c:numCache>
                <c:formatCode>General</c:formatCode>
                <c:ptCount val="7"/>
                <c:pt idx="0">
                  <c:v>-36</c:v>
                </c:pt>
                <c:pt idx="1">
                  <c:v>-37</c:v>
                </c:pt>
                <c:pt idx="2">
                  <c:v>-35</c:v>
                </c:pt>
                <c:pt idx="3">
                  <c:v>-38</c:v>
                </c:pt>
                <c:pt idx="4">
                  <c:v>-36</c:v>
                </c:pt>
                <c:pt idx="5">
                  <c:v>-40</c:v>
                </c:pt>
                <c:pt idx="6">
                  <c:v>-42</c:v>
                </c:pt>
              </c:numCache>
            </c:numRef>
          </c:val>
        </c:ser>
        <c:marker val="1"/>
        <c:axId val="62458880"/>
        <c:axId val="62464768"/>
      </c:lineChart>
      <c:dateAx>
        <c:axId val="62458880"/>
        <c:scaling>
          <c:orientation val="minMax"/>
        </c:scaling>
        <c:axPos val="b"/>
        <c:numFmt formatCode="dd/mmm" sourceLinked="1"/>
        <c:tickLblPos val="nextTo"/>
        <c:crossAx val="62464768"/>
        <c:crosses val="autoZero"/>
        <c:auto val="1"/>
        <c:lblOffset val="100"/>
      </c:dateAx>
      <c:valAx>
        <c:axId val="62464768"/>
        <c:scaling>
          <c:orientation val="minMax"/>
        </c:scaling>
        <c:axPos val="l"/>
        <c:majorGridlines/>
        <c:numFmt formatCode="General" sourceLinked="1"/>
        <c:tickLblPos val="nextTo"/>
        <c:crossAx val="62458880"/>
        <c:crosses val="autoZero"/>
        <c:crossBetween val="between"/>
      </c:valAx>
    </c:plotArea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516624"/>
            <a:ext cx="7315200" cy="2595025"/>
          </a:xfrm>
        </p:spPr>
        <p:txBody>
          <a:bodyPr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166530"/>
            <a:ext cx="7315200" cy="1144632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48400" y="1826709"/>
            <a:ext cx="1492499" cy="448445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4524" y="1826709"/>
            <a:ext cx="5241476" cy="448445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017572"/>
            <a:ext cx="7315200" cy="1293592"/>
          </a:xfrm>
        </p:spPr>
        <p:txBody>
          <a:bodyPr anchor="t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3865097"/>
            <a:ext cx="7315200" cy="109843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914400" y="2743200"/>
            <a:ext cx="3566160" cy="359359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81728" y="2743200"/>
            <a:ext cx="3566160" cy="35956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6348" y="2743200"/>
            <a:ext cx="336499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85144" y="2743200"/>
            <a:ext cx="3362062" cy="621792"/>
          </a:xfrm>
        </p:spPr>
        <p:txBody>
          <a:bodyPr anchor="b">
            <a:noAutofit/>
          </a:bodyPr>
          <a:lstStyle>
            <a:lvl1pPr marL="0" indent="0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914400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81727" y="3383280"/>
            <a:ext cx="3566160" cy="29535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5362"/>
            <a:ext cx="2950936" cy="2173015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21752" y="1826709"/>
            <a:ext cx="4207848" cy="4476614"/>
          </a:xfrm>
        </p:spPr>
        <p:txBody>
          <a:bodyPr anchor="ctr"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61095"/>
            <a:ext cx="2950936" cy="224538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828800"/>
            <a:ext cx="2953512" cy="2176272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191000" y="2286000"/>
            <a:ext cx="4038600" cy="3352800"/>
          </a:xfrm>
          <a:solidFill>
            <a:schemeClr val="accent2"/>
          </a:solidFill>
          <a:ln w="12700">
            <a:noFill/>
          </a:ln>
          <a:effectLst>
            <a:reflection blurRad="12700" stA="30000" endPos="30000" dist="31750" dir="5400000" sy="-100000" algn="bl" rotWithShape="0"/>
          </a:effectLst>
          <a:scene3d>
            <a:camera prst="perspectiveRight" fov="2700000">
              <a:rot lat="240000" lon="900000" rev="0"/>
            </a:camera>
            <a:lightRig rig="threePt" dir="t">
              <a:rot lat="0" lon="0" rev="2700000"/>
            </a:lightRig>
          </a:scene3d>
          <a:sp3d/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4059936"/>
            <a:ext cx="2953512" cy="224942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8435268" y="573807"/>
            <a:ext cx="86236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8569419" y="573807"/>
            <a:ext cx="576072" cy="57231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315200" cy="115409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2769833"/>
            <a:ext cx="7315200" cy="3539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07690" y="548797"/>
            <a:ext cx="1189132" cy="29791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alpha val="50000"/>
                  </a:schemeClr>
                </a:solidFill>
              </a:defRPr>
            </a:lvl1pPr>
          </a:lstStyle>
          <a:p>
            <a:fld id="{0E10C9CE-BC80-4529-A8EE-0ECEDFE40673}" type="datetimeFigureOut">
              <a:rPr lang="ru-RU" smtClean="0"/>
              <a:pPr/>
              <a:t>27.02.2017</a:t>
            </a:fld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314415" y="548797"/>
            <a:ext cx="941203" cy="30175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fld id="{7F239620-5E37-4BE0-9DF3-6ABFBD7CB7C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08688" y="855956"/>
            <a:ext cx="2246489" cy="301227"/>
          </a:xfrm>
          <a:prstGeom prst="rect">
            <a:avLst/>
          </a:prstGeom>
        </p:spPr>
        <p:txBody>
          <a:bodyPr vert="horz" lIns="91440" tIns="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14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1430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spcBef>
          <a:spcPct val="20000"/>
        </a:spcBef>
        <a:buClr>
          <a:schemeClr val="tx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7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Погода.</a:t>
            </a:r>
            <a:endParaRPr lang="ru-RU" sz="7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674827"/>
            <a:ext cx="1744675" cy="18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772816"/>
            <a:ext cx="1827886" cy="1823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52872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544715"/>
            <a:ext cx="7690048" cy="1154097"/>
          </a:xfrm>
        </p:spPr>
        <p:txBody>
          <a:bodyPr>
            <a:normAutofit/>
          </a:bodyPr>
          <a:lstStyle/>
          <a:p>
            <a:r>
              <a:rPr lang="ru-RU" sz="44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Осадкомер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Гигрометр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http://www.vseznaika.org/wp-content/uploads/2016/03/pic-006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14620"/>
            <a:ext cx="4953000" cy="4143380"/>
          </a:xfrm>
          <a:prstGeom prst="rect">
            <a:avLst/>
          </a:prstGeom>
          <a:noFill/>
        </p:spPr>
      </p:pic>
      <p:pic>
        <p:nvPicPr>
          <p:cNvPr id="1028" name="Picture 4" descr="Картинки по запросу гигрометр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2714620"/>
            <a:ext cx="4643438" cy="4143380"/>
          </a:xfrm>
          <a:prstGeom prst="rect">
            <a:avLst/>
          </a:prstGeom>
          <a:noFill/>
        </p:spPr>
      </p:pic>
      <p:pic>
        <p:nvPicPr>
          <p:cNvPr id="5" name="Picture 2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720" y="0"/>
            <a:ext cx="1744675" cy="18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64" y="0"/>
            <a:ext cx="1744675" cy="18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32656"/>
            <a:ext cx="2808312" cy="1154097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Флюгер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Содержимое 5" descr="флюге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2857472"/>
            <a:ext cx="3857652" cy="4000528"/>
          </a:xfrm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57818" y="0"/>
            <a:ext cx="3786182" cy="3500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29322" y="4143380"/>
            <a:ext cx="1744675" cy="18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760025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Картинки по запросу грозовая туч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42844" y="428604"/>
            <a:ext cx="8939981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Почему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погода часто меняется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endParaRPr lang="ru-RU" sz="4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Воздушные массы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это огромные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объёмы воздуха с однородными свойствами,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которые формируются над сушей или морем.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Картинки по запросу кучева дождевые обла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Экваториальная воздушная масса - тёплая и влажная,  формируется над экватором.  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небо над сахаро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428604"/>
            <a:ext cx="83582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Тропическая воздушная масса- </a:t>
            </a:r>
            <a:r>
              <a:rPr lang="ru-RU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сухая и жаркая,</a:t>
            </a:r>
          </a:p>
          <a:p>
            <a:pPr algn="ctr"/>
            <a:r>
              <a:rPr lang="ru-RU" sz="2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формируется в тропиках.</a:t>
            </a:r>
            <a:endParaRPr lang="ru-RU" sz="2800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3306" y="5786454"/>
            <a:ext cx="16918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Сахара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Пасмурное неб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214290"/>
            <a:ext cx="9143999" cy="26161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Умеренная воздушная масса- </a:t>
            </a:r>
            <a:r>
              <a:rPr lang="ru-RU" sz="32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формируется</a:t>
            </a:r>
          </a:p>
          <a:p>
            <a:pPr algn="ctr"/>
            <a:r>
              <a:rPr lang="ru-RU" sz="32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в умеренных широтах. Её свойства зависят </a:t>
            </a:r>
          </a:p>
          <a:p>
            <a:pPr algn="ctr"/>
            <a:r>
              <a:rPr lang="ru-RU" sz="32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 от времени года. Она может быть жаркой,</a:t>
            </a:r>
          </a:p>
          <a:p>
            <a:pPr algn="ctr"/>
            <a:r>
              <a:rPr lang="ru-RU" sz="32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прохладной, холодной.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8543877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Арктическая воздушная масса-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формируется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над Северным Ледовитым океаном. </a:t>
            </a:r>
          </a:p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Очень холодная и сухая.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572000" y="188640"/>
            <a:ext cx="434184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Редкие погодные 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явления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&amp;Kcy;&amp;acy;&amp;rcy;&amp;tcy;&amp;icy;&amp;ncy;&amp;kcy;&amp;icy; &amp;pcy;&amp;ocy; &amp;zcy;&amp;acy;&amp;pcy;&amp;rcy;&amp;ocy;&amp;scy;&amp;ucy; &amp;rcy;&amp;iecy;&amp;dcy;&amp;kcy;&amp;icy;&amp;iecy; &amp;pcy;&amp;ocy;&amp;gcy;&amp;ocy;&amp;dcy;&amp;ncy;&amp;ycy;&amp;iecy; &amp;yacy;&amp;vcy;&amp;lcy;&amp;iecy;&amp;ncy;&amp;icy;&amp;ya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283968" cy="3123728"/>
          </a:xfrm>
          <a:prstGeom prst="rect">
            <a:avLst/>
          </a:prstGeom>
          <a:noFill/>
        </p:spPr>
      </p:pic>
      <p:pic>
        <p:nvPicPr>
          <p:cNvPr id="1028" name="Picture 4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3140968"/>
            <a:ext cx="4680520" cy="3717032"/>
          </a:xfrm>
          <a:prstGeom prst="rect">
            <a:avLst/>
          </a:prstGeom>
          <a:noFill/>
        </p:spPr>
      </p:pic>
      <p:pic>
        <p:nvPicPr>
          <p:cNvPr id="1030" name="Picture 6" descr="&amp;Pcy;&amp;ocy;&amp;khcy;&amp;ocy;&amp;zhcy;&amp;iecy;&amp;iecy; &amp;icy;&amp;zcy;&amp;ocy;&amp;bcy;&amp;rcy;&amp;acy;&amp;zhcy;&amp;iecy;&amp;ncy;&amp;icy;&amp;iecy;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140968"/>
            <a:ext cx="4283968" cy="37170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01358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0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857356" y="357166"/>
            <a:ext cx="602562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Двояковыпуклые облака</a:t>
            </a:r>
            <a:endParaRPr lang="ru-RU" sz="4000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хожее изображ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285720" y="214290"/>
            <a:ext cx="127259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Гало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урока: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Познакомиться с новым определением: «погода</a:t>
            </a:r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2.Формирование знаний о погоде и ее элементах, причинах, влияющих на ее изменение, познакомиться с прогнозами погоды.</a:t>
            </a:r>
          </a:p>
          <a:p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0648"/>
            <a:ext cx="2835275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61121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Картинки по запросу огни святого эльм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5877272"/>
            <a:ext cx="54316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Огни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святого </a:t>
            </a:r>
            <a:r>
              <a:rPr lang="ru-RU" sz="4000" b="1" dirty="0" err="1" smtClean="0">
                <a:latin typeface="Times New Roman" pitchFamily="18" charset="0"/>
                <a:cs typeface="Times New Roman" pitchFamily="18" charset="0"/>
              </a:rPr>
              <a:t>Эльма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&amp;Kcy;&amp;acy;&amp;rcy;&amp;tcy;&amp;icy;&amp;ncy;&amp;kcy;&amp;icy; &amp;pcy;&amp;ocy; &amp;zcy;&amp;acy;&amp;pcy;&amp;rcy;&amp;ocy;&amp;scy;&amp;ucy; &amp;ncy;&amp;acy;&amp;rcy;&amp;ocy;&amp;dcy;&amp;ncy;&amp;ycy;&amp;iecy; &amp;pcy;&amp;rcy;&amp;icy;&amp;mcy;&amp;iecy;&amp;tcy;&amp;y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0" y="0"/>
            <a:ext cx="47833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Народные приметы</a:t>
            </a:r>
            <a:endParaRPr lang="ru-RU" sz="4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Картинки по запросу перистые облака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0438"/>
            <a:ext cx="4714876" cy="3357562"/>
          </a:xfrm>
          <a:prstGeom prst="rect">
            <a:avLst/>
          </a:prstGeom>
          <a:noFill/>
        </p:spPr>
      </p:pic>
      <p:pic>
        <p:nvPicPr>
          <p:cNvPr id="32774" name="Picture 6" descr="Картинки по запросу солнце садится в облака жди дождя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4876" y="0"/>
            <a:ext cx="4429124" cy="3500438"/>
          </a:xfrm>
          <a:prstGeom prst="rect">
            <a:avLst/>
          </a:prstGeom>
          <a:noFill/>
        </p:spPr>
      </p:pic>
      <p:pic>
        <p:nvPicPr>
          <p:cNvPr id="32776" name="Picture 8" descr="Картинки по запросу одуванчик закрывается перед дождем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14876" y="3500438"/>
            <a:ext cx="4429124" cy="335756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642918"/>
            <a:ext cx="37616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Ухудшение  погоды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Картинки по запросу роса на трав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14686"/>
            <a:ext cx="4788024" cy="3643314"/>
          </a:xfrm>
          <a:prstGeom prst="rect">
            <a:avLst/>
          </a:prstGeom>
          <a:noFill/>
        </p:spPr>
      </p:pic>
      <p:pic>
        <p:nvPicPr>
          <p:cNvPr id="33796" name="Picture 4" descr="Картинки по запросу пчёлы на цветах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5" y="3143248"/>
            <a:ext cx="4355976" cy="3714752"/>
          </a:xfrm>
          <a:prstGeom prst="rect">
            <a:avLst/>
          </a:prstGeom>
          <a:noFill/>
        </p:spPr>
      </p:pic>
      <p:pic>
        <p:nvPicPr>
          <p:cNvPr id="33798" name="Picture 6" descr="Картинки по запросу крутая радуга"/>
          <p:cNvPicPr>
            <a:picLocks noChangeAspect="1" noChangeArrowheads="1"/>
          </p:cNvPicPr>
          <p:nvPr/>
        </p:nvPicPr>
        <p:blipFill>
          <a:blip r:embed="rId4" cstate="print"/>
          <a:srcRect t="9404" b="32288"/>
          <a:stretch>
            <a:fillRect/>
          </a:stretch>
        </p:blipFill>
        <p:spPr bwMode="auto">
          <a:xfrm>
            <a:off x="4786314" y="0"/>
            <a:ext cx="4357686" cy="321468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285720" y="500042"/>
            <a:ext cx="43038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 хорошей погоде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&amp;Kcy;&amp;acy;&amp;rcy;&amp;tcy;&amp;icy;&amp;ncy;&amp;kcy;&amp;icy; &amp;pcy;&amp;ocy; &amp;zcy;&amp;acy;&amp;pcy;&amp;rcy;&amp;ocy;&amp;scy;&amp;ucy; &amp;kcy;&amp;ocy;&amp;tcy; &amp;zcy;&amp;acy;&amp;kcy;&amp;rcy;&amp;ycy;&amp;lcy; &amp;ncy;&amp;ocy;&amp;s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644008" cy="3571875"/>
          </a:xfrm>
          <a:prstGeom prst="rect">
            <a:avLst/>
          </a:prstGeom>
          <a:noFill/>
        </p:spPr>
      </p:pic>
      <p:pic>
        <p:nvPicPr>
          <p:cNvPr id="40964" name="Picture 4" descr="&amp;Kcy;&amp;acy;&amp;rcy;&amp;tcy;&amp;icy;&amp;ncy;&amp;kcy;&amp;icy; &amp;pcy;&amp;ocy; &amp;zcy;&amp;acy;&amp;pcy;&amp;rcy;&amp;ocy;&amp;scy;&amp;ucy; &amp;scy;&amp;icy;&amp;ncy;&amp;icy;&amp;tscy;&amp;ycy; &amp;zcy;&amp;icy;&amp;mcy;&amp;ocy;&amp;j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573016"/>
            <a:ext cx="4499992" cy="328498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5292080" y="908720"/>
            <a:ext cx="31898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Предвестники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морозов</a:t>
            </a:r>
            <a:endParaRPr lang="ru-RU" sz="36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&amp;Kcy;&amp;acy;&amp;rcy;&amp;tcy;&amp;icy;&amp;ncy;&amp;kcy;&amp;icy; &amp;pcy;&amp;ocy; &amp;zcy;&amp;acy;&amp;pcy;&amp;rcy;&amp;ocy;&amp;scy;&amp;ucy; &amp;scy;&amp;ncy;&amp;iecy;&amp;gcy;&amp;icy;&amp;rcy;&amp;icy; &amp;ncy;&amp;acy; &amp;rcy;&amp;yacy;&amp;bcy;&amp;icy;&amp;ncy;&amp;ie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4067944" cy="4077072"/>
          </a:xfrm>
          <a:prstGeom prst="rect">
            <a:avLst/>
          </a:prstGeom>
          <a:noFill/>
        </p:spPr>
      </p:pic>
      <p:pic>
        <p:nvPicPr>
          <p:cNvPr id="41988" name="Picture 4" descr="&amp;Kcy;&amp;acy;&amp;rcy;&amp;tcy;&amp;icy;&amp;ncy;&amp;kcy;&amp;icy; &amp;pcy;&amp;ocy; &amp;zcy;&amp;acy;&amp;pcy;&amp;rcy;&amp;ocy;&amp;scy;&amp;ucy; &amp;vcy;&amp;ocy;&amp;dcy;&amp;acy; &amp;vcy;&amp;ycy;&amp;scy;&amp;tcy;&amp;ucy;&amp;pcy;&amp;icy;&amp;vcy;&amp;shcy;&amp;acy;&amp;yacy; &amp;pcy;&amp;ocy;&amp;vcy;&amp;iecy;&amp;rcy;&amp;khcy; &amp;lcy;&amp;softcy;&amp;dcy;&amp;acy;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7944" y="3212976"/>
            <a:ext cx="5076056" cy="3645024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4932040" y="908720"/>
            <a:ext cx="2779094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Предвестники </a:t>
            </a:r>
          </a:p>
          <a:p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оттепели</a:t>
            </a:r>
            <a:endParaRPr lang="ru-RU" sz="3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1000100" y="1785926"/>
          <a:ext cx="7286676" cy="45005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28596" y="500042"/>
            <a:ext cx="83633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Москва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( ср.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 =-7.7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амплитуда 9°)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14414" y="357166"/>
            <a:ext cx="68139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Архангельск </a:t>
            </a:r>
          </a:p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( ср.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 =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sz="3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 амплитуда 15°)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285852" y="1643062"/>
          <a:ext cx="7000924" cy="4357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42976" y="571480"/>
            <a:ext cx="675864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Новосибирск</a:t>
            </a:r>
          </a:p>
          <a:p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( ср.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 =-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en-US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</a:t>
            </a:r>
            <a:r>
              <a:rPr lang="ru-RU" sz="3600" dirty="0" smtClean="0">
                <a:solidFill>
                  <a:srgbClr val="C00000"/>
                </a:solidFill>
              </a:rPr>
              <a:t> </a:t>
            </a: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амплитуда 17°)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71538" y="1643062"/>
          <a:ext cx="7072362" cy="4714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28596" y="214290"/>
            <a:ext cx="821537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Якутск </a:t>
            </a:r>
          </a:p>
          <a:p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( ср.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 =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°</a:t>
            </a:r>
            <a:r>
              <a:rPr lang="en-US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;амплитуда 7°</a:t>
            </a:r>
            <a:r>
              <a:rPr lang="ru-RU" sz="4000" dirty="0" smtClean="0">
                <a:solidFill>
                  <a:srgbClr val="C00000"/>
                </a:solidFill>
              </a:rPr>
              <a:t>)</a:t>
            </a: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500034" y="1571612"/>
          <a:ext cx="7786742" cy="47863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315200" cy="1154097"/>
          </a:xfrm>
        </p:spPr>
        <p:txBody>
          <a:bodyPr>
            <a:noAutofit/>
          </a:bodyPr>
          <a:lstStyle/>
          <a:p>
            <a:r>
              <a:rPr lang="ru-RU" sz="8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Погода</a:t>
            </a:r>
            <a:endParaRPr lang="ru-RU" sz="8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0" y="1556792"/>
            <a:ext cx="7315200" cy="3539527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Состояние тропосферы в данном месте за определённый промежуток времени.</a:t>
            </a:r>
            <a:endParaRPr lang="ru-RU" sz="48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43100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357430"/>
            <a:ext cx="7315200" cy="474180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узнал…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научился…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Теперь я могу…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 затруднялся…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Меня удивило…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Мне понравилось…</a:t>
            </a:r>
            <a:br>
              <a:rPr lang="ru-RU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72264" y="785794"/>
            <a:ext cx="1744675" cy="1836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214290"/>
            <a:ext cx="2835275" cy="192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76672"/>
            <a:ext cx="7315200" cy="1154097"/>
          </a:xfrm>
        </p:spPr>
        <p:txBody>
          <a:bodyPr>
            <a:normAutofit/>
          </a:bodyPr>
          <a:lstStyle/>
          <a:p>
            <a:r>
              <a:rPr lang="ru-RU" sz="6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</a:t>
            </a:r>
            <a:r>
              <a:rPr lang="ru-RU" sz="6000" dirty="0" smtClean="0">
                <a:solidFill>
                  <a:srgbClr val="C00000"/>
                </a:solidFill>
              </a:rPr>
              <a:t>:</a:t>
            </a:r>
            <a:endParaRPr lang="ru-RU" sz="60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44824"/>
            <a:ext cx="8892480" cy="3539527"/>
          </a:xfrm>
        </p:spPr>
        <p:txBody>
          <a:bodyPr>
            <a:normAutofit/>
          </a:bodyPr>
          <a:lstStyle/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§45</a:t>
            </a:r>
          </a:p>
          <a:p>
            <a:r>
              <a:rPr lang="ru-RU" sz="40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Ответить на вопросы 1;6 на стр.149</a:t>
            </a:r>
            <a:endParaRPr lang="ru-RU" sz="40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218" name="Picture 2" descr="C:\Users\ox\AppData\Local\Microsoft\Windows\Temporary Internet Files\Content.IE5\2Q8K9B6B\MC90008903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04248" y="4509120"/>
            <a:ext cx="1795882" cy="1723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245546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08912" cy="1070012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Самостоятельное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изучение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темы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4282" y="1484784"/>
            <a:ext cx="8715436" cy="3539527"/>
          </a:xfrm>
        </p:spPr>
        <p:txBody>
          <a:bodyPr>
            <a:normAutofit fontScale="85000" lnSpcReduction="10000"/>
          </a:bodyPr>
          <a:lstStyle/>
          <a:p>
            <a:endParaRPr lang="ru-RU" sz="3200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1)Запишите в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тетрадь ответы на вопросы!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Стр. 146 в учебнике.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 такое погода?</a:t>
            </a:r>
          </a:p>
          <a:p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Какие погодные явления вам известны?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2)Работа с текстом о погоде.</a:t>
            </a:r>
          </a:p>
          <a:p>
            <a:pPr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Подготовьте устные </a:t>
            </a:r>
            <a:r>
              <a:rPr lang="ru-RU" sz="32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ответы на вопросы в конце текста.</a:t>
            </a:r>
            <a:endParaRPr lang="ru-RU" sz="3200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373982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:\Users\User\Pictures\погода2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620688"/>
            <a:ext cx="7315200" cy="1154097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Факторы, влияющие на погоду</a:t>
            </a:r>
            <a:r>
              <a:rPr lang="ru-RU" sz="4400" dirty="0" smtClean="0">
                <a:solidFill>
                  <a:srgbClr val="C00000"/>
                </a:solidFill>
              </a:rPr>
              <a:t>: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1844824"/>
            <a:ext cx="7315200" cy="35395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3600" dirty="0" smtClean="0"/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1. Географическое положение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2. Близость морей и океанов.</a:t>
            </a:r>
            <a:r>
              <a:rPr lang="ru-RU" sz="36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36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3.Огромная протяженность России с севера на юг и с запада на восток</a:t>
            </a:r>
          </a:p>
          <a:p>
            <a:endParaRPr lang="ru-RU" sz="3600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321827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773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7504" y="0"/>
            <a:ext cx="903649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Наблюдения за погодой на метеостанциях</a:t>
            </a:r>
          </a:p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ведутся более 120 лет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42509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2" descr="Картинки по запросу космический снимок катрин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8676" name="AutoShape 4" descr="Картинки по запросу космический снимок катрин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sp>
        <p:nvSpPr>
          <p:cNvPr id="28678" name="AutoShape 6" descr="Картинки по запросу космический снимок катрины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 dirty="0"/>
          </a:p>
        </p:txBody>
      </p:sp>
      <p:pic>
        <p:nvPicPr>
          <p:cNvPr id="28680" name="Picture 8" descr="Картинки по запросу космический снимок катр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331640" y="0"/>
            <a:ext cx="651957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Космический снимок</a:t>
            </a:r>
          </a:p>
          <a:p>
            <a:pPr algn="ctr"/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урагана Катрина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116633"/>
            <a:ext cx="7330008" cy="1008112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Барометр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3816424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916832"/>
            <a:ext cx="4248472" cy="42484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994372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ерспектива">
  <a:themeElements>
    <a:clrScheme name="Перспектива">
      <a:dk1>
        <a:sysClr val="windowText" lastClr="000000"/>
      </a:dk1>
      <a:lt1>
        <a:sysClr val="window" lastClr="FFFFFF"/>
      </a:lt1>
      <a:dk2>
        <a:srgbClr val="283138"/>
      </a:dk2>
      <a:lt2>
        <a:srgbClr val="FF8600"/>
      </a:lt2>
      <a:accent1>
        <a:srgbClr val="838D9B"/>
      </a:accent1>
      <a:accent2>
        <a:srgbClr val="D2610C"/>
      </a:accent2>
      <a:accent3>
        <a:srgbClr val="80716A"/>
      </a:accent3>
      <a:accent4>
        <a:srgbClr val="94147C"/>
      </a:accent4>
      <a:accent5>
        <a:srgbClr val="5D5AD2"/>
      </a:accent5>
      <a:accent6>
        <a:srgbClr val="6F6C7D"/>
      </a:accent6>
      <a:hlink>
        <a:srgbClr val="6187E3"/>
      </a:hlink>
      <a:folHlink>
        <a:srgbClr val="7B8EB8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ерспектив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alpha val="100000"/>
                <a:satMod val="160000"/>
                <a:lumMod val="105000"/>
              </a:schemeClr>
            </a:gs>
            <a:gs pos="41000">
              <a:schemeClr val="phClr">
                <a:tint val="57000"/>
                <a:satMod val="180000"/>
                <a:lumMod val="99000"/>
              </a:schemeClr>
            </a:gs>
            <a:gs pos="100000">
              <a:schemeClr val="phClr">
                <a:tint val="80000"/>
                <a:satMod val="200000"/>
                <a:lumMod val="10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atMod val="130000"/>
                <a:lumMod val="114000"/>
              </a:schemeClr>
            </a:gs>
            <a:gs pos="60000">
              <a:schemeClr val="phClr">
                <a:tint val="100000"/>
                <a:satMod val="106000"/>
                <a:lumMod val="110000"/>
              </a:schemeClr>
            </a:gs>
            <a:gs pos="100000">
              <a:schemeClr val="phClr"/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47625" dist="38100" dir="5400000" sy="98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woPt" dir="br">
              <a:rot lat="0" lon="0" rev="8700000"/>
            </a:lightRig>
          </a:scene3d>
          <a:sp3d prstMaterial="matte">
            <a:bevelT w="25400" h="53975"/>
          </a:sp3d>
        </a:effectStyle>
        <a:effectStyle>
          <a:effectLst>
            <a:reflection blurRad="12700" stA="24000" endPos="28000" dist="50800" dir="5400000" sy="-100000" rotWithShape="0"/>
          </a:effectLst>
          <a:scene3d>
            <a:camera prst="orthographicFront">
              <a:rot lat="0" lon="0" rev="0"/>
            </a:camera>
            <a:lightRig rig="threePt" dir="t">
              <a:rot lat="0" lon="0" rev="4800000"/>
            </a:lightRig>
          </a:scene3d>
          <a:sp3d>
            <a:bevelT w="69850" h="3175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00000"/>
                <a:lumMod val="100000"/>
              </a:schemeClr>
            </a:gs>
            <a:gs pos="65000">
              <a:schemeClr val="phClr">
                <a:tint val="100000"/>
                <a:shade val="95000"/>
                <a:satMod val="100000"/>
                <a:lumMod val="100000"/>
              </a:schemeClr>
            </a:gs>
            <a:gs pos="100000">
              <a:schemeClr val="phClr">
                <a:tint val="88000"/>
                <a:shade val="100000"/>
                <a:satMod val="400000"/>
                <a:lumMod val="1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5000"/>
                <a:satMod val="90000"/>
              </a:schemeClr>
              <a:schemeClr val="phClr">
                <a:shade val="92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Perspective</Template>
  <TotalTime>512</TotalTime>
  <Words>315</Words>
  <Application>Microsoft Office PowerPoint</Application>
  <PresentationFormat>Экран (4:3)</PresentationFormat>
  <Paragraphs>66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Перспектива</vt:lpstr>
      <vt:lpstr>Погода.</vt:lpstr>
      <vt:lpstr>Цель урока:</vt:lpstr>
      <vt:lpstr>Погода</vt:lpstr>
      <vt:lpstr>Самостоятельное  изучение темы</vt:lpstr>
      <vt:lpstr>Слайд 5</vt:lpstr>
      <vt:lpstr>Факторы, влияющие на погоду:</vt:lpstr>
      <vt:lpstr>Слайд 7</vt:lpstr>
      <vt:lpstr>Слайд 8</vt:lpstr>
      <vt:lpstr>Барометр</vt:lpstr>
      <vt:lpstr>Осадкомер             Гигрометр</vt:lpstr>
      <vt:lpstr>Флюгер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Я узнал… Я научился… Теперь я могу… Я затруднялся… Меня удивило… Мне понравилось… </vt:lpstr>
      <vt:lpstr>Домашнее задание: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Погода.Климат.</dc:title>
  <dc:creator>ox</dc:creator>
  <cp:lastModifiedBy>MainUser</cp:lastModifiedBy>
  <cp:revision>55</cp:revision>
  <dcterms:created xsi:type="dcterms:W3CDTF">2012-03-19T20:03:49Z</dcterms:created>
  <dcterms:modified xsi:type="dcterms:W3CDTF">2017-02-27T11:49:17Z</dcterms:modified>
</cp:coreProperties>
</file>