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35"/>
  </p:notesMasterIdLst>
  <p:sldIdLst>
    <p:sldId id="256" r:id="rId2"/>
    <p:sldId id="295" r:id="rId3"/>
    <p:sldId id="293" r:id="rId4"/>
    <p:sldId id="290" r:id="rId5"/>
    <p:sldId id="259" r:id="rId6"/>
    <p:sldId id="265" r:id="rId7"/>
    <p:sldId id="266" r:id="rId8"/>
    <p:sldId id="267" r:id="rId9"/>
    <p:sldId id="257" r:id="rId10"/>
    <p:sldId id="268" r:id="rId11"/>
    <p:sldId id="260" r:id="rId12"/>
    <p:sldId id="261" r:id="rId13"/>
    <p:sldId id="262" r:id="rId14"/>
    <p:sldId id="263" r:id="rId15"/>
    <p:sldId id="270" r:id="rId16"/>
    <p:sldId id="286" r:id="rId17"/>
    <p:sldId id="264" r:id="rId18"/>
    <p:sldId id="271" r:id="rId19"/>
    <p:sldId id="272" r:id="rId20"/>
    <p:sldId id="273" r:id="rId21"/>
    <p:sldId id="274" r:id="rId22"/>
    <p:sldId id="278" r:id="rId23"/>
    <p:sldId id="276" r:id="rId24"/>
    <p:sldId id="277" r:id="rId25"/>
    <p:sldId id="281" r:id="rId26"/>
    <p:sldId id="282" r:id="rId27"/>
    <p:sldId id="279" r:id="rId28"/>
    <p:sldId id="280" r:id="rId29"/>
    <p:sldId id="283" r:id="rId30"/>
    <p:sldId id="284" r:id="rId31"/>
    <p:sldId id="287" r:id="rId32"/>
    <p:sldId id="289" r:id="rId33"/>
    <p:sldId id="292" r:id="rId3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55" autoAdjust="0"/>
    <p:restoredTop sz="94639" autoAdjust="0"/>
  </p:normalViewPr>
  <p:slideViewPr>
    <p:cSldViewPr>
      <p:cViewPr>
        <p:scale>
          <a:sx n="55" d="100"/>
          <a:sy n="55" d="100"/>
        </p:scale>
        <p:origin x="-852" y="14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8B2681-CFBC-468B-A9E4-426811CB022C}" type="datetimeFigureOut">
              <a:rPr lang="ru-RU" smtClean="0"/>
              <a:pPr/>
              <a:t>26.01.2016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0B6E378-430B-40F9-92BE-FB7BAA7C131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57A768-C86C-4DF1-87D2-E97E6DBB6546}" type="slidenum">
              <a:rPr lang="ru-RU" smtClean="0"/>
              <a:pPr/>
              <a:t>32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Равнобедренный треугольник 6"/>
          <p:cNvSpPr/>
          <p:nvPr/>
        </p:nvSpPr>
        <p:spPr>
          <a:xfrm rot="16200000">
            <a:off x="7554353" y="5254283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>
            <a:normAutofit/>
          </a:bodyPr>
          <a:lstStyle>
            <a:lvl1pPr algn="r">
              <a:defRPr sz="440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1371600" y="6012656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fld id="{3452BB72-D214-403A-AAB3-4382C24380CF}" type="datetimeFigureOut">
              <a:rPr lang="ru-RU" smtClean="0"/>
              <a:pPr/>
              <a:t>26.01.2016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1371600" y="5650704"/>
            <a:ext cx="5791200" cy="365125"/>
          </a:xfrm>
        </p:spPr>
        <p:txBody>
          <a:bodyPr tIns="0" bIns="0" anchor="b"/>
          <a:lstStyle>
            <a:lvl1pPr algn="r">
              <a:defRPr sz="1100"/>
            </a:lvl1pPr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92247" y="5752307"/>
            <a:ext cx="502920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fld id="{BD1A56FF-3659-4408-97EF-70D7978CB33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52BB72-D214-403A-AAB3-4382C24380CF}" type="datetimeFigureOut">
              <a:rPr lang="ru-RU" smtClean="0"/>
              <a:pPr/>
              <a:t>26.01.2016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1A56FF-3659-4408-97EF-70D7978CB33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52BB72-D214-403A-AAB3-4382C24380CF}" type="datetimeFigureOut">
              <a:rPr lang="ru-RU" smtClean="0"/>
              <a:pPr/>
              <a:t>26.01.2016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1A56FF-3659-4408-97EF-70D7978CB33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>
  <p:cSld name="Заголовок, клип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Клип 2"/>
          <p:cNvSpPr>
            <a:spLocks noGrp="1"/>
          </p:cNvSpPr>
          <p:nvPr>
            <p:ph type="clipArt"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4A0997-C0E6-4346-AE76-F66E54D6398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91456" y="6480048"/>
            <a:ext cx="2133600" cy="301752"/>
          </a:xfrm>
        </p:spPr>
        <p:txBody>
          <a:bodyPr/>
          <a:lstStyle/>
          <a:p>
            <a:fld id="{3452BB72-D214-403A-AAB3-4382C24380CF}" type="datetimeFigureOut">
              <a:rPr lang="ru-RU" smtClean="0"/>
              <a:pPr/>
              <a:t>26.01.2016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1A56FF-3659-4408-97EF-70D7978CB33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ый треугольник 8"/>
          <p:cNvSpPr/>
          <p:nvPr/>
        </p:nvSpPr>
        <p:spPr>
          <a:xfrm flipV="1">
            <a:off x="7034" y="7034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algn="ctr" defTabSz="914400" rtl="0" eaLnBrk="1" latinLnBrk="0" hangingPunct="1"/>
            <a:endParaRPr kumimoji="0"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Равнобедренный треугольник 7"/>
          <p:cNvSpPr/>
          <p:nvPr/>
        </p:nvSpPr>
        <p:spPr>
          <a:xfrm rot="5400000" flipV="1">
            <a:off x="7554353" y="309490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955632" y="6477000"/>
            <a:ext cx="2133600" cy="304800"/>
          </a:xfrm>
        </p:spPr>
        <p:txBody>
          <a:bodyPr/>
          <a:lstStyle/>
          <a:p>
            <a:fld id="{3452BB72-D214-403A-AAB3-4382C24380CF}" type="datetimeFigureOut">
              <a:rPr lang="ru-RU" smtClean="0"/>
              <a:pPr/>
              <a:t>26.01.2016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619376" y="6480969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451056" y="809624"/>
            <a:ext cx="502920" cy="300831"/>
          </a:xfrm>
        </p:spPr>
        <p:txBody>
          <a:bodyPr/>
          <a:lstStyle/>
          <a:p>
            <a:fld id="{BD1A56FF-3659-4408-97EF-70D7978CB338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 rot="10800000">
            <a:off x="6468794" y="9381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flipV="1"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 anchor="ctr"/>
          <a:lstStyle>
            <a:lvl1pPr marL="0" algn="l">
              <a:buNone/>
              <a:defRPr sz="3600" b="1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 anchor="t"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3452BB72-D214-403A-AAB3-4382C24380CF}" type="datetimeFigureOut">
              <a:rPr lang="ru-RU" smtClean="0"/>
              <a:pPr/>
              <a:t>26.01.2016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1752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BD1A56FF-3659-4408-97EF-70D7978CB33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0552" cy="301752"/>
          </a:xfrm>
        </p:spPr>
        <p:txBody>
          <a:bodyPr/>
          <a:lstStyle/>
          <a:p>
            <a:fld id="{3452BB72-D214-403A-AAB3-4382C24380CF}" type="datetimeFigureOut">
              <a:rPr lang="ru-RU" smtClean="0"/>
              <a:pPr/>
              <a:t>26.01.2016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1104" cy="301752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7589520" y="6483096"/>
            <a:ext cx="502920" cy="301752"/>
          </a:xfrm>
        </p:spPr>
        <p:txBody>
          <a:bodyPr/>
          <a:lstStyle>
            <a:lvl1pPr algn="ctr">
              <a:defRPr/>
            </a:lvl1pPr>
          </a:lstStyle>
          <a:p>
            <a:fld id="{BD1A56FF-3659-4408-97EF-70D7978CB33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52BB72-D214-403A-AAB3-4382C24380CF}" type="datetimeFigureOut">
              <a:rPr lang="ru-RU" smtClean="0"/>
              <a:pPr/>
              <a:t>26.01.2016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1A56FF-3659-4408-97EF-70D7978CB33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3452BB72-D214-403A-AAB3-4382C24380CF}" type="datetimeFigureOut">
              <a:rPr lang="ru-RU" smtClean="0"/>
              <a:pPr/>
              <a:t>26.01.2016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457200" y="6481890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BD1A56FF-3659-4408-97EF-70D7978CB33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278976" y="6556248"/>
            <a:ext cx="2133600" cy="301752"/>
          </a:xfrm>
        </p:spPr>
        <p:txBody>
          <a:bodyPr/>
          <a:lstStyle>
            <a:lvl1pPr>
              <a:defRPr sz="900"/>
            </a:lvl1pPr>
          </a:lstStyle>
          <a:p>
            <a:fld id="{3452BB72-D214-403A-AAB3-4382C24380CF}" type="datetimeFigureOut">
              <a:rPr lang="ru-RU" smtClean="0"/>
              <a:pPr/>
              <a:t>26.01.2016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35856" y="6556248"/>
            <a:ext cx="5143120" cy="301752"/>
          </a:xfrm>
        </p:spPr>
        <p:txBody>
          <a:bodyPr/>
          <a:lstStyle>
            <a:lvl1pPr>
              <a:defRPr sz="9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410576" y="6556248"/>
            <a:ext cx="502920" cy="301752"/>
          </a:xfrm>
        </p:spPr>
        <p:txBody>
          <a:bodyPr/>
          <a:lstStyle>
            <a:lvl1pPr>
              <a:defRPr sz="900"/>
            </a:lvl1pPr>
          </a:lstStyle>
          <a:p>
            <a:fld id="{BD1A56FF-3659-4408-97EF-70D7978CB33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108192" y="6556248"/>
            <a:ext cx="2103120" cy="301752"/>
          </a:xfrm>
        </p:spPr>
        <p:txBody>
          <a:bodyPr/>
          <a:lstStyle>
            <a:lvl1pPr>
              <a:defRPr sz="900"/>
            </a:lvl1pPr>
          </a:lstStyle>
          <a:p>
            <a:fld id="{3452BB72-D214-403A-AAB3-4382C24380CF}" type="datetimeFigureOut">
              <a:rPr lang="ru-RU" smtClean="0"/>
              <a:pPr/>
              <a:t>26.01.2016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70432" y="6557169"/>
            <a:ext cx="4948072" cy="301752"/>
          </a:xfrm>
        </p:spPr>
        <p:txBody>
          <a:bodyPr/>
          <a:lstStyle>
            <a:lvl1pPr>
              <a:defRPr sz="9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17192" y="6556248"/>
            <a:ext cx="365760" cy="301752"/>
          </a:xfrm>
        </p:spPr>
        <p:txBody>
          <a:bodyPr/>
          <a:lstStyle>
            <a:lvl1pPr algn="ctr">
              <a:defRPr sz="900"/>
            </a:lvl1pPr>
          </a:lstStyle>
          <a:p>
            <a:fld id="{BD1A56FF-3659-4408-97EF-70D7978CB33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CCCCFF"/>
            </a:gs>
            <a:gs pos="17999">
              <a:srgbClr val="99CCFF"/>
            </a:gs>
            <a:gs pos="36000">
              <a:srgbClr val="9966FF"/>
            </a:gs>
            <a:gs pos="61000">
              <a:srgbClr val="CC99FF"/>
            </a:gs>
            <a:gs pos="82001">
              <a:srgbClr val="99CCFF"/>
            </a:gs>
            <a:gs pos="100000">
              <a:srgbClr val="CCCCFF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ый треугольник 10"/>
          <p:cNvSpPr/>
          <p:nvPr/>
        </p:nvSpPr>
        <p:spPr>
          <a:xfrm>
            <a:off x="7034" y="14068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rot="10800000" flipV="1">
            <a:off x="6468794" y="4948410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882808"/>
            <a:ext cx="8229600" cy="4572000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791456" y="6480969"/>
            <a:ext cx="2133600" cy="301752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fld id="{3452BB72-D214-403A-AAB3-4382C24380CF}" type="datetimeFigureOut">
              <a:rPr lang="ru-RU" smtClean="0"/>
              <a:pPr/>
              <a:t>26.01.2016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457200" y="6481890"/>
            <a:ext cx="4260056" cy="300831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589520" y="6480969"/>
            <a:ext cx="502920" cy="301752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BD1A56FF-3659-4408-97EF-70D7978CB33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</p:sldLayoutIdLst>
  <p:txStyles>
    <p:titleStyle>
      <a:lvl1pPr marL="484632" algn="l" rtl="0" eaLnBrk="1" latinLnBrk="0" hangingPunct="1">
        <a:spcBef>
          <a:spcPct val="0"/>
        </a:spcBef>
        <a:buNone/>
        <a:defRPr kumimoji="0" sz="4200" kern="1200">
          <a:ln w="6350">
            <a:solidFill>
              <a:schemeClr val="accent1">
                <a:shade val="43000"/>
              </a:schemeClr>
            </a:solidFill>
          </a:ln>
          <a:solidFill>
            <a:schemeClr val="accent1">
              <a:tint val="83000"/>
              <a:satMod val="150000"/>
            </a:schemeClr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448056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85750" algn="l" rtl="0" eaLnBrk="1" latinLnBrk="0" hangingPunct="1">
        <a:spcBef>
          <a:spcPct val="20000"/>
        </a:spcBef>
        <a:buClr>
          <a:schemeClr val="accent1"/>
        </a:buClr>
        <a:buSzPct val="95000"/>
        <a:buFont typeface="Verdana"/>
        <a:buChar char="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6424" indent="-228600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10312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google.ru/url?sa=i&amp;rct=j&amp;q=&amp;esrc=s&amp;source=images&amp;cd=&amp;cad=rja&amp;uact=8&amp;ved=0ahUKEwjEoPS_ucDKAhUFkCwKHVWnCGoQjB0IBg&amp;url=http://cont.ws/post/96750&amp;bvm=bv.112454388,d.bGg&amp;psig=AFQjCNFvLp9x3NiNJVXVDQeYBfzAllln8w&amp;ust=1453656197845930" TargetMode="External"/><Relationship Id="rId13" Type="http://schemas.openxmlformats.org/officeDocument/2006/relationships/hyperlink" Target="http://www.hrono.ru/biograf/kornilov.html" TargetMode="External"/><Relationship Id="rId3" Type="http://schemas.openxmlformats.org/officeDocument/2006/relationships/hyperlink" Target="https://www.google.ru/url?sa=i&amp;rct=j&amp;q=&amp;esrc=s&amp;source=images&amp;cd=&amp;cad=rja&amp;uact=8&amp;ved=0ahUKEwi7rKiWuMDKAhXGkCwKHUxKDlEQjB0IBg&amp;url=https://ru.wikipedia.org/wiki/%D0%97%D1%83%D0%B1%D0%B0%D1%82%D0%BE%D0%B2,_%D0%A1%D0%B5%D1%80%D0%B3%D0%B5%D0%B9_%D0%92%D0%B0%D1%81%D0%B8%D0%BB%D1%8C%D0%B5%D0%B2%D0%B8%D1%87&amp;bvm=bv.112454388,d.bGg&amp;psig=AFQjCNHPJ0LloI0zFjn0uDKdG1mscg7Lrw&amp;ust=1453655846014506" TargetMode="External"/><Relationship Id="rId7" Type="http://schemas.openxmlformats.org/officeDocument/2006/relationships/hyperlink" Target="https://www.google.ru/url?sa=i&amp;rct=j&amp;q=&amp;esrc=s&amp;source=images&amp;cd=&amp;cad=rja&amp;uact=8&amp;ved=0ahUKEwj9nOarucDKAhWE3iwKHbQCCUIQjB0IBg&amp;url=http://levoradikal.ru/archives/14758&amp;bvm=bv.112454388,d.bGg&amp;psig=AFQjCNH-TmQ3Kt-91IipxgEynushSre60g&amp;ust=1453656158356803" TargetMode="External"/><Relationship Id="rId12" Type="http://schemas.openxmlformats.org/officeDocument/2006/relationships/hyperlink" Target="https://www.google.ru/url?sa=i&amp;rct=j&amp;q=&amp;esrc=s&amp;source=images&amp;cd=&amp;cad=rja&amp;uact=8&amp;ved=0ahUKEwiI3I77t8DKAhVJ_iwKHYx0DlYQjhwIBQ&amp;url=http://historydoc.edu.ru/catalog.asp?cat_ob_no=15016&amp;ob_no=17074&amp;bvm=bv.112454388,d.bGg&amp;psig=AFQjCNF1JpVN67EuZqyZ2TUQYKIMKQPoUg&amp;ust=1453655786139568" TargetMode="External"/><Relationship Id="rId2" Type="http://schemas.openxmlformats.org/officeDocument/2006/relationships/hyperlink" Target="https://www.google.ru/url?sa=i&amp;rct=j&amp;q=&amp;esrc=s&amp;source=images&amp;cd=&amp;cad=rja&amp;uact=8&amp;ved=0ahUKEwjN-ZSqt8DKAhXEVSwKHcsiD08QjB0IBg&amp;url=https://ru.wikipedia.org/wiki/%D0%9D%D0%B8%D0%BA%D0%BE%D0%BB%D0%B0%D0%B9_II&amp;bvm=bv.112454388,d.bGg&amp;psig=AFQjCNECAk8j_sjGoIcP0z228vkYdD_Q0A&amp;ust=1453655598308960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aif.ru/" TargetMode="External"/><Relationship Id="rId11" Type="http://schemas.openxmlformats.org/officeDocument/2006/relationships/hyperlink" Target="http://gkaf.narod.ru/kokoulin/histrus/10/10-1.html" TargetMode="External"/><Relationship Id="rId5" Type="http://schemas.openxmlformats.org/officeDocument/2006/relationships/hyperlink" Target="http://www.rotfront.su/" TargetMode="External"/><Relationship Id="rId10" Type="http://schemas.openxmlformats.org/officeDocument/2006/relationships/hyperlink" Target="https://www.google.ru/url?sa=i&amp;rct=j&amp;q=&amp;esrc=s&amp;source=images&amp;cd=&amp;cad=rja&amp;uact=8&amp;ved=0ahUKEwjppcvRucDKAhVH3iwKHch-AUUQjB0IBg&amp;url=https://ru.wikipedia.org/wiki/%D0%9C%D0%B0%D0%BD%D0%B8%D1%84%D0%B5%D1%81%D1%82_17_%D0%BE%D0%BA%D1%82%D1%8F%D0%B1%D1%80%D1%8F_1905_%D0%B3%D0%BE%D0%B4%D0%B0&amp;bvm=bv.112454388,d.bGg&amp;psig=AFQjCNG9uBhWi8bIQ4QaZO3iZhiBJ28CwQ&amp;ust=1453656238314783" TargetMode="External"/><Relationship Id="rId4" Type="http://schemas.openxmlformats.org/officeDocument/2006/relationships/hyperlink" Target="http://www.m-necropol.ru/" TargetMode="External"/><Relationship Id="rId9" Type="http://schemas.openxmlformats.org/officeDocument/2006/relationships/hyperlink" Target="https://www.google.ru/url?sa=i&amp;rct=j&amp;q=&amp;esrc=s&amp;source=images&amp;cd=&amp;cad=rja&amp;uact=8&amp;ved=0ahUKEwiYgu2SucDKAhXG6CwKHcP7CVcQjB0IBg&amp;url=http://russian7.ru/2015/03/kuda-ischezli-dengi-carskojj-semi/&amp;bvm=bv.112454388,d.bGg&amp;psig=AFQjCNHcSjiTvFqWr92M_xuo-7LQyKaAIA&amp;ust=1453656101364324" TargetMode="Externa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3009902"/>
          </a:xfrm>
        </p:spPr>
        <p:txBody>
          <a:bodyPr>
            <a:noAutofit/>
          </a:bodyPr>
          <a:lstStyle/>
          <a:p>
            <a:pPr algn="ctr"/>
            <a:r>
              <a:rPr lang="ru-RU" sz="5400" b="1" dirty="0" smtClean="0">
                <a:solidFill>
                  <a:srgbClr val="FF0000"/>
                </a:solidFill>
                <a:effectLst/>
              </a:rPr>
              <a:t>Первая российская революция</a:t>
            </a:r>
            <a:endParaRPr lang="ru-RU" sz="5400" b="1" dirty="0">
              <a:solidFill>
                <a:srgbClr val="FF0000"/>
              </a:solidFill>
              <a:effectLst/>
            </a:endParaRPr>
          </a:p>
        </p:txBody>
      </p:sp>
      <p:sp>
        <p:nvSpPr>
          <p:cNvPr id="33793" name="Rectangle 1"/>
          <p:cNvSpPr>
            <a:spLocks noChangeArrowheads="1"/>
          </p:cNvSpPr>
          <p:nvPr/>
        </p:nvSpPr>
        <p:spPr bwMode="auto">
          <a:xfrm>
            <a:off x="2215501" y="4357694"/>
            <a:ext cx="692850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</a:rPr>
              <a:t>Учитель истории</a:t>
            </a:r>
          </a:p>
          <a:p>
            <a:pPr lvl="0" algn="r" fontAlgn="base">
              <a:spcBef>
                <a:spcPct val="0"/>
              </a:spcBef>
              <a:spcAft>
                <a:spcPct val="0"/>
              </a:spcAft>
            </a:pPr>
            <a:r>
              <a:rPr lang="ru-RU" sz="1600" dirty="0" smtClean="0">
                <a:solidFill>
                  <a:schemeClr val="bg1"/>
                </a:solidFill>
              </a:rPr>
              <a:t>МОУ «</a:t>
            </a:r>
            <a:r>
              <a:rPr lang="ru-RU" sz="1600" dirty="0" err="1" smtClean="0">
                <a:solidFill>
                  <a:schemeClr val="bg1"/>
                </a:solidFill>
              </a:rPr>
              <a:t>Сонковская</a:t>
            </a:r>
            <a:r>
              <a:rPr lang="ru-RU" sz="1600" dirty="0" smtClean="0">
                <a:solidFill>
                  <a:schemeClr val="bg1"/>
                </a:solidFill>
              </a:rPr>
              <a:t> СОШ </a:t>
            </a:r>
            <a:r>
              <a:rPr lang="ru-RU" sz="1600" dirty="0" err="1" smtClean="0">
                <a:solidFill>
                  <a:schemeClr val="bg1"/>
                </a:solidFill>
              </a:rPr>
              <a:t>Сонковского</a:t>
            </a:r>
            <a:r>
              <a:rPr lang="ru-RU" sz="1600" dirty="0" smtClean="0">
                <a:solidFill>
                  <a:schemeClr val="bg1"/>
                </a:solidFill>
              </a:rPr>
              <a:t> района Тверской области»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ea typeface="Times New Roman" pitchFamily="18" charset="0"/>
            </a:endParaRPr>
          </a:p>
          <a:p>
            <a:pPr algn="r"/>
            <a:r>
              <a:rPr lang="ru-RU" sz="1600" dirty="0" smtClean="0">
                <a:solidFill>
                  <a:schemeClr val="bg1"/>
                </a:solidFill>
              </a:rPr>
              <a:t>Тихомирова Наталья Борисовна</a:t>
            </a:r>
            <a:endParaRPr lang="ru-RU" sz="16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Багетная рамка 3"/>
          <p:cNvSpPr/>
          <p:nvPr/>
        </p:nvSpPr>
        <p:spPr>
          <a:xfrm>
            <a:off x="285720" y="214290"/>
            <a:ext cx="8643998" cy="1042416"/>
          </a:xfrm>
          <a:prstGeom prst="bevel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None/>
            </a:pPr>
            <a:r>
              <a:rPr lang="ru-RU" sz="4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Буржуазно - демократическая</a:t>
            </a:r>
            <a:endParaRPr lang="ru-RU" sz="40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кругленная прямоугольная выноска 4"/>
          <p:cNvSpPr/>
          <p:nvPr/>
        </p:nvSpPr>
        <p:spPr>
          <a:xfrm>
            <a:off x="357158" y="1785926"/>
            <a:ext cx="3500462" cy="2363154"/>
          </a:xfrm>
          <a:prstGeom prst="wedgeRoundRectCallout">
            <a:avLst>
              <a:gd name="adj1" fmla="val 22160"/>
              <a:gd name="adj2" fmla="val -69698"/>
              <a:gd name="adj3" fmla="val 16667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Сохранились феодальные порядки:</a:t>
            </a:r>
          </a:p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1.Помещичье землевладение</a:t>
            </a:r>
          </a:p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2. Использование наёмного труда</a:t>
            </a:r>
          </a:p>
          <a:p>
            <a:pPr algn="ctr"/>
            <a:endParaRPr lang="ru-RU" dirty="0" smtClean="0"/>
          </a:p>
          <a:p>
            <a:pPr algn="ctr"/>
            <a:endParaRPr lang="ru-RU" dirty="0"/>
          </a:p>
        </p:txBody>
      </p:sp>
      <p:sp>
        <p:nvSpPr>
          <p:cNvPr id="6" name="Скругленная прямоугольная выноска 5"/>
          <p:cNvSpPr/>
          <p:nvPr/>
        </p:nvSpPr>
        <p:spPr>
          <a:xfrm>
            <a:off x="5143504" y="1928802"/>
            <a:ext cx="3500462" cy="2076262"/>
          </a:xfrm>
          <a:prstGeom prst="wedgeRoundRectCallout">
            <a:avLst>
              <a:gd name="adj1" fmla="val 11276"/>
              <a:gd name="adj2" fmla="val -76507"/>
              <a:gd name="adj3" fmla="val 16667"/>
            </a:avLst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marL="342900" indent="-342900"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Демократизировать общество:</a:t>
            </a:r>
          </a:p>
          <a:p>
            <a:pPr marL="342900" indent="-342900" algn="ctr">
              <a:buAutoNum type="arabicPeriod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Ограничить самодержавие</a:t>
            </a:r>
          </a:p>
          <a:p>
            <a:pPr marL="342900" indent="-342900" algn="ctr">
              <a:buAutoNum type="arabicPeriod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Ввести Конституцию и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Гос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 думу.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Скругленная прямоугольная выноска 9"/>
          <p:cNvSpPr/>
          <p:nvPr/>
        </p:nvSpPr>
        <p:spPr>
          <a:xfrm>
            <a:off x="142844" y="1428736"/>
            <a:ext cx="3571900" cy="1714512"/>
          </a:xfrm>
          <a:prstGeom prst="wedgeRoundRectCallout">
            <a:avLst>
              <a:gd name="adj1" fmla="val 65034"/>
              <a:gd name="adj2" fmla="val 96721"/>
              <a:gd name="adj3" fmla="val 16667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ПРИЧИНЫ</a:t>
            </a:r>
          </a:p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1.политические и социально-экономические противоречия</a:t>
            </a:r>
          </a:p>
          <a:p>
            <a:pPr algn="ctr"/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Скругленная прямоугольная выноска 11"/>
          <p:cNvSpPr/>
          <p:nvPr/>
        </p:nvSpPr>
        <p:spPr>
          <a:xfrm>
            <a:off x="4143372" y="1428736"/>
            <a:ext cx="4714908" cy="2071702"/>
          </a:xfrm>
          <a:prstGeom prst="wedgeRoundRectCallout">
            <a:avLst>
              <a:gd name="adj1" fmla="val -48931"/>
              <a:gd name="adj2" fmla="val 68006"/>
              <a:gd name="adj3" fmla="val 16667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ЗАДАЧИ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1.Ликвидация самодержавия;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2.Помещичьего землевладения,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феодальных пережитков;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Демократизация политического строя страны.</a:t>
            </a:r>
          </a:p>
          <a:p>
            <a:pPr algn="ctr"/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875490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 smtClean="0">
                <a:solidFill>
                  <a:srgbClr val="C00000"/>
                </a:solidFill>
                <a:effectLst/>
              </a:rPr>
              <a:t>2.Политические силы</a:t>
            </a:r>
            <a:endParaRPr lang="ru-RU" sz="4000" b="1" dirty="0">
              <a:solidFill>
                <a:srgbClr val="C00000"/>
              </a:solidFill>
              <a:effectLst/>
            </a:endParaRPr>
          </a:p>
        </p:txBody>
      </p:sp>
      <p:sp>
        <p:nvSpPr>
          <p:cNvPr id="4" name="Скругленная прямоугольная выноска 3"/>
          <p:cNvSpPr/>
          <p:nvPr/>
        </p:nvSpPr>
        <p:spPr>
          <a:xfrm>
            <a:off x="285720" y="1500174"/>
            <a:ext cx="2714644" cy="1500198"/>
          </a:xfrm>
          <a:prstGeom prst="wedgeRoundRectCallout">
            <a:avLst>
              <a:gd name="adj1" fmla="val 49342"/>
              <a:gd name="adj2" fmla="val 122182"/>
              <a:gd name="adj3" fmla="val 16667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Самодержавный</a:t>
            </a:r>
          </a:p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лагерь </a:t>
            </a:r>
          </a:p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( консервативный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5" name="Скругленная прямоугольная выноска 4"/>
          <p:cNvSpPr/>
          <p:nvPr/>
        </p:nvSpPr>
        <p:spPr>
          <a:xfrm>
            <a:off x="3214678" y="1500174"/>
            <a:ext cx="2857520" cy="1143008"/>
          </a:xfrm>
          <a:prstGeom prst="wedgeRoundRectCallout">
            <a:avLst>
              <a:gd name="adj1" fmla="val -19500"/>
              <a:gd name="adj2" fmla="val 169166"/>
              <a:gd name="adj3" fmla="val 16667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Либеральный лагерь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кругленная прямоугольная выноска 5"/>
          <p:cNvSpPr/>
          <p:nvPr/>
        </p:nvSpPr>
        <p:spPr>
          <a:xfrm>
            <a:off x="6286512" y="1500174"/>
            <a:ext cx="2643206" cy="1071570"/>
          </a:xfrm>
          <a:prstGeom prst="wedgeRoundRectCallout">
            <a:avLst>
              <a:gd name="adj1" fmla="val -31644"/>
              <a:gd name="adj2" fmla="val 186944"/>
              <a:gd name="adj3" fmla="val 16667"/>
            </a:avLst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Революционный</a:t>
            </a:r>
          </a:p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лагерь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Скругленная прямоугольная выноска 6"/>
          <p:cNvSpPr/>
          <p:nvPr/>
        </p:nvSpPr>
        <p:spPr>
          <a:xfrm>
            <a:off x="1571604" y="4000504"/>
            <a:ext cx="6500858" cy="1643074"/>
          </a:xfrm>
          <a:prstGeom prst="wedgeRoundRectCallout">
            <a:avLst>
              <a:gd name="adj1" fmla="val -21712"/>
              <a:gd name="adj2" fmla="val 53225"/>
              <a:gd name="adj3" fmla="val 16667"/>
            </a:avLst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Вывод: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Общество расколото, оно не имеет общих целей и руководителей.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089804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rgbClr val="C00000"/>
                </a:solidFill>
                <a:effectLst/>
              </a:rPr>
              <a:t>3.Этапы революции</a:t>
            </a:r>
            <a:br>
              <a:rPr lang="ru-RU" b="1" dirty="0" smtClean="0">
                <a:solidFill>
                  <a:srgbClr val="C00000"/>
                </a:solidFill>
                <a:effectLst/>
              </a:rPr>
            </a:br>
            <a:endParaRPr lang="ru-RU" b="1" dirty="0">
              <a:solidFill>
                <a:srgbClr val="C00000"/>
              </a:solidFill>
              <a:effectLst/>
            </a:endParaRPr>
          </a:p>
        </p:txBody>
      </p:sp>
      <p:sp>
        <p:nvSpPr>
          <p:cNvPr id="5121" name="Rectangle 1"/>
          <p:cNvSpPr>
            <a:spLocks noChangeArrowheads="1"/>
          </p:cNvSpPr>
          <p:nvPr/>
        </p:nvSpPr>
        <p:spPr bwMode="auto">
          <a:xfrm>
            <a:off x="251520" y="1340768"/>
            <a:ext cx="4786346" cy="1631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1.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9 января 1905 г. -3 июня 1907 г.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“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Кровавое воскресенье” стало точкой отсчета революции.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Октябрь — декабрь 1905 г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—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высший подъем революции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3.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Январь 1906 г. — 3 июня 1907 г. —спад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6" descr="Рисунок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00694" y="1142984"/>
            <a:ext cx="3219450" cy="4592638"/>
          </a:xfrm>
          <a:prstGeom prst="rect">
            <a:avLst/>
          </a:prstGeom>
          <a:noFill/>
          <a:ln w="28575">
            <a:solidFill>
              <a:srgbClr val="C00000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232680"/>
          </a:xfrm>
        </p:spPr>
        <p:txBody>
          <a:bodyPr>
            <a:noAutofit/>
          </a:bodyPr>
          <a:lstStyle/>
          <a:p>
            <a:pPr algn="ctr"/>
            <a:r>
              <a:rPr lang="ru-RU" sz="4000" b="1" dirty="0" smtClean="0">
                <a:solidFill>
                  <a:srgbClr val="C00000"/>
                </a:solidFill>
                <a:effectLst/>
              </a:rPr>
              <a:t>Легальные рабочие организации</a:t>
            </a:r>
            <a:endParaRPr lang="ru-RU" sz="4000" b="1" dirty="0">
              <a:solidFill>
                <a:srgbClr val="C00000"/>
              </a:solidFill>
              <a:effectLst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1643050"/>
            <a:ext cx="8534182" cy="4811758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«Полицейский социализм»</a:t>
            </a:r>
          </a:p>
          <a:p>
            <a:pPr>
              <a:buNone/>
            </a:pPr>
            <a:r>
              <a:rPr lang="ru-RU" sz="18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Цель:</a:t>
            </a:r>
          </a:p>
          <a:p>
            <a:pPr>
              <a:buNone/>
            </a:pPr>
            <a:r>
              <a:rPr lang="ru-RU" sz="1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1. Отвлечь массы от влияния </a:t>
            </a:r>
            <a:r>
              <a:rPr lang="ru-RU" sz="18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социал</a:t>
            </a:r>
            <a:r>
              <a:rPr lang="ru-RU" sz="1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- демократов</a:t>
            </a:r>
            <a:endParaRPr lang="ru-RU" sz="18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1506" name="Picture 2" descr="https://upload.wikimedia.org/wikipedia/commons/thumb/7/7e/Sergey_Zubatov.jpg/220px-Sergey_Zubatov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EFFF9"/>
              </a:clrFrom>
              <a:clrTo>
                <a:srgbClr val="FEFFF9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929322" y="2143116"/>
            <a:ext cx="2796505" cy="35719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6929454" y="6000768"/>
            <a:ext cx="114005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err="1" smtClean="0">
                <a:solidFill>
                  <a:schemeClr val="bg1"/>
                </a:solidFill>
              </a:rPr>
              <a:t>Зубатов</a:t>
            </a:r>
            <a:endParaRPr lang="ru-RU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67494"/>
            <a:ext cx="8229600" cy="946928"/>
          </a:xfrm>
        </p:spPr>
        <p:txBody>
          <a:bodyPr/>
          <a:lstStyle/>
          <a:p>
            <a:pPr eaLnBrk="1" hangingPunct="1"/>
            <a:r>
              <a:rPr lang="ru-RU" sz="4000" b="1" dirty="0" smtClean="0">
                <a:solidFill>
                  <a:srgbClr val="C00000"/>
                </a:solidFill>
                <a:effectLst/>
              </a:rPr>
              <a:t> Г. А. Гапон (1870 – 1906)</a:t>
            </a:r>
          </a:p>
        </p:txBody>
      </p:sp>
      <p:sp>
        <p:nvSpPr>
          <p:cNvPr id="13318" name="Text Box 6"/>
          <p:cNvSpPr txBox="1">
            <a:spLocks noChangeArrowheads="1"/>
          </p:cNvSpPr>
          <p:nvPr/>
        </p:nvSpPr>
        <p:spPr bwMode="auto">
          <a:xfrm>
            <a:off x="4357686" y="1357298"/>
            <a:ext cx="4500594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dirty="0">
                <a:solidFill>
                  <a:schemeClr val="bg1"/>
                </a:solidFill>
                <a:latin typeface="Times New Roman" pitchFamily="18" charset="0"/>
              </a:rPr>
              <a:t>Священник и общественный деятель. С 1902 года был связан с шефом Особого отдела департамента полиции С. В. </a:t>
            </a:r>
            <a:r>
              <a:rPr lang="ru-RU" dirty="0" err="1">
                <a:solidFill>
                  <a:schemeClr val="bg1"/>
                </a:solidFill>
                <a:latin typeface="Times New Roman" pitchFamily="18" charset="0"/>
              </a:rPr>
              <a:t>Зубатовым</a:t>
            </a:r>
            <a:r>
              <a:rPr lang="ru-RU" dirty="0">
                <a:solidFill>
                  <a:schemeClr val="bg1"/>
                </a:solidFill>
                <a:latin typeface="Times New Roman" pitchFamily="18" charset="0"/>
              </a:rPr>
              <a:t>. Инициатор подготовки петиции и шествия рабочих к Зимнему дворцу 9 января 1905 года. По подозрению в сотрудничестве с Охранным отделением был повешен рабочими.</a:t>
            </a: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 t="8952" r="4850" b="9206"/>
          <a:stretch>
            <a:fillRect/>
          </a:stretch>
        </p:blipFill>
        <p:spPr bwMode="auto">
          <a:xfrm>
            <a:off x="285720" y="1357298"/>
            <a:ext cx="3643338" cy="45720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Скругленная прямоугольная выноска 9"/>
          <p:cNvSpPr/>
          <p:nvPr/>
        </p:nvSpPr>
        <p:spPr>
          <a:xfrm>
            <a:off x="0" y="142852"/>
            <a:ext cx="3571900" cy="1785950"/>
          </a:xfrm>
          <a:prstGeom prst="wedgeRoundRectCallout">
            <a:avLst>
              <a:gd name="adj1" fmla="val 65034"/>
              <a:gd name="adj2" fmla="val 96721"/>
              <a:gd name="adj3" fmla="val 16667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ПРИЧИНЫ</a:t>
            </a:r>
          </a:p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1.политические и социально-экономические противоречия</a:t>
            </a:r>
          </a:p>
          <a:p>
            <a:pPr algn="ctr"/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Скругленная прямоугольная выноска 11"/>
          <p:cNvSpPr/>
          <p:nvPr/>
        </p:nvSpPr>
        <p:spPr>
          <a:xfrm>
            <a:off x="4143372" y="214290"/>
            <a:ext cx="5000628" cy="2143140"/>
          </a:xfrm>
          <a:prstGeom prst="wedgeRoundRectCallout">
            <a:avLst>
              <a:gd name="adj1" fmla="val -48931"/>
              <a:gd name="adj2" fmla="val 68006"/>
              <a:gd name="adj3" fmla="val 16667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ЗАДАЧИ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1.Ликвидация самодержавия;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2.Помещичьего землевладения,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феодальных пережитков;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Демократизация политического строя страны.</a:t>
            </a:r>
          </a:p>
          <a:p>
            <a:pPr algn="ctr"/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кругленная прямоугольная выноска 3"/>
          <p:cNvSpPr/>
          <p:nvPr/>
        </p:nvSpPr>
        <p:spPr>
          <a:xfrm>
            <a:off x="0" y="2571744"/>
            <a:ext cx="3571900" cy="1500198"/>
          </a:xfrm>
          <a:prstGeom prst="wedgeRoundRectCallout">
            <a:avLst>
              <a:gd name="adj1" fmla="val 66457"/>
              <a:gd name="adj2" fmla="val -37152"/>
              <a:gd name="adj3" fmla="val 16667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ДВИЖУЩАЯ СИЛА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рабочие, крестьяне,  мелкая буржуазия, интеллигенция, отдельные части армии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кругленная прямоугольная выноска 5"/>
          <p:cNvSpPr/>
          <p:nvPr/>
        </p:nvSpPr>
        <p:spPr>
          <a:xfrm>
            <a:off x="3214678" y="2214554"/>
            <a:ext cx="2071670" cy="1143008"/>
          </a:xfrm>
          <a:prstGeom prst="wedgeRoundRectCallout">
            <a:avLst>
              <a:gd name="adj1" fmla="val 17390"/>
              <a:gd name="adj2" fmla="val 50055"/>
              <a:gd name="adj3" fmla="val 16667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9 января 1905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804052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 smtClean="0">
                <a:solidFill>
                  <a:srgbClr val="C00000"/>
                </a:solidFill>
                <a:effectLst/>
              </a:rPr>
              <a:t>Основные события</a:t>
            </a:r>
            <a:endParaRPr lang="ru-RU" sz="4000" b="1" dirty="0">
              <a:solidFill>
                <a:srgbClr val="C00000"/>
              </a:solidFill>
              <a:effectLst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357158" y="1000107"/>
          <a:ext cx="8429684" cy="5500728"/>
        </p:xfrm>
        <a:graphic>
          <a:graphicData uri="http://schemas.openxmlformats.org/drawingml/2006/table">
            <a:tbl>
              <a:tblPr/>
              <a:tblGrid>
                <a:gridCol w="2790019"/>
                <a:gridCol w="5639665"/>
              </a:tblGrid>
              <a:tr h="611192">
                <a:tc>
                  <a:txBody>
                    <a:bodyPr/>
                    <a:lstStyle/>
                    <a:p>
                      <a:r>
                        <a:rPr lang="ru-RU" sz="1800" b="1" dirty="0">
                          <a:solidFill>
                            <a:schemeClr val="bg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дата</a:t>
                      </a:r>
                      <a:endParaRPr lang="ru-RU" sz="1800" dirty="0">
                        <a:solidFill>
                          <a:schemeClr val="bg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4679" marR="646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b="1">
                          <a:solidFill>
                            <a:schemeClr val="bg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события</a:t>
                      </a:r>
                      <a:endParaRPr lang="ru-RU" sz="1800">
                        <a:solidFill>
                          <a:schemeClr val="bg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4679" marR="646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11192">
                <a:tc>
                  <a:txBody>
                    <a:bodyPr/>
                    <a:lstStyle/>
                    <a:p>
                      <a:r>
                        <a:rPr lang="ru-RU" sz="1800" b="1" dirty="0">
                          <a:solidFill>
                            <a:schemeClr val="bg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1904</a:t>
                      </a:r>
                      <a:endParaRPr lang="ru-RU" sz="1800" dirty="0">
                        <a:solidFill>
                          <a:schemeClr val="bg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4679" marR="646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800">
                        <a:solidFill>
                          <a:schemeClr val="bg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4679" marR="646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11192">
                <a:tc>
                  <a:txBody>
                    <a:bodyPr/>
                    <a:lstStyle/>
                    <a:p>
                      <a:r>
                        <a:rPr lang="ru-RU" sz="1800" b="1" dirty="0">
                          <a:solidFill>
                            <a:schemeClr val="bg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 января1905г</a:t>
                      </a:r>
                      <a:endParaRPr lang="ru-RU" sz="1800" dirty="0">
                        <a:solidFill>
                          <a:schemeClr val="bg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4679" marR="646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800">
                        <a:solidFill>
                          <a:schemeClr val="bg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4679" marR="646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11192">
                <a:tc>
                  <a:txBody>
                    <a:bodyPr/>
                    <a:lstStyle/>
                    <a:p>
                      <a:r>
                        <a:rPr lang="ru-RU" sz="1800" b="1" dirty="0">
                          <a:solidFill>
                            <a:schemeClr val="bg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7 января</a:t>
                      </a:r>
                      <a:endParaRPr lang="ru-RU" sz="1800" dirty="0">
                        <a:solidFill>
                          <a:schemeClr val="bg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4679" marR="646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800">
                        <a:solidFill>
                          <a:schemeClr val="bg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4679" marR="646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11192">
                <a:tc>
                  <a:txBody>
                    <a:bodyPr/>
                    <a:lstStyle/>
                    <a:p>
                      <a:r>
                        <a:rPr lang="ru-RU" sz="1800" b="1" dirty="0">
                          <a:solidFill>
                            <a:schemeClr val="bg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9 января</a:t>
                      </a:r>
                      <a:endParaRPr lang="ru-RU" sz="1800" dirty="0">
                        <a:solidFill>
                          <a:schemeClr val="bg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4679" marR="646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800">
                        <a:solidFill>
                          <a:schemeClr val="bg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4679" marR="646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11192">
                <a:tc>
                  <a:txBody>
                    <a:bodyPr/>
                    <a:lstStyle/>
                    <a:p>
                      <a:r>
                        <a:rPr lang="ru-RU" sz="1800" b="1" dirty="0">
                          <a:solidFill>
                            <a:schemeClr val="bg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10 января</a:t>
                      </a:r>
                      <a:endParaRPr lang="ru-RU" sz="1800" dirty="0">
                        <a:solidFill>
                          <a:schemeClr val="bg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4679" marR="646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800">
                        <a:solidFill>
                          <a:schemeClr val="bg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4679" marR="646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11192">
                <a:tc>
                  <a:txBody>
                    <a:bodyPr/>
                    <a:lstStyle/>
                    <a:p>
                      <a:r>
                        <a:rPr lang="ru-RU" sz="1800" b="1" dirty="0">
                          <a:solidFill>
                            <a:schemeClr val="bg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февраль 1905 года</a:t>
                      </a:r>
                      <a:endParaRPr lang="ru-RU" sz="1800" dirty="0">
                        <a:solidFill>
                          <a:schemeClr val="bg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4679" marR="646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800">
                        <a:solidFill>
                          <a:schemeClr val="bg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4679" marR="646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1119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chemeClr val="bg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июнь 1905</a:t>
                      </a:r>
                      <a:endParaRPr lang="ru-RU" sz="1800" dirty="0">
                        <a:solidFill>
                          <a:schemeClr val="bg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4679" marR="646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800">
                        <a:solidFill>
                          <a:schemeClr val="bg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4679" marR="646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1119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chemeClr val="bg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17 октября 1905г</a:t>
                      </a:r>
                      <a:endParaRPr lang="ru-RU" sz="1800" dirty="0">
                        <a:solidFill>
                          <a:schemeClr val="bg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4679" marR="646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1800" dirty="0">
                        <a:solidFill>
                          <a:schemeClr val="bg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4679" marR="646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1000108"/>
          </a:xfrm>
        </p:spPr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  <a:effectLst/>
              </a:rPr>
              <a:t>       </a:t>
            </a:r>
            <a:r>
              <a:rPr lang="ru-RU" sz="4000" b="1" dirty="0" smtClean="0">
                <a:solidFill>
                  <a:srgbClr val="C00000"/>
                </a:solidFill>
                <a:effectLst/>
              </a:rPr>
              <a:t>Путиловский завод</a:t>
            </a:r>
            <a:endParaRPr lang="ru-RU" sz="4000" b="1" dirty="0">
              <a:solidFill>
                <a:srgbClr val="C00000"/>
              </a:solidFill>
              <a:effectLst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785786" y="6143644"/>
            <a:ext cx="764386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Уволены 4 рабочих, состоящих в организации Гапона</a:t>
            </a:r>
            <a:endParaRPr lang="ru-RU" sz="20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7410" name="Picture 2" descr="http://ptiburdukov.ru/pick/092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5785" y="1000108"/>
            <a:ext cx="7729299" cy="478634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85852" y="0"/>
            <a:ext cx="7443782" cy="1018366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solidFill>
                  <a:srgbClr val="C00000"/>
                </a:solidFill>
                <a:effectLst/>
              </a:rPr>
              <a:t>Всеобщая стачка</a:t>
            </a:r>
            <a:endParaRPr lang="ru-RU" sz="4000" b="1" dirty="0">
              <a:solidFill>
                <a:srgbClr val="C00000"/>
              </a:solidFill>
              <a:effectLst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7224" y="1142984"/>
            <a:ext cx="7293479" cy="478634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Прямоугольник 4"/>
          <p:cNvSpPr/>
          <p:nvPr/>
        </p:nvSpPr>
        <p:spPr>
          <a:xfrm>
            <a:off x="2928926" y="6072206"/>
            <a:ext cx="279520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150 тыс. рабочих</a:t>
            </a:r>
            <a:endParaRPr lang="ru-RU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000" b="1" dirty="0" smtClean="0">
                <a:solidFill>
                  <a:srgbClr val="C00000"/>
                </a:solidFill>
                <a:effectLst/>
              </a:rPr>
              <a:t>Цели:</a:t>
            </a:r>
            <a:endParaRPr lang="ru-RU" sz="4000" b="1" dirty="0">
              <a:solidFill>
                <a:srgbClr val="C00000"/>
              </a:solidFill>
              <a:effectLst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285860"/>
            <a:ext cx="9144000" cy="5572140"/>
          </a:xfrm>
        </p:spPr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ru-RU" sz="2900" b="1" u="sng" dirty="0" smtClean="0">
                <a:solidFill>
                  <a:schemeClr val="bg1"/>
                </a:solidFill>
              </a:rPr>
              <a:t>Образовательные:</a:t>
            </a:r>
            <a:r>
              <a:rPr lang="ru-RU" sz="2900" dirty="0" smtClean="0">
                <a:solidFill>
                  <a:schemeClr val="bg1"/>
                </a:solidFill>
              </a:rPr>
              <a:t>  сформировать у учащихся представление о том, что первая российская революция была обусловлена  неразрешенностью социально-экономических и политических противоречий; подвести учащихся к пониманию того, что революция 1905–1907гг.  стала попыткой решить коренные проблемы российской действительности; раскрыть характер и итоги  революции,  а также определить ее значение для дальнейшего развития страны.</a:t>
            </a:r>
          </a:p>
          <a:p>
            <a:pPr>
              <a:buNone/>
            </a:pPr>
            <a:r>
              <a:rPr lang="ru-RU" sz="2900" b="1" dirty="0" smtClean="0">
                <a:solidFill>
                  <a:schemeClr val="bg1"/>
                </a:solidFill>
              </a:rPr>
              <a:t> </a:t>
            </a:r>
            <a:r>
              <a:rPr lang="ru-RU" sz="2900" b="1" u="sng" dirty="0" smtClean="0">
                <a:solidFill>
                  <a:schemeClr val="bg1"/>
                </a:solidFill>
              </a:rPr>
              <a:t>Развивающие</a:t>
            </a:r>
            <a:r>
              <a:rPr lang="ru-RU" sz="2900" u="sng" dirty="0" smtClean="0">
                <a:solidFill>
                  <a:schemeClr val="bg1"/>
                </a:solidFill>
              </a:rPr>
              <a:t>:</a:t>
            </a:r>
            <a:r>
              <a:rPr lang="ru-RU" sz="2900" dirty="0" smtClean="0">
                <a:solidFill>
                  <a:schemeClr val="bg1"/>
                </a:solidFill>
              </a:rPr>
              <a:t>  способствовать формированию умений и навыков учащихся:</a:t>
            </a:r>
          </a:p>
          <a:p>
            <a:pPr>
              <a:buNone/>
            </a:pPr>
            <a:r>
              <a:rPr lang="ru-RU" sz="2900" dirty="0" smtClean="0">
                <a:solidFill>
                  <a:schemeClr val="bg1"/>
                </a:solidFill>
              </a:rPr>
              <a:t>- по систематизации,  обобщению и анализу исторического материала;</a:t>
            </a:r>
          </a:p>
          <a:p>
            <a:pPr>
              <a:buNone/>
            </a:pPr>
            <a:r>
              <a:rPr lang="ru-RU" sz="2900" dirty="0" smtClean="0">
                <a:solidFill>
                  <a:schemeClr val="bg1"/>
                </a:solidFill>
              </a:rPr>
              <a:t>- самостоятельной работы  с материалами учебника, документами;</a:t>
            </a:r>
          </a:p>
          <a:p>
            <a:pPr>
              <a:buNone/>
            </a:pPr>
            <a:r>
              <a:rPr lang="ru-RU" sz="2900" dirty="0" smtClean="0">
                <a:solidFill>
                  <a:schemeClr val="bg1"/>
                </a:solidFill>
              </a:rPr>
              <a:t>- по выявлению причинно-следственных связей и делать выводы;</a:t>
            </a:r>
          </a:p>
          <a:p>
            <a:pPr>
              <a:buNone/>
            </a:pPr>
            <a:r>
              <a:rPr lang="ru-RU" sz="2900" dirty="0" smtClean="0">
                <a:solidFill>
                  <a:schemeClr val="bg1"/>
                </a:solidFill>
              </a:rPr>
              <a:t> </a:t>
            </a:r>
            <a:r>
              <a:rPr lang="ru-RU" sz="2900" b="1" u="sng" dirty="0" smtClean="0">
                <a:solidFill>
                  <a:schemeClr val="bg1"/>
                </a:solidFill>
              </a:rPr>
              <a:t>Воспитательные:</a:t>
            </a:r>
            <a:r>
              <a:rPr lang="ru-RU" sz="2900" b="1" dirty="0" smtClean="0">
                <a:solidFill>
                  <a:schemeClr val="bg1"/>
                </a:solidFill>
              </a:rPr>
              <a:t>  </a:t>
            </a:r>
            <a:endParaRPr lang="ru-RU" sz="2900" dirty="0" smtClean="0">
              <a:solidFill>
                <a:schemeClr val="bg1"/>
              </a:solidFill>
            </a:endParaRPr>
          </a:p>
          <a:p>
            <a:pPr>
              <a:buNone/>
            </a:pPr>
            <a:r>
              <a:rPr lang="ru-RU" sz="2900" dirty="0" smtClean="0">
                <a:solidFill>
                  <a:schemeClr val="bg1"/>
                </a:solidFill>
              </a:rPr>
              <a:t>- патриотическое воспитание на материале урока;</a:t>
            </a:r>
          </a:p>
          <a:p>
            <a:pPr>
              <a:buNone/>
            </a:pPr>
            <a:r>
              <a:rPr lang="ru-RU" sz="2900" dirty="0" smtClean="0">
                <a:solidFill>
                  <a:schemeClr val="bg1"/>
                </a:solidFill>
              </a:rPr>
              <a:t>- научное понимание исторического процесса.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804052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 smtClean="0">
                <a:solidFill>
                  <a:srgbClr val="C00000"/>
                </a:solidFill>
                <a:effectLst/>
              </a:rPr>
              <a:t>Петиция</a:t>
            </a:r>
            <a:endParaRPr lang="ru-RU" sz="4000" b="1" dirty="0">
              <a:solidFill>
                <a:srgbClr val="C00000"/>
              </a:solidFill>
              <a:effectLst/>
            </a:endParaRPr>
          </a:p>
        </p:txBody>
      </p:sp>
      <p:sp>
        <p:nvSpPr>
          <p:cNvPr id="30721" name="Rectangle 1"/>
          <p:cNvSpPr>
            <a:spLocks noChangeArrowheads="1"/>
          </p:cNvSpPr>
          <p:nvPr/>
        </p:nvSpPr>
        <p:spPr bwMode="auto">
          <a:xfrm>
            <a:off x="539552" y="836712"/>
            <a:ext cx="8143932" cy="2862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«Мы обнищали, нас угнетают, ..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 нас не признают людей,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к нам относятся как к рабам…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Нет больше сил, Государь…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Для нас пришел тот страшный момент,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когда лучше смерть,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чем продолжение невыносимых мук.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Взгляни без гнева …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 наши просьбы, они направлены не ко злу, а к добру, как для нас, так и для Тебя, Государь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</a:rPr>
              <a:t>!"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267744" y="4437112"/>
            <a:ext cx="532859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chemeClr val="bg1"/>
                </a:solidFill>
              </a:rPr>
              <a:t>Что могли просить рабочие у царя</a:t>
            </a:r>
            <a:r>
              <a:rPr lang="ru-RU" sz="3200" b="1" dirty="0" smtClean="0">
                <a:solidFill>
                  <a:schemeClr val="bg1"/>
                </a:solidFill>
              </a:rPr>
              <a:t>?</a:t>
            </a:r>
            <a:endParaRPr lang="ru-RU" sz="32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>
          <a:xfrm>
            <a:off x="428596" y="0"/>
            <a:ext cx="8229600" cy="1018366"/>
          </a:xfrm>
        </p:spPr>
        <p:txBody>
          <a:bodyPr>
            <a:normAutofit/>
          </a:bodyPr>
          <a:lstStyle/>
          <a:p>
            <a:pPr algn="ctr" eaLnBrk="1" hangingPunct="1"/>
            <a:r>
              <a:rPr lang="ru-RU" sz="4000" b="1" dirty="0" smtClean="0">
                <a:solidFill>
                  <a:srgbClr val="C00000"/>
                </a:solidFill>
                <a:effectLst/>
              </a:rPr>
              <a:t>Петиция рабочих:</a:t>
            </a:r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57158" y="1000108"/>
            <a:ext cx="8291512" cy="5643602"/>
          </a:xfrm>
        </p:spPr>
        <p:txBody>
          <a:bodyPr>
            <a:noAutofit/>
          </a:bodyPr>
          <a:lstStyle/>
          <a:p>
            <a:pPr marL="609600" indent="-609600" algn="ctr"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ru-RU" sz="1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Меры против нищеты народной:</a:t>
            </a:r>
          </a:p>
          <a:p>
            <a:pPr marL="609600" indent="-609600" eaLnBrk="1" hangingPunct="1">
              <a:lnSpc>
                <a:spcPct val="90000"/>
              </a:lnSpc>
              <a:buFont typeface="Wingdings" pitchFamily="2" charset="2"/>
              <a:buAutoNum type="arabicPeriod"/>
            </a:pPr>
            <a:r>
              <a:rPr lang="ru-RU" sz="1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Передача земли народу и отмена выкупных платежей;</a:t>
            </a:r>
          </a:p>
          <a:p>
            <a:pPr marL="609600" indent="-609600" eaLnBrk="1" hangingPunct="1">
              <a:lnSpc>
                <a:spcPct val="90000"/>
              </a:lnSpc>
              <a:buFont typeface="Wingdings" pitchFamily="2" charset="2"/>
              <a:buAutoNum type="arabicPeriod"/>
            </a:pPr>
            <a:r>
              <a:rPr lang="ru-RU" sz="1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Отмена косвенных налогов, замена подоходным;</a:t>
            </a:r>
          </a:p>
          <a:p>
            <a:pPr marL="609600" indent="-609600" eaLnBrk="1" hangingPunct="1">
              <a:lnSpc>
                <a:spcPct val="90000"/>
              </a:lnSpc>
              <a:buFont typeface="Wingdings" pitchFamily="2" charset="2"/>
              <a:buAutoNum type="arabicPeriod"/>
            </a:pPr>
            <a:r>
              <a:rPr lang="ru-RU" sz="1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Прекращение войны по воле народа.</a:t>
            </a:r>
          </a:p>
          <a:p>
            <a:pPr marL="609600" indent="-609600" eaLnBrk="1" hangingPunct="1">
              <a:lnSpc>
                <a:spcPct val="90000"/>
              </a:lnSpc>
              <a:buFont typeface="Wingdings" pitchFamily="2" charset="2"/>
              <a:buNone/>
            </a:pPr>
            <a:endParaRPr lang="ru-RU" sz="18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marL="609600" indent="-609600" algn="ctr"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ru-RU" sz="1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Меры против бесправия русского народа:</a:t>
            </a:r>
          </a:p>
          <a:p>
            <a:pPr marL="609600" indent="-609600" eaLnBrk="1" hangingPunct="1">
              <a:lnSpc>
                <a:spcPct val="90000"/>
              </a:lnSpc>
              <a:buFont typeface="Wingdings" pitchFamily="2" charset="2"/>
              <a:buAutoNum type="arabicPeriod"/>
            </a:pPr>
            <a:r>
              <a:rPr lang="ru-RU" sz="1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Возвращение пострадавших за политические и религиозные убеждения;</a:t>
            </a:r>
          </a:p>
          <a:p>
            <a:pPr marL="609600" indent="-609600" eaLnBrk="1" hangingPunct="1">
              <a:lnSpc>
                <a:spcPct val="90000"/>
              </a:lnSpc>
              <a:buFont typeface="Wingdings" pitchFamily="2" charset="2"/>
              <a:buAutoNum type="arabicPeriod"/>
            </a:pPr>
            <a:r>
              <a:rPr lang="ru-RU" sz="1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Предоставление прав и свобод личности;</a:t>
            </a:r>
          </a:p>
          <a:p>
            <a:pPr marL="609600" indent="-609600" eaLnBrk="1" hangingPunct="1">
              <a:lnSpc>
                <a:spcPct val="90000"/>
              </a:lnSpc>
              <a:buFont typeface="Wingdings" pitchFamily="2" charset="2"/>
              <a:buAutoNum type="arabicPeriod"/>
            </a:pPr>
            <a:r>
              <a:rPr lang="ru-RU" sz="1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Всеобщее обязательное народное образование;</a:t>
            </a:r>
          </a:p>
          <a:p>
            <a:pPr marL="609600" indent="-609600" eaLnBrk="1" hangingPunct="1">
              <a:lnSpc>
                <a:spcPct val="90000"/>
              </a:lnSpc>
              <a:buFont typeface="Wingdings" pitchFamily="2" charset="2"/>
              <a:buAutoNum type="arabicPeriod"/>
            </a:pPr>
            <a:r>
              <a:rPr lang="ru-RU" sz="1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Равенство перед законом.</a:t>
            </a:r>
          </a:p>
          <a:p>
            <a:pPr marL="609600" indent="-609600" eaLnBrk="1" hangingPunct="1">
              <a:lnSpc>
                <a:spcPct val="90000"/>
              </a:lnSpc>
              <a:buFont typeface="Wingdings" pitchFamily="2" charset="2"/>
              <a:buNone/>
            </a:pPr>
            <a:endParaRPr lang="ru-RU" sz="18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marL="609600" indent="-609600" algn="ctr"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ru-RU" sz="1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Меры против гнёта капитала над трудом:</a:t>
            </a:r>
          </a:p>
          <a:p>
            <a:pPr marL="609600" indent="-609600" eaLnBrk="1" hangingPunct="1">
              <a:lnSpc>
                <a:spcPct val="90000"/>
              </a:lnSpc>
              <a:buFont typeface="Wingdings" pitchFamily="2" charset="2"/>
              <a:buAutoNum type="arabicPeriod"/>
            </a:pPr>
            <a:r>
              <a:rPr lang="ru-RU" sz="1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Отмена института фабричных инспекторов;</a:t>
            </a:r>
          </a:p>
          <a:p>
            <a:pPr marL="609600" indent="-609600" eaLnBrk="1" hangingPunct="1">
              <a:lnSpc>
                <a:spcPct val="90000"/>
              </a:lnSpc>
              <a:buFont typeface="Wingdings" pitchFamily="2" charset="2"/>
              <a:buAutoNum type="arabicPeriod"/>
            </a:pPr>
            <a:r>
              <a:rPr lang="ru-RU" sz="1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Учреждение постоянных комиссий выборных рабочих;</a:t>
            </a:r>
          </a:p>
          <a:p>
            <a:pPr marL="609600" indent="-609600" eaLnBrk="1" hangingPunct="1">
              <a:lnSpc>
                <a:spcPct val="90000"/>
              </a:lnSpc>
              <a:buFont typeface="Wingdings" pitchFamily="2" charset="2"/>
              <a:buAutoNum type="arabicPeriod"/>
            </a:pPr>
            <a:r>
              <a:rPr lang="ru-RU" sz="1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Восьмичасовой рабочий день и нормальная рабочая плата</a:t>
            </a:r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4" name="Прямоугольник 3"/>
          <p:cNvSpPr/>
          <p:nvPr/>
        </p:nvSpPr>
        <p:spPr>
          <a:xfrm rot="20387679">
            <a:off x="1250418" y="2644171"/>
            <a:ext cx="6643165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9600" i="1" dirty="0" smtClean="0">
                <a:solidFill>
                  <a:srgbClr val="C00000"/>
                </a:solidFill>
              </a:rPr>
              <a:t>«дерзкие»</a:t>
            </a:r>
            <a:r>
              <a:rPr lang="ru-RU" sz="9600" dirty="0" smtClean="0">
                <a:solidFill>
                  <a:srgbClr val="C00000"/>
                </a:solidFill>
              </a:rPr>
              <a:t> </a:t>
            </a:r>
            <a:endParaRPr lang="ru-RU" sz="9600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44450"/>
            <a:ext cx="9144000" cy="468313"/>
          </a:xfrm>
          <a:ln w="76200"/>
        </p:spPr>
        <p:txBody>
          <a:bodyPr>
            <a:noAutofit/>
          </a:bodyPr>
          <a:lstStyle/>
          <a:p>
            <a:pPr eaLnBrk="1" hangingPunct="1">
              <a:defRPr/>
            </a:pPr>
            <a:r>
              <a:rPr lang="ru-RU" sz="4000" b="1" dirty="0" smtClean="0">
                <a:solidFill>
                  <a:srgbClr val="C00000"/>
                </a:solidFill>
                <a:effectLst/>
              </a:rPr>
              <a:t>4.«Кровавое воскресенье».</a:t>
            </a:r>
          </a:p>
        </p:txBody>
      </p:sp>
      <p:sp>
        <p:nvSpPr>
          <p:cNvPr id="31749" name="Rectangle 5" descr="Фиолетовый узор"/>
          <p:cNvSpPr>
            <a:spLocks noGrp="1" noChangeArrowheads="1"/>
          </p:cNvSpPr>
          <p:nvPr>
            <p:ph type="body" sz="half" idx="2"/>
          </p:nvPr>
        </p:nvSpPr>
        <p:spPr>
          <a:xfrm>
            <a:off x="357158" y="5357826"/>
            <a:ext cx="8529638" cy="1328726"/>
          </a:xfrm>
          <a:ln w="76200">
            <a:solidFill>
              <a:schemeClr val="hlink"/>
            </a:solidFill>
          </a:ln>
        </p:spPr>
        <p:txBody>
          <a:bodyPr>
            <a:normAutofit/>
          </a:bodyPr>
          <a:lstStyle/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ru-RU" sz="2000" b="1" dirty="0" smtClean="0">
                <a:solidFill>
                  <a:schemeClr val="tx1">
                    <a:lumMod val="60000"/>
                    <a:lumOff val="40000"/>
                  </a:schemeClr>
                </a:solidFill>
              </a:rPr>
              <a:t>                                      </a:t>
            </a:r>
            <a:r>
              <a:rPr lang="ru-RU" sz="19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Утро 9 января 1905 г. </a:t>
            </a:r>
          </a:p>
          <a:p>
            <a:pPr>
              <a:lnSpc>
                <a:spcPct val="90000"/>
              </a:lnSpc>
              <a:buNone/>
              <a:defRPr/>
            </a:pPr>
            <a:r>
              <a:rPr lang="ru-RU" sz="19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«Видно от царя нам помощи не будет,- заявлял тогда же один из очевидцев.- Мы просили хлеба, а нам дали пули». </a:t>
            </a:r>
            <a:endParaRPr lang="ru-RU" sz="1900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5364" name="Picture 7" descr="Рисунок7"/>
          <p:cNvPicPr>
            <a:picLocks noChangeAspect="1" noChangeArrowheads="1"/>
          </p:cNvPicPr>
          <p:nvPr/>
        </p:nvPicPr>
        <p:blipFill>
          <a:blip r:embed="rId2" cstate="print">
            <a:lum bright="-6000" contrast="6000"/>
          </a:blip>
          <a:srcRect/>
          <a:stretch>
            <a:fillRect/>
          </a:stretch>
        </p:blipFill>
        <p:spPr bwMode="auto">
          <a:xfrm>
            <a:off x="928662" y="928670"/>
            <a:ext cx="7286628" cy="4286280"/>
          </a:xfrm>
          <a:prstGeom prst="rect">
            <a:avLst/>
          </a:prstGeom>
          <a:noFill/>
          <a:ln w="76200">
            <a:solidFill>
              <a:schemeClr val="hlink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785794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 smtClean="0">
                <a:solidFill>
                  <a:srgbClr val="C00000"/>
                </a:solidFill>
                <a:effectLst/>
              </a:rPr>
              <a:t>Таким образом</a:t>
            </a:r>
            <a:r>
              <a:rPr lang="ru-RU" sz="4000" dirty="0" smtClean="0">
                <a:solidFill>
                  <a:srgbClr val="C00000"/>
                </a:solidFill>
                <a:effectLst/>
              </a:rPr>
              <a:t>:</a:t>
            </a:r>
            <a:endParaRPr lang="ru-RU" sz="4000" dirty="0">
              <a:solidFill>
                <a:srgbClr val="C00000"/>
              </a:solidFill>
              <a:effectLst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5143512"/>
            <a:ext cx="8643998" cy="1500198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1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Трагические события "кровавого воскресенья" имели </a:t>
            </a:r>
            <a:r>
              <a:rPr lang="ru-RU" sz="18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историческое значение</a:t>
            </a:r>
            <a:r>
              <a:rPr lang="ru-RU" sz="1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 Веками воспитывавшаяся в народе вера в царя была расстреляна солдатами, затоптана казацкими конями.</a:t>
            </a:r>
          </a:p>
          <a:p>
            <a:endParaRPr lang="ru-RU" dirty="0"/>
          </a:p>
        </p:txBody>
      </p:sp>
      <p:pic>
        <p:nvPicPr>
          <p:cNvPr id="4" name="Picture 9" descr="Рисунок6"/>
          <p:cNvPicPr>
            <a:picLocks noChangeAspect="1" noChangeArrowheads="1"/>
          </p:cNvPicPr>
          <p:nvPr/>
        </p:nvPicPr>
        <p:blipFill>
          <a:blip r:embed="rId2" cstate="print">
            <a:lum bright="6000" contrast="12000"/>
          </a:blip>
          <a:srcRect/>
          <a:stretch>
            <a:fillRect/>
          </a:stretch>
        </p:blipFill>
        <p:spPr bwMode="auto">
          <a:xfrm>
            <a:off x="1071538" y="857232"/>
            <a:ext cx="7072362" cy="4154797"/>
          </a:xfrm>
          <a:prstGeom prst="rect">
            <a:avLst/>
          </a:prstGeom>
          <a:noFill/>
          <a:ln w="76200">
            <a:solidFill>
              <a:srgbClr val="C00000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285728"/>
            <a:ext cx="8229600" cy="804052"/>
          </a:xfrm>
        </p:spPr>
        <p:txBody>
          <a:bodyPr>
            <a:noAutofit/>
          </a:bodyPr>
          <a:lstStyle/>
          <a:p>
            <a:pPr algn="ctr"/>
            <a:r>
              <a:rPr lang="ru-RU" sz="4000" b="1" dirty="0" smtClean="0">
                <a:solidFill>
                  <a:srgbClr val="C00000"/>
                </a:solidFill>
                <a:effectLst/>
                <a:cs typeface="Times New Roman" pitchFamily="18" charset="0"/>
              </a:rPr>
              <a:t>5.Позиция власти</a:t>
            </a:r>
            <a:r>
              <a:rPr lang="ru-RU" sz="4000" dirty="0" smtClean="0">
                <a:solidFill>
                  <a:srgbClr val="C00000"/>
                </a:solidFill>
              </a:rPr>
              <a:t/>
            </a:r>
            <a:br>
              <a:rPr lang="ru-RU" sz="4000" dirty="0" smtClean="0">
                <a:solidFill>
                  <a:srgbClr val="C00000"/>
                </a:solidFill>
              </a:rPr>
            </a:br>
            <a:endParaRPr lang="ru-RU" sz="4000" dirty="0">
              <a:solidFill>
                <a:srgbClr val="C0000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85720" y="5857892"/>
            <a:ext cx="885828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Государь с семьей уехал в Царское Село.</a:t>
            </a:r>
            <a:endParaRPr lang="ru-RU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57356" y="857232"/>
            <a:ext cx="5786446" cy="48244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4" descr="Рисунок1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7224" y="1214422"/>
            <a:ext cx="7643866" cy="4071966"/>
          </a:xfrm>
          <a:prstGeom prst="rect">
            <a:avLst/>
          </a:prstGeom>
          <a:noFill/>
          <a:ln w="76200">
            <a:solidFill>
              <a:srgbClr val="C00000"/>
            </a:solidFill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1142984"/>
            <a:ext cx="8229600" cy="875490"/>
          </a:xfrm>
        </p:spPr>
        <p:txBody>
          <a:bodyPr>
            <a:normAutofit/>
          </a:bodyPr>
          <a:lstStyle/>
          <a:p>
            <a:pPr algn="ctr"/>
            <a:r>
              <a:rPr lang="ru-RU" sz="2000" b="1" dirty="0" smtClean="0">
                <a:solidFill>
                  <a:srgbClr val="C00000"/>
                </a:solidFill>
                <a:effectLst/>
              </a:rPr>
              <a:t>Иваново – Вознесенск</a:t>
            </a:r>
            <a:endParaRPr lang="ru-RU" sz="2000" b="1" dirty="0">
              <a:solidFill>
                <a:srgbClr val="C00000"/>
              </a:solidFill>
              <a:effectLst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714348" y="5357826"/>
            <a:ext cx="792961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 Иваново-Вознесенске  стачка длилась 72 дня. Рабочие взяли власть в свои руки и организовали  для управления городом Совет рабочих уполномоченных</a:t>
            </a:r>
            <a:endParaRPr lang="ru-RU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26174" y="0"/>
            <a:ext cx="824296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dirty="0" smtClean="0">
                <a:solidFill>
                  <a:srgbClr val="C00000"/>
                </a:solidFill>
              </a:rPr>
              <a:t>6. Высший подъем революции</a:t>
            </a:r>
            <a:r>
              <a:rPr lang="ru-RU" sz="4000" dirty="0" smtClean="0">
                <a:solidFill>
                  <a:schemeClr val="bg1"/>
                </a:solidFill>
              </a:rPr>
              <a:t>.</a:t>
            </a:r>
            <a:endParaRPr lang="ru-RU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 descr="Фиолетовый узор"/>
          <p:cNvSpPr>
            <a:spLocks noGrp="1" noChangeArrowheads="1"/>
          </p:cNvSpPr>
          <p:nvPr>
            <p:ph type="body" sz="half" idx="2"/>
          </p:nvPr>
        </p:nvSpPr>
        <p:spPr>
          <a:xfrm>
            <a:off x="0" y="5857892"/>
            <a:ext cx="9001156" cy="955658"/>
          </a:xfrm>
          <a:ln w="76200"/>
        </p:spPr>
        <p:txBody>
          <a:bodyPr>
            <a:normAutofit/>
          </a:bodyPr>
          <a:lstStyle/>
          <a:p>
            <a:pPr marL="269875" indent="-3175" algn="just">
              <a:buNone/>
              <a:defRPr/>
            </a:pPr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Поводом стал приказ о расстреле матросов отказавшихся есть борщ из протухшего мяса. </a:t>
            </a:r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title"/>
          </p:nvPr>
        </p:nvSpPr>
        <p:spPr>
          <a:xfrm>
            <a:off x="0" y="214290"/>
            <a:ext cx="8991600" cy="857256"/>
          </a:xfrm>
          <a:ln w="76200"/>
        </p:spPr>
        <p:txBody>
          <a:bodyPr>
            <a:noAutofit/>
          </a:bodyPr>
          <a:lstStyle/>
          <a:p>
            <a:pPr algn="ctr" eaLnBrk="1" hangingPunct="1">
              <a:defRPr/>
            </a:pPr>
            <a:r>
              <a:rPr lang="ru-RU" sz="4400" b="1" dirty="0" smtClean="0">
                <a:solidFill>
                  <a:srgbClr val="C00000"/>
                </a:solidFill>
                <a:effectLst/>
              </a:rPr>
              <a:t>Восстание на броненосце «Потемкин».</a:t>
            </a:r>
          </a:p>
        </p:txBody>
      </p:sp>
      <p:pic>
        <p:nvPicPr>
          <p:cNvPr id="20485" name="Picture 6" descr="Рисунок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8662" y="1500174"/>
            <a:ext cx="7067557" cy="4129213"/>
          </a:xfrm>
          <a:prstGeom prst="rect">
            <a:avLst/>
          </a:prstGeom>
          <a:noFill/>
          <a:ln w="76200">
            <a:solidFill>
              <a:srgbClr val="C00000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214290"/>
            <a:ext cx="8229600" cy="875490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 smtClean="0">
                <a:solidFill>
                  <a:srgbClr val="C00000"/>
                </a:solidFill>
                <a:effectLst/>
              </a:rPr>
              <a:t>Таким образом</a:t>
            </a:r>
            <a:r>
              <a:rPr lang="ru-RU" sz="4000" dirty="0" smtClean="0">
                <a:solidFill>
                  <a:srgbClr val="C00000"/>
                </a:solidFill>
                <a:effectLst/>
              </a:rPr>
              <a:t>:</a:t>
            </a:r>
            <a:endParaRPr lang="ru-RU" sz="4000" dirty="0">
              <a:solidFill>
                <a:srgbClr val="C00000"/>
              </a:solidFill>
              <a:effectLst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1428736"/>
            <a:ext cx="8229600" cy="4572000"/>
          </a:xfrm>
        </p:spPr>
        <p:txBody>
          <a:bodyPr>
            <a:normAutofit/>
          </a:bodyPr>
          <a:lstStyle/>
          <a:p>
            <a:pPr marL="88900" indent="-23813">
              <a:buNone/>
            </a:pPr>
            <a:r>
              <a:rPr lang="ru-RU" sz="1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Восстание на “Потемкине” имело </a:t>
            </a:r>
            <a:r>
              <a:rPr lang="ru-RU" sz="18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историческое значение</a:t>
            </a:r>
            <a:r>
              <a:rPr lang="ru-RU" sz="1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 Впервые большой военный корабль открыто перешел на сторону революционного народа. Восстание на броненосце показало, что армия, считавшаяся оплотом царизма, начала колебаться.</a:t>
            </a:r>
          </a:p>
          <a:p>
            <a:endParaRPr lang="ru-RU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857232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 smtClean="0">
                <a:solidFill>
                  <a:srgbClr val="C00000"/>
                </a:solidFill>
              </a:rPr>
              <a:t>Позиция власти:</a:t>
            </a:r>
            <a:endParaRPr lang="ru-RU" sz="4000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0" y="1000108"/>
            <a:ext cx="4114800" cy="550072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1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« … необходимо положить предел самоуправству и деспотизму администрации, даровать народу основные свободы и установить настоящий конституционный режим.»</a:t>
            </a:r>
            <a:endParaRPr lang="ru-RU" sz="18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70" name="Picture 2" descr="https://upload.wikimedia.org/wikipedia/commons/thumb/2/2c/Mikola_II.jpg/280px-Mikola_II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928670"/>
            <a:ext cx="3214710" cy="4749553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1357290" y="5929330"/>
            <a:ext cx="134844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</a:rPr>
              <a:t>Николай </a:t>
            </a:r>
            <a:r>
              <a:rPr lang="arn-CL" b="1" dirty="0" smtClean="0">
                <a:solidFill>
                  <a:schemeClr val="bg1"/>
                </a:solidFill>
              </a:rPr>
              <a:t>II</a:t>
            </a:r>
            <a:endParaRPr lang="ru-RU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001156" cy="946928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solidFill>
                  <a:srgbClr val="C00000"/>
                </a:solidFill>
                <a:effectLst/>
              </a:rPr>
              <a:t>7.Манифест 17октября 1905</a:t>
            </a:r>
            <a:endParaRPr lang="ru-RU" sz="4000" b="1" dirty="0">
              <a:solidFill>
                <a:srgbClr val="C00000"/>
              </a:solidFill>
              <a:effectLst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1214422"/>
            <a:ext cx="3786214" cy="5357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4817" name="Rectangle 1"/>
          <p:cNvSpPr>
            <a:spLocks noChangeArrowheads="1"/>
          </p:cNvSpPr>
          <p:nvPr/>
        </p:nvSpPr>
        <p:spPr bwMode="auto">
          <a:xfrm>
            <a:off x="4139952" y="1268760"/>
            <a:ext cx="4762206" cy="34470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.«…Даровать населению незыблемые основы 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гражданской свободы на началах действительной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неприкосновенности личности, свободы совести,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слова, собраний и союзов.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2… привлечь… к участию в Думе…те классы 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населения, которые ныне совсем лишены избирательных прав…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3.Установить как незыблемое правило, чтобы никакой</a:t>
            </a:r>
            <a:r>
              <a:rPr kumimoji="0" lang="ru-RU" b="0" i="0" u="none" strike="noStrike" cap="none" normalizeH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закон не  мог воспринять силу  без одобрения Государственной Думой...»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000" b="1" dirty="0" smtClean="0">
                <a:solidFill>
                  <a:srgbClr val="C00000"/>
                </a:solidFill>
                <a:effectLst/>
              </a:rPr>
              <a:t>Задачи урока:</a:t>
            </a:r>
            <a:br>
              <a:rPr lang="ru-RU" sz="4000" b="1" dirty="0" smtClean="0">
                <a:solidFill>
                  <a:srgbClr val="C00000"/>
                </a:solidFill>
                <a:effectLst/>
              </a:rPr>
            </a:br>
            <a:endParaRPr lang="ru-RU" sz="4000" b="1" dirty="0">
              <a:solidFill>
                <a:srgbClr val="C00000"/>
              </a:solidFill>
              <a:effectLst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sz="2000" dirty="0" smtClean="0">
                <a:solidFill>
                  <a:schemeClr val="bg1"/>
                </a:solidFill>
              </a:rPr>
              <a:t>1) Познакомить учащихся с Первая Российская революция 1905-1097 ;</a:t>
            </a:r>
          </a:p>
          <a:p>
            <a:pPr>
              <a:buNone/>
            </a:pPr>
            <a:r>
              <a:rPr lang="ru-RU" sz="2000" dirty="0" smtClean="0">
                <a:solidFill>
                  <a:schemeClr val="bg1"/>
                </a:solidFill>
              </a:rPr>
              <a:t>2)Проследить причинно-следственные связи, ход, итог и значении революции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142852"/>
            <a:ext cx="8229600" cy="875490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 smtClean="0">
                <a:solidFill>
                  <a:srgbClr val="C00000"/>
                </a:solidFill>
                <a:effectLst/>
              </a:rPr>
              <a:t>Но…</a:t>
            </a:r>
            <a:endParaRPr lang="ru-RU" sz="4000" b="1" dirty="0">
              <a:solidFill>
                <a:srgbClr val="C00000"/>
              </a:solidFill>
              <a:effectLst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14422"/>
            <a:ext cx="8229600" cy="271464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1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Большинство населения, согласно проекту, не имело избирательных прав (рабочие, женщины, военнослужащие, учащиеся </a:t>
            </a:r>
            <a:r>
              <a:rPr lang="ru-RU" sz="1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). Для крестьян предполагалось установить четырёхступенчатые выборы </a:t>
            </a:r>
            <a:r>
              <a:rPr lang="ru-RU" sz="1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и  имущественный ценз.</a:t>
            </a:r>
            <a:endParaRPr lang="ru-RU" sz="18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 rot="19988456">
            <a:off x="1151434" y="1958142"/>
            <a:ext cx="635888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5400" b="1" dirty="0" smtClean="0">
                <a:solidFill>
                  <a:srgbClr val="C00000"/>
                </a:solidFill>
                <a:latin typeface="+mj-lt"/>
              </a:rPr>
              <a:t>Ограничения</a:t>
            </a:r>
            <a:endParaRPr lang="ru-RU" sz="5400" dirty="0"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Скругленная прямоугольная выноска 9"/>
          <p:cNvSpPr/>
          <p:nvPr/>
        </p:nvSpPr>
        <p:spPr>
          <a:xfrm>
            <a:off x="0" y="142852"/>
            <a:ext cx="3571900" cy="1785950"/>
          </a:xfrm>
          <a:prstGeom prst="wedgeRoundRectCallout">
            <a:avLst>
              <a:gd name="adj1" fmla="val 65034"/>
              <a:gd name="adj2" fmla="val 96721"/>
              <a:gd name="adj3" fmla="val 16667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ПРИЧИНЫ</a:t>
            </a:r>
          </a:p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1.политические и социально-экономические противоречия</a:t>
            </a:r>
          </a:p>
          <a:p>
            <a:pPr algn="ctr"/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Скругленная прямоугольная выноска 11"/>
          <p:cNvSpPr/>
          <p:nvPr/>
        </p:nvSpPr>
        <p:spPr>
          <a:xfrm>
            <a:off x="4143372" y="214290"/>
            <a:ext cx="5000628" cy="2143140"/>
          </a:xfrm>
          <a:prstGeom prst="wedgeRoundRectCallout">
            <a:avLst>
              <a:gd name="adj1" fmla="val -48931"/>
              <a:gd name="adj2" fmla="val 68006"/>
              <a:gd name="adj3" fmla="val 16667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ЗАДАЧИ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1.Ликвидация самодержавия;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2.Помещичьего землевладения,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феодальных пережитков;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Демократизация политического строя страны.</a:t>
            </a:r>
          </a:p>
          <a:p>
            <a:pPr algn="ctr"/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кругленная прямоугольная выноска 3"/>
          <p:cNvSpPr/>
          <p:nvPr/>
        </p:nvSpPr>
        <p:spPr>
          <a:xfrm>
            <a:off x="0" y="2285992"/>
            <a:ext cx="3571900" cy="1500198"/>
          </a:xfrm>
          <a:prstGeom prst="wedgeRoundRectCallout">
            <a:avLst>
              <a:gd name="adj1" fmla="val 66457"/>
              <a:gd name="adj2" fmla="val -37152"/>
              <a:gd name="adj3" fmla="val 16667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ДВИЖУЩАЯ СИЛА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рабочие, крестьяне,  мелкая буржуазия, интеллигенция, отдельные части армии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кругленная прямоугольная выноска 5"/>
          <p:cNvSpPr/>
          <p:nvPr/>
        </p:nvSpPr>
        <p:spPr>
          <a:xfrm>
            <a:off x="3214678" y="2214554"/>
            <a:ext cx="2071670" cy="1143008"/>
          </a:xfrm>
          <a:prstGeom prst="wedgeRoundRectCallout">
            <a:avLst>
              <a:gd name="adj1" fmla="val 17390"/>
              <a:gd name="adj2" fmla="val 50055"/>
              <a:gd name="adj3" fmla="val 16667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9 января 1905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Скругленная прямоугольная выноска 6"/>
          <p:cNvSpPr/>
          <p:nvPr/>
        </p:nvSpPr>
        <p:spPr>
          <a:xfrm>
            <a:off x="3571868" y="3357562"/>
            <a:ext cx="5572132" cy="3500438"/>
          </a:xfrm>
          <a:prstGeom prst="wedgeRoundRectCallout">
            <a:avLst>
              <a:gd name="adj1" fmla="val -24714"/>
              <a:gd name="adj2" fmla="val -56372"/>
              <a:gd name="adj3" fmla="val 16667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ИТОГИ</a:t>
            </a:r>
          </a:p>
          <a:p>
            <a:pPr indent="12700">
              <a:buAutoNum type="arabicPeriod"/>
              <a:tabLst>
                <a:tab pos="88900" algn="l"/>
              </a:tabLst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 стране несколько изменилась: политическая система: появились элементы демократии — Государственная дума,   многопартийность,  признание основных прав личности, но без гарантий их соблюдения.</a:t>
            </a:r>
          </a:p>
          <a:p>
            <a:pPr indent="12700">
              <a:tabLst>
                <a:tab pos="88900" algn="l"/>
              </a:tabLst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2.В деревне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были отменены выкупные платежи, снижена арендная плата за землю. Но аграрный вопрос не был решен: сохранялось помещичье землевладение.</a:t>
            </a:r>
          </a:p>
          <a:p>
            <a:pPr indent="12700">
              <a:tabLst>
                <a:tab pos="88900" algn="l"/>
              </a:tabLst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3. Рабочие получали право создавать профсоюзы, им разрешались забастовки, рабочий день сокращен до 9 часов,  повышена зарплата.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 algn="ctr">
              <a:buAutoNum type="arabicPeriod"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</a:t>
            </a:r>
          </a:p>
          <a:p>
            <a:pPr algn="ctr"/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4" grpId="0" animBg="1"/>
      <p:bldP spid="7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Rectangle 1"/>
          <p:cNvSpPr>
            <a:spLocks noChangeArrowheads="1"/>
          </p:cNvSpPr>
          <p:nvPr/>
        </p:nvSpPr>
        <p:spPr bwMode="auto">
          <a:xfrm>
            <a:off x="539552" y="332656"/>
            <a:ext cx="7715304" cy="34624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indent="457200" algn="ctr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tabLst>
                <a:tab pos="612775" algn="l"/>
              </a:tabLst>
            </a:pPr>
            <a:r>
              <a:rPr lang="ru-RU" sz="4000" dirty="0">
                <a:solidFill>
                  <a:srgbClr val="C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Домашнее задание</a:t>
            </a:r>
          </a:p>
          <a:p>
            <a:pPr indent="4572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+mj-lt"/>
              <a:buAutoNum type="arabicPeriod"/>
              <a:tabLst>
                <a:tab pos="612775" algn="l"/>
              </a:tabLst>
            </a:pP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Учить § </a:t>
            </a:r>
            <a:r>
              <a:rPr lang="ru-RU" dirty="0">
                <a:solidFill>
                  <a:schemeClr val="bg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5 </a:t>
            </a: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учебника</a:t>
            </a:r>
          </a:p>
          <a:p>
            <a:pPr indent="4572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+mj-lt"/>
              <a:buAutoNum type="arabicPeriod"/>
              <a:tabLst>
                <a:tab pos="612775" algn="l"/>
              </a:tabLst>
            </a:pP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Подготовить </a:t>
            </a:r>
            <a:r>
              <a:rPr lang="ru-RU" dirty="0">
                <a:solidFill>
                  <a:schemeClr val="bg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устный развернутый ответ на вопрос: — Как проходила первая российская революция? </a:t>
            </a:r>
            <a:endParaRPr lang="ru-RU" dirty="0" smtClean="0">
              <a:solidFill>
                <a:schemeClr val="bg1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u="sng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Вопрос  для  обсуждения.</a:t>
            </a:r>
          </a:p>
          <a:p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Согласны ли вы с утверждением, что революция 1905 – 1907 гг. потерпела поражение?  Аргументируйте свой ответ.</a:t>
            </a:r>
          </a:p>
          <a:p>
            <a:r>
              <a:rPr lang="ru-RU" sz="2400" dirty="0" smtClean="0"/>
              <a:t> </a:t>
            </a:r>
            <a:endParaRPr lang="ru-RU" sz="2400" dirty="0">
              <a:solidFill>
                <a:schemeClr val="bg1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Tm="2000"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142852"/>
            <a:ext cx="8229600" cy="946928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rgbClr val="C00000"/>
                </a:solidFill>
              </a:rPr>
              <a:t>Список литературы: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071546"/>
            <a:ext cx="8229600" cy="5383262"/>
          </a:xfrm>
        </p:spPr>
        <p:txBody>
          <a:bodyPr>
            <a:normAutofit/>
          </a:bodyPr>
          <a:lstStyle/>
          <a:p>
            <a:pPr>
              <a:buAutoNum type="arabicPeriod"/>
            </a:pPr>
            <a:r>
              <a:rPr lang="ru-RU" sz="1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История России, 1900-1945гг. 11 класс: учеб. для учащихся (А.И. Уткин. А.В. Филиппов)</a:t>
            </a:r>
          </a:p>
          <a:p>
            <a:pPr>
              <a:buAutoNum type="arabicPeriod"/>
            </a:pPr>
            <a:r>
              <a:rPr lang="ru-RU" sz="1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Учебное пособие для поступающих под редакцией </a:t>
            </a:r>
            <a:r>
              <a:rPr lang="ru-RU" sz="14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Кацва</a:t>
            </a:r>
            <a:endParaRPr lang="ru-RU" sz="14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AutoNum type="arabicPeriod"/>
            </a:pPr>
            <a:r>
              <a:rPr lang="ru-RU" sz="1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Учебное пособие для студентов ЯГПУ им. К.Д. Ушинского « История России»</a:t>
            </a:r>
          </a:p>
          <a:p>
            <a:pPr>
              <a:buAutoNum type="arabicPeriod"/>
            </a:pPr>
            <a:endParaRPr lang="ru-RU" sz="14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1400" b="1" dirty="0" smtClean="0">
                <a:solidFill>
                  <a:schemeClr val="bg1"/>
                </a:solidFill>
              </a:rPr>
              <a:t>Источники иллюстраций </a:t>
            </a:r>
            <a:endParaRPr lang="ru-RU" sz="1400" dirty="0" smtClean="0">
              <a:solidFill>
                <a:schemeClr val="bg1"/>
              </a:solidFill>
            </a:endParaRPr>
          </a:p>
          <a:p>
            <a:pPr>
              <a:buNone/>
            </a:pPr>
            <a:r>
              <a:rPr lang="arn-CL" sz="1400" dirty="0" smtClean="0">
                <a:solidFill>
                  <a:schemeClr val="bg1"/>
                </a:solidFill>
                <a:hlinkClick r:id="rId2"/>
              </a:rPr>
              <a:t>ru.wikipedia.org</a:t>
            </a:r>
            <a:endParaRPr lang="ru-RU" sz="1400" dirty="0" smtClean="0">
              <a:solidFill>
                <a:schemeClr val="bg1"/>
              </a:solidFill>
            </a:endParaRPr>
          </a:p>
          <a:p>
            <a:pPr>
              <a:buNone/>
            </a:pPr>
            <a:r>
              <a:rPr lang="arn-CL" sz="1400" dirty="0" smtClean="0">
                <a:hlinkClick r:id="rId3"/>
              </a:rPr>
              <a:t>ru.wikipedia.org</a:t>
            </a:r>
            <a:endParaRPr lang="ru-RU" sz="1400" dirty="0" smtClean="0"/>
          </a:p>
          <a:p>
            <a:pPr>
              <a:buNone/>
            </a:pPr>
            <a:r>
              <a:rPr lang="arn-CL" sz="1400" dirty="0" smtClean="0">
                <a:hlinkClick r:id="rId4"/>
              </a:rPr>
              <a:t>www.m-necropol.ru</a:t>
            </a:r>
            <a:endParaRPr lang="ru-RU" sz="1400" dirty="0" smtClean="0"/>
          </a:p>
          <a:p>
            <a:pPr>
              <a:buNone/>
            </a:pPr>
            <a:r>
              <a:rPr lang="arn-CL" sz="1400" dirty="0" smtClean="0">
                <a:hlinkClick r:id="rId5"/>
              </a:rPr>
              <a:t>www.rotfront.su</a:t>
            </a:r>
            <a:endParaRPr lang="ru-RU" sz="1400" dirty="0" smtClean="0"/>
          </a:p>
          <a:p>
            <a:pPr>
              <a:buNone/>
            </a:pPr>
            <a:r>
              <a:rPr lang="arn-CL" sz="1400" dirty="0" smtClean="0">
                <a:hlinkClick r:id="rId6"/>
              </a:rPr>
              <a:t>www.aif.ru</a:t>
            </a:r>
            <a:endParaRPr lang="ru-RU" sz="1400" dirty="0" smtClean="0"/>
          </a:p>
          <a:p>
            <a:pPr>
              <a:buNone/>
            </a:pPr>
            <a:r>
              <a:rPr lang="arn-CL" sz="1400" dirty="0" smtClean="0">
                <a:hlinkClick r:id="rId7"/>
              </a:rPr>
              <a:t>levoradikal.ru</a:t>
            </a:r>
            <a:endParaRPr lang="ru-RU" sz="1400" dirty="0" smtClean="0"/>
          </a:p>
          <a:p>
            <a:pPr>
              <a:buNone/>
            </a:pPr>
            <a:r>
              <a:rPr lang="arn-CL" sz="1400" dirty="0" smtClean="0">
                <a:hlinkClick r:id="rId8"/>
              </a:rPr>
              <a:t>cont.ws</a:t>
            </a:r>
            <a:endParaRPr lang="ru-RU" sz="14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1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arn-CL" sz="1400" dirty="0" smtClean="0">
                <a:hlinkClick r:id="rId9"/>
              </a:rPr>
              <a:t>russian7.ru </a:t>
            </a:r>
            <a:endParaRPr lang="ru-RU" sz="1400" dirty="0" smtClean="0"/>
          </a:p>
          <a:p>
            <a:pPr>
              <a:buNone/>
            </a:pPr>
            <a:r>
              <a:rPr lang="arn-CL" sz="1400" dirty="0" smtClean="0">
                <a:hlinkClick r:id="rId10"/>
              </a:rPr>
              <a:t>ru.wikipedia.org</a:t>
            </a:r>
            <a:endParaRPr lang="ru-RU" sz="1400" dirty="0" smtClean="0"/>
          </a:p>
          <a:p>
            <a:pPr>
              <a:buNone/>
            </a:pPr>
            <a:r>
              <a:rPr lang="en-US" sz="1400" dirty="0" smtClean="0">
                <a:solidFill>
                  <a:schemeClr val="bg1"/>
                </a:solidFill>
                <a:hlinkClick r:id="rId11"/>
              </a:rPr>
              <a:t>h</a:t>
            </a:r>
            <a:r>
              <a:rPr lang="arn-CL" sz="1400" dirty="0" smtClean="0">
                <a:solidFill>
                  <a:schemeClr val="bg1"/>
                </a:solidFill>
                <a:hlinkClick r:id="rId12"/>
              </a:rPr>
              <a:t>www.school.edu.ru </a:t>
            </a:r>
            <a:endParaRPr lang="ru-RU" sz="1400" dirty="0" smtClean="0">
              <a:solidFill>
                <a:schemeClr val="bg1"/>
              </a:solidFill>
            </a:endParaRPr>
          </a:p>
          <a:p>
            <a:pPr>
              <a:buNone/>
            </a:pPr>
            <a:r>
              <a:rPr lang="en-US" sz="1400" dirty="0" smtClean="0">
                <a:solidFill>
                  <a:schemeClr val="bg1"/>
                </a:solidFill>
                <a:hlinkClick r:id="rId11"/>
              </a:rPr>
              <a:t>ttp://gkaf.narod.ru/kokoulin/histrus/10/10-1.html</a:t>
            </a:r>
            <a:endParaRPr lang="ru-RU" sz="1400" dirty="0" smtClean="0">
              <a:solidFill>
                <a:schemeClr val="bg1"/>
              </a:solidFill>
            </a:endParaRPr>
          </a:p>
          <a:p>
            <a:pPr>
              <a:buNone/>
            </a:pPr>
            <a:r>
              <a:rPr lang="en-US" sz="1400" dirty="0" smtClean="0">
                <a:solidFill>
                  <a:schemeClr val="bg1"/>
                </a:solidFill>
                <a:hlinkClick r:id="rId13"/>
              </a:rPr>
              <a:t>http://www.hrono.ru/biograf/kornilov.html</a:t>
            </a:r>
            <a:endParaRPr lang="ru-RU" sz="1400" dirty="0" smtClean="0">
              <a:solidFill>
                <a:schemeClr val="bg1"/>
              </a:solidFill>
            </a:endParaRPr>
          </a:p>
          <a:p>
            <a:pPr>
              <a:buNone/>
            </a:pPr>
            <a:endParaRPr lang="ru-RU" sz="14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399032"/>
          </a:xfrm>
        </p:spPr>
        <p:txBody>
          <a:bodyPr>
            <a:noAutofit/>
          </a:bodyPr>
          <a:lstStyle/>
          <a:p>
            <a:pPr algn="ctr" eaLnBrk="1" hangingPunct="1"/>
            <a:r>
              <a:rPr lang="ru-RU" sz="4000" b="1" dirty="0" smtClean="0">
                <a:solidFill>
                  <a:srgbClr val="C00000"/>
                </a:solidFill>
                <a:effectLst/>
              </a:rPr>
              <a:t>Проверка домашнего задания</a:t>
            </a:r>
          </a:p>
        </p:txBody>
      </p:sp>
      <p:sp>
        <p:nvSpPr>
          <p:cNvPr id="6147" name="Содержимое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eaLnBrk="1" hangingPunct="1">
              <a:lnSpc>
                <a:spcPct val="120000"/>
              </a:lnSpc>
              <a:buFontTx/>
              <a:buNone/>
            </a:pPr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1.Нужна ли эта война была России, несмотря на то, что войну начала Япония? Какие цели преследовало царское правительство в этой войне? При ответе используйте эпиграф.(«Чтобы удержать революцию, нам нужна маленькая победоносная война…»).</a:t>
            </a:r>
          </a:p>
          <a:p>
            <a:pPr eaLnBrk="1" hangingPunct="1">
              <a:lnSpc>
                <a:spcPct val="120000"/>
              </a:lnSpc>
              <a:buFontTx/>
              <a:buNone/>
            </a:pPr>
            <a:endParaRPr lang="ru-RU" sz="20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lnSpc>
                <a:spcPct val="120000"/>
              </a:lnSpc>
              <a:buFontTx/>
              <a:buNone/>
            </a:pPr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2.Каковы последствия Русско-японской войны?</a:t>
            </a:r>
          </a:p>
          <a:p>
            <a:pPr eaLnBrk="1" hangingPunct="1">
              <a:lnSpc>
                <a:spcPct val="120000"/>
              </a:lnSpc>
              <a:buFontTx/>
              <a:buNone/>
            </a:pPr>
            <a:endParaRPr lang="ru-RU" sz="20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lnSpc>
                <a:spcPct val="120000"/>
              </a:lnSpc>
              <a:buFontTx/>
              <a:buNone/>
            </a:pPr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3.После серии крупных военных поражений в 1904 г. российское общество не могло не задаться вопросом: как могло случиться, что маленькая Япония взяла верх над могучей Россией? Как бы вы ответили на этой вопрос?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1018366"/>
          </a:xfrm>
        </p:spPr>
        <p:txBody>
          <a:bodyPr/>
          <a:lstStyle/>
          <a:p>
            <a:r>
              <a:rPr lang="ru-RU" dirty="0" smtClean="0"/>
              <a:t>            </a:t>
            </a:r>
            <a:r>
              <a:rPr lang="ru-RU" dirty="0" smtClean="0">
                <a:solidFill>
                  <a:srgbClr val="C00000"/>
                </a:solidFill>
                <a:effectLst/>
              </a:rPr>
              <a:t> </a:t>
            </a:r>
            <a:r>
              <a:rPr lang="ru-RU" sz="4000" dirty="0" smtClean="0">
                <a:solidFill>
                  <a:srgbClr val="C00000"/>
                </a:solidFill>
                <a:effectLst/>
              </a:rPr>
              <a:t>Документ</a:t>
            </a:r>
            <a:endParaRPr lang="ru-RU" sz="4000" dirty="0">
              <a:solidFill>
                <a:srgbClr val="C00000"/>
              </a:solidFill>
              <a:effectLst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857232"/>
            <a:ext cx="9144000" cy="6000768"/>
          </a:xfrm>
        </p:spPr>
        <p:txBody>
          <a:bodyPr>
            <a:noAutofit/>
          </a:bodyPr>
          <a:lstStyle/>
          <a:p>
            <a:pPr marL="101600" indent="-30163">
              <a:buNone/>
            </a:pPr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 начале ХХ века Россия встала на путь экономической модернизации, т. е. приходилось догонять вырвавшиеся вперед индустриальные державы; огромное влияние на экономический рост оказывало государство. Государственные субсидии, заказы, высокие таможенные пошлины, содержание за счет казны заводов, фабрик, железных дорог были призваны поддержать и ускорить развитие современной на тот период промышленности;</a:t>
            </a:r>
            <a:b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Историки называют сельское хозяйство ахиллесовой пятой тогдашней России. Крупное помещичье землевладение сочеталось с крестьянским малоземельем. Община, сохраненная реформой 1861 г., поощряла уравнительные настроения. Большинство помещичьих хозяйств жили по старинке: сдавали землю крестьянам в </a:t>
            </a:r>
            <a:r>
              <a:rPr lang="ru-RU" sz="20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полукабальную</a:t>
            </a:r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аренду, а те обрабатывали ее собственным примитивным инвентарем.</a:t>
            </a:r>
          </a:p>
          <a:p>
            <a:pPr marL="101600" indent="-30163">
              <a:buNone/>
            </a:pPr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Россия оставалась самодержавной  монархией. Вступивший на престол в 1894 г. Николай II был убежден в том, что ограничение прав самодержца, внедрение представительных институтов и конституции приведет Россию к краху. «Я буду охранять начала самодержавия»</a:t>
            </a:r>
            <a:r>
              <a:rPr lang="ru-RU" sz="2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22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946928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 smtClean="0">
                <a:solidFill>
                  <a:srgbClr val="C00000"/>
                </a:solidFill>
                <a:effectLst/>
              </a:rPr>
              <a:t>Проблема:</a:t>
            </a:r>
            <a:endParaRPr lang="ru-RU" sz="4000" b="1" dirty="0">
              <a:solidFill>
                <a:srgbClr val="C00000"/>
              </a:solidFill>
              <a:effectLst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786182" y="1428736"/>
            <a:ext cx="4900618" cy="5026072"/>
          </a:xfrm>
        </p:spPr>
        <p:txBody>
          <a:bodyPr/>
          <a:lstStyle/>
          <a:p>
            <a:pPr algn="ctr">
              <a:buNone/>
            </a:pPr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Царь не был заинтересован в проведении социальной и политической модернизации т.к. она ограничит его власть</a:t>
            </a:r>
          </a:p>
          <a:p>
            <a:pPr>
              <a:buNone/>
            </a:pPr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>
              <a:buNone/>
            </a:pPr>
            <a:endParaRPr lang="ru-RU" sz="20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2000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«Я буду охранять начала самодержавия».</a:t>
            </a:r>
            <a:endParaRPr lang="ru-RU" sz="2000" i="1" dirty="0" smtClean="0"/>
          </a:p>
          <a:p>
            <a:pPr>
              <a:buNone/>
            </a:pPr>
            <a:endParaRPr lang="ru-RU" dirty="0"/>
          </a:p>
        </p:txBody>
      </p:sp>
      <p:pic>
        <p:nvPicPr>
          <p:cNvPr id="1026" name="Picture 2" descr="http://www.pravmir.ru/wp-content/uploads/2009/07/nikolay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1428736"/>
            <a:ext cx="3143272" cy="4349669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785786" y="5715016"/>
            <a:ext cx="2428892" cy="57150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1"/>
                </a:solidFill>
              </a:rPr>
              <a:t>Николай </a:t>
            </a:r>
            <a:r>
              <a:rPr lang="en-US" dirty="0" smtClean="0">
                <a:solidFill>
                  <a:schemeClr val="bg1"/>
                </a:solidFill>
              </a:rPr>
              <a:t>I</a:t>
            </a:r>
            <a:r>
              <a:rPr lang="en-US" sz="2400" dirty="0" smtClean="0">
                <a:solidFill>
                  <a:schemeClr val="bg1"/>
                </a:solidFill>
              </a:rPr>
              <a:t>I</a:t>
            </a:r>
            <a:endParaRPr lang="ru-RU" sz="2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428736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 smtClean="0">
                <a:solidFill>
                  <a:srgbClr val="C00000"/>
                </a:solidFill>
                <a:effectLst/>
              </a:rPr>
              <a:t>Методы для достижения целей</a:t>
            </a:r>
            <a:endParaRPr lang="ru-RU" sz="4000" b="1" dirty="0">
              <a:solidFill>
                <a:srgbClr val="C00000"/>
              </a:solidFill>
              <a:effectLst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788024" y="1484784"/>
            <a:ext cx="4214810" cy="478632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1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Мятежи, бунты не помогли, значит, революция</a:t>
            </a:r>
            <a:r>
              <a:rPr lang="ru-RU" sz="1800" dirty="0" smtClean="0"/>
              <a:t>.</a:t>
            </a:r>
          </a:p>
          <a:p>
            <a:pPr>
              <a:buNone/>
            </a:pPr>
            <a:endParaRPr lang="ru-RU" sz="2000" b="1" u="sng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2000" b="1" u="sng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2000" b="1" u="sng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2000" b="1" u="sng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2000" b="1" u="sng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000" b="1" u="sng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     Революция</a:t>
            </a:r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- коренное преобразование в какой-либо области человеческой деятельности.</a:t>
            </a:r>
            <a:endParaRPr lang="ru-RU" sz="20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3554" name="Picture 2" descr="http://imageshack.us/a/img846/5689/32976343.jpg"/>
          <p:cNvPicPr>
            <a:picLocks noChangeAspect="1" noChangeArrowheads="1"/>
          </p:cNvPicPr>
          <p:nvPr/>
        </p:nvPicPr>
        <p:blipFill>
          <a:blip r:embed="rId2" cstate="print"/>
          <a:srcRect l="3817" t="3817" r="4579" b="4579"/>
          <a:stretch>
            <a:fillRect/>
          </a:stretch>
        </p:blipFill>
        <p:spPr bwMode="auto">
          <a:xfrm>
            <a:off x="395536" y="1556792"/>
            <a:ext cx="4286280" cy="4286280"/>
          </a:xfrm>
          <a:prstGeom prst="rect">
            <a:avLst/>
          </a:prstGeom>
          <a:noFill/>
        </p:spPr>
      </p:pic>
      <p:sp>
        <p:nvSpPr>
          <p:cNvPr id="5" name="Овал 4"/>
          <p:cNvSpPr/>
          <p:nvPr/>
        </p:nvSpPr>
        <p:spPr>
          <a:xfrm>
            <a:off x="5940152" y="2348880"/>
            <a:ext cx="1296144" cy="122413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dirty="0" smtClean="0">
                <a:solidFill>
                  <a:schemeClr val="bg1"/>
                </a:solidFill>
                <a:latin typeface="Constantia" pitchFamily="18" charset="0"/>
              </a:rPr>
              <a:t>?</a:t>
            </a:r>
            <a:endParaRPr lang="ru-RU" sz="6000" dirty="0">
              <a:solidFill>
                <a:schemeClr val="bg1"/>
              </a:solidFill>
              <a:latin typeface="Constant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40544" y="0"/>
            <a:ext cx="8062912" cy="2996952"/>
          </a:xfrm>
        </p:spPr>
        <p:txBody>
          <a:bodyPr>
            <a:noAutofit/>
          </a:bodyPr>
          <a:lstStyle/>
          <a:p>
            <a:pPr algn="ctr"/>
            <a:r>
              <a:rPr lang="ru-RU" sz="4000" b="1" dirty="0" smtClean="0">
                <a:solidFill>
                  <a:srgbClr val="C00000"/>
                </a:solidFill>
                <a:effectLst/>
              </a:rPr>
              <a:t>Тема урока: </a:t>
            </a:r>
            <a:r>
              <a:rPr lang="ru-RU" sz="5400" b="1" dirty="0" smtClean="0">
                <a:solidFill>
                  <a:srgbClr val="C00000"/>
                </a:solidFill>
                <a:effectLst/>
              </a:rPr>
              <a:t/>
            </a:r>
            <a:br>
              <a:rPr lang="ru-RU" sz="5400" b="1" dirty="0" smtClean="0">
                <a:solidFill>
                  <a:srgbClr val="C00000"/>
                </a:solidFill>
                <a:effectLst/>
              </a:rPr>
            </a:br>
            <a:r>
              <a:rPr lang="ru-RU" sz="4000" b="1" dirty="0" smtClean="0">
                <a:solidFill>
                  <a:srgbClr val="C00000"/>
                </a:solidFill>
                <a:effectLst/>
              </a:rPr>
              <a:t>Первая российская революция</a:t>
            </a:r>
            <a:endParaRPr lang="ru-RU" sz="4000" b="1" dirty="0">
              <a:solidFill>
                <a:srgbClr val="C00000"/>
              </a:solidFill>
              <a:effectLst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089804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 smtClean="0">
                <a:solidFill>
                  <a:srgbClr val="C00000"/>
                </a:solidFill>
                <a:effectLst/>
              </a:rPr>
              <a:t>План</a:t>
            </a:r>
            <a:endParaRPr lang="ru-RU" sz="4000" b="1" dirty="0">
              <a:solidFill>
                <a:srgbClr val="C00000"/>
              </a:solidFill>
              <a:effectLst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357298"/>
            <a:ext cx="8229600" cy="5097510"/>
          </a:xfrm>
        </p:spPr>
        <p:txBody>
          <a:bodyPr>
            <a:normAutofit/>
          </a:bodyPr>
          <a:lstStyle/>
          <a:p>
            <a:pPr marL="578358" indent="-514350">
              <a:buNone/>
            </a:pPr>
            <a:r>
              <a:rPr lang="ru-RU" sz="1800" dirty="0" smtClean="0">
                <a:solidFill>
                  <a:schemeClr val="bg1"/>
                </a:solidFill>
              </a:rPr>
              <a:t>1.Причины и задачи и  первой русской революции.</a:t>
            </a:r>
          </a:p>
          <a:p>
            <a:pPr marL="578358" indent="-514350">
              <a:buNone/>
            </a:pPr>
            <a:r>
              <a:rPr lang="ru-RU" sz="1800" dirty="0" smtClean="0">
                <a:solidFill>
                  <a:schemeClr val="bg1"/>
                </a:solidFill>
              </a:rPr>
              <a:t>2. Политические силы</a:t>
            </a:r>
          </a:p>
          <a:p>
            <a:pPr marL="578358" indent="-514350">
              <a:buNone/>
            </a:pPr>
            <a:r>
              <a:rPr lang="ru-RU" sz="1800" dirty="0" smtClean="0">
                <a:solidFill>
                  <a:schemeClr val="bg1"/>
                </a:solidFill>
              </a:rPr>
              <a:t>3.Этапы революции</a:t>
            </a:r>
          </a:p>
          <a:p>
            <a:pPr marL="578358" indent="-514350">
              <a:buNone/>
            </a:pPr>
            <a:r>
              <a:rPr lang="ru-RU" sz="1800" dirty="0" smtClean="0">
                <a:solidFill>
                  <a:schemeClr val="bg1"/>
                </a:solidFill>
              </a:rPr>
              <a:t>4. Кровавое воскресенье</a:t>
            </a:r>
          </a:p>
          <a:p>
            <a:pPr marL="578358" indent="-514350">
              <a:buNone/>
            </a:pPr>
            <a:r>
              <a:rPr lang="ru-RU" sz="1800" dirty="0" smtClean="0">
                <a:solidFill>
                  <a:schemeClr val="bg1"/>
                </a:solidFill>
              </a:rPr>
              <a:t>5.Позиция власти</a:t>
            </a:r>
          </a:p>
          <a:p>
            <a:pPr marL="578358" indent="-514350">
              <a:buNone/>
            </a:pPr>
            <a:r>
              <a:rPr lang="ru-RU" sz="1800" dirty="0" smtClean="0">
                <a:solidFill>
                  <a:schemeClr val="bg1"/>
                </a:solidFill>
              </a:rPr>
              <a:t>6. Высший подъем революции.</a:t>
            </a:r>
          </a:p>
          <a:p>
            <a:pPr marL="578358" indent="-514350">
              <a:buNone/>
            </a:pPr>
            <a:r>
              <a:rPr lang="ru-RU" sz="1800" dirty="0" smtClean="0">
                <a:solidFill>
                  <a:schemeClr val="bg1"/>
                </a:solidFill>
              </a:rPr>
              <a:t>7. Манифест 17октября 1905</a:t>
            </a:r>
          </a:p>
          <a:p>
            <a:pPr marL="578358" indent="-514350">
              <a:buNone/>
            </a:pPr>
            <a:r>
              <a:rPr lang="ru-RU" sz="1800" dirty="0" smtClean="0">
                <a:solidFill>
                  <a:schemeClr val="bg1"/>
                </a:solidFill>
              </a:rPr>
              <a:t>8.Итоги революции 1905 – 1907 гг.</a:t>
            </a:r>
            <a:endParaRPr lang="ru-RU" sz="18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Яркая">
  <a:themeElements>
    <a:clrScheme name="Яркая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Ярк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Яркая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Verve</Template>
  <TotalTime>444</TotalTime>
  <Words>1347</Words>
  <Application>Microsoft Office PowerPoint</Application>
  <PresentationFormat>Экран (4:3)</PresentationFormat>
  <Paragraphs>214</Paragraphs>
  <Slides>33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33</vt:i4>
      </vt:variant>
    </vt:vector>
  </HeadingPairs>
  <TitlesOfParts>
    <vt:vector size="34" baseType="lpstr">
      <vt:lpstr>Яркая</vt:lpstr>
      <vt:lpstr>Первая российская революция</vt:lpstr>
      <vt:lpstr>Цели:</vt:lpstr>
      <vt:lpstr>Задачи урока: </vt:lpstr>
      <vt:lpstr>Проверка домашнего задания</vt:lpstr>
      <vt:lpstr>             Документ</vt:lpstr>
      <vt:lpstr>Проблема:</vt:lpstr>
      <vt:lpstr>Методы для достижения целей</vt:lpstr>
      <vt:lpstr>Тема урока:  Первая российская революция</vt:lpstr>
      <vt:lpstr>План</vt:lpstr>
      <vt:lpstr>Слайд 10</vt:lpstr>
      <vt:lpstr>Слайд 11</vt:lpstr>
      <vt:lpstr>2.Политические силы</vt:lpstr>
      <vt:lpstr>3.Этапы революции </vt:lpstr>
      <vt:lpstr>Легальные рабочие организации</vt:lpstr>
      <vt:lpstr> Г. А. Гапон (1870 – 1906)</vt:lpstr>
      <vt:lpstr>Слайд 16</vt:lpstr>
      <vt:lpstr>Основные события</vt:lpstr>
      <vt:lpstr>       Путиловский завод</vt:lpstr>
      <vt:lpstr>Всеобщая стачка</vt:lpstr>
      <vt:lpstr>Петиция</vt:lpstr>
      <vt:lpstr>Петиция рабочих:</vt:lpstr>
      <vt:lpstr>4.«Кровавое воскресенье».</vt:lpstr>
      <vt:lpstr>Таким образом:</vt:lpstr>
      <vt:lpstr>5.Позиция власти </vt:lpstr>
      <vt:lpstr>Иваново – Вознесенск</vt:lpstr>
      <vt:lpstr>Восстание на броненосце «Потемкин».</vt:lpstr>
      <vt:lpstr>Таким образом:</vt:lpstr>
      <vt:lpstr>Позиция власти:</vt:lpstr>
      <vt:lpstr>7.Манифест 17октября 1905</vt:lpstr>
      <vt:lpstr>Но…</vt:lpstr>
      <vt:lpstr>Слайд 31</vt:lpstr>
      <vt:lpstr>Слайд 32</vt:lpstr>
      <vt:lpstr>Список литературы: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Евросеть</dc:creator>
  <cp:lastModifiedBy>наташа</cp:lastModifiedBy>
  <cp:revision>49</cp:revision>
  <dcterms:created xsi:type="dcterms:W3CDTF">2014-02-24T16:57:57Z</dcterms:created>
  <dcterms:modified xsi:type="dcterms:W3CDTF">2016-01-26T16:51:07Z</dcterms:modified>
</cp:coreProperties>
</file>