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256" r:id="rId2"/>
    <p:sldId id="278" r:id="rId3"/>
    <p:sldId id="279" r:id="rId4"/>
    <p:sldId id="272" r:id="rId5"/>
    <p:sldId id="273" r:id="rId6"/>
    <p:sldId id="280" r:id="rId7"/>
    <p:sldId id="281" r:id="rId8"/>
    <p:sldId id="282" r:id="rId9"/>
    <p:sldId id="283" r:id="rId10"/>
    <p:sldId id="274" r:id="rId11"/>
    <p:sldId id="275" r:id="rId12"/>
    <p:sldId id="276" r:id="rId13"/>
    <p:sldId id="284" r:id="rId14"/>
    <p:sldId id="277" r:id="rId15"/>
    <p:sldId id="259" r:id="rId16"/>
    <p:sldId id="257" r:id="rId17"/>
    <p:sldId id="285" r:id="rId18"/>
    <p:sldId id="258" r:id="rId19"/>
    <p:sldId id="287" r:id="rId20"/>
    <p:sldId id="290" r:id="rId21"/>
    <p:sldId id="288" r:id="rId22"/>
    <p:sldId id="289" r:id="rId23"/>
    <p:sldId id="291" r:id="rId24"/>
    <p:sldId id="300" r:id="rId25"/>
    <p:sldId id="292" r:id="rId26"/>
    <p:sldId id="294" r:id="rId27"/>
    <p:sldId id="296" r:id="rId28"/>
    <p:sldId id="295" r:id="rId29"/>
    <p:sldId id="261" r:id="rId30"/>
    <p:sldId id="265" r:id="rId31"/>
    <p:sldId id="298" r:id="rId32"/>
    <p:sldId id="266" r:id="rId33"/>
    <p:sldId id="262" r:id="rId34"/>
    <p:sldId id="299" r:id="rId35"/>
    <p:sldId id="264" r:id="rId36"/>
    <p:sldId id="267" r:id="rId37"/>
    <p:sldId id="269" r:id="rId3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5" d="100"/>
          <a:sy n="75" d="100"/>
        </p:scale>
        <p:origin x="-930" y="-60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4E9D5-4BDB-4511-BA1F-55A153D154C7}" type="datetimeFigureOut">
              <a:rPr lang="ru-RU" smtClean="0"/>
              <a:pPr/>
              <a:t>04.12.2014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49D7E3-274F-4A8B-9E92-9019521BF28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F53DCC6-A885-4954-B393-0786183CE5F0}" type="slidenum">
              <a:rPr lang="ru-RU" smtClean="0"/>
              <a:pPr/>
              <a:t>2</a:t>
            </a:fld>
            <a:endParaRPr lang="ru-RU" smtClean="0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D69CA5C-3CC4-470A-A610-70205CF2F2CC}" type="slidenum">
              <a:rPr lang="ru-RU" smtClean="0"/>
              <a:pPr/>
              <a:t>3</a:t>
            </a:fld>
            <a:endParaRPr lang="ru-RU" smtClean="0"/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FD7D51F-A018-4492-B301-035A3718EE01}" type="slidenum">
              <a:rPr lang="ru-RU"/>
              <a:pPr/>
              <a:t>18</a:t>
            </a:fld>
            <a:endParaRPr lang="ru-RU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7C42C9-0248-4DFC-9AA0-CA6DDBC50928}" type="slidenum">
              <a:rPr lang="ru-RU"/>
              <a:pPr/>
              <a:t>19</a:t>
            </a:fld>
            <a:endParaRPr lang="ru-RU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72783CD-F99E-41B8-AD20-0D448D4FAD2A}" type="slidenum">
              <a:rPr lang="ru-RU" smtClean="0"/>
              <a:pPr/>
              <a:t>24</a:t>
            </a:fld>
            <a:endParaRPr lang="ru-RU" smtClean="0"/>
          </a:p>
        </p:txBody>
      </p:sp>
      <p:sp>
        <p:nvSpPr>
          <p:cNvPr id="4403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3B0E8D6-B547-4BD0-B69D-08CAF7A71B0D}" type="slidenum">
              <a:rPr lang="ru-RU"/>
              <a:pPr/>
              <a:t>33</a:t>
            </a:fld>
            <a:endParaRPr lang="ru-RU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EC08A20-EDD3-4EE8-B31E-2A2BA47B7B24}" type="slidenum">
              <a:rPr lang="ru-RU"/>
              <a:pPr/>
              <a:t>35</a:t>
            </a:fld>
            <a:endParaRPr lang="ru-RU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2C3DEE3-2E24-49ED-8C32-18E596BE741D}" type="slidenum">
              <a:rPr lang="ru-RU"/>
              <a:pPr/>
              <a:t>36</a:t>
            </a:fld>
            <a:endParaRPr lang="ru-RU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7034F-09BD-4CE1-991F-A1B81F0C1C30}" type="datetimeFigureOut">
              <a:rPr lang="ru-RU" smtClean="0"/>
              <a:pPr/>
              <a:t>04.12.2014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5317F-5642-4C92-A208-4A457B66C9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7034F-09BD-4CE1-991F-A1B81F0C1C30}" type="datetimeFigureOut">
              <a:rPr lang="ru-RU" smtClean="0"/>
              <a:pPr/>
              <a:t>04.12.2014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5317F-5642-4C92-A208-4A457B66C9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7034F-09BD-4CE1-991F-A1B81F0C1C30}" type="datetimeFigureOut">
              <a:rPr lang="ru-RU" smtClean="0"/>
              <a:pPr/>
              <a:t>04.12.2014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5317F-5642-4C92-A208-4A457B66C9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3213" y="228600"/>
            <a:ext cx="85090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3213" y="1676400"/>
            <a:ext cx="4194175" cy="44227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9788" y="1676400"/>
            <a:ext cx="4194175" cy="44227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304800" y="6245225"/>
            <a:ext cx="22860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2860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D17414-DF1C-4CB9-8B1D-CF493CB1AA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BE2593-ABBF-4724-8876-35B4B76F05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4D073C-F434-4327-A1E9-4538230FA9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7034F-09BD-4CE1-991F-A1B81F0C1C30}" type="datetimeFigureOut">
              <a:rPr lang="ru-RU" smtClean="0"/>
              <a:pPr/>
              <a:t>04.12.2014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5317F-5642-4C92-A208-4A457B66C9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7034F-09BD-4CE1-991F-A1B81F0C1C30}" type="datetimeFigureOut">
              <a:rPr lang="ru-RU" smtClean="0"/>
              <a:pPr/>
              <a:t>04.12.2014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5317F-5642-4C92-A208-4A457B66C9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7034F-09BD-4CE1-991F-A1B81F0C1C30}" type="datetimeFigureOut">
              <a:rPr lang="ru-RU" smtClean="0"/>
              <a:pPr/>
              <a:t>04.12.2014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5317F-5642-4C92-A208-4A457B66C9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7034F-09BD-4CE1-991F-A1B81F0C1C30}" type="datetimeFigureOut">
              <a:rPr lang="ru-RU" smtClean="0"/>
              <a:pPr/>
              <a:t>04.12.2014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5317F-5642-4C92-A208-4A457B66C9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7034F-09BD-4CE1-991F-A1B81F0C1C30}" type="datetimeFigureOut">
              <a:rPr lang="ru-RU" smtClean="0"/>
              <a:pPr/>
              <a:t>04.12.2014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5317F-5642-4C92-A208-4A457B66C9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7034F-09BD-4CE1-991F-A1B81F0C1C30}" type="datetimeFigureOut">
              <a:rPr lang="ru-RU" smtClean="0"/>
              <a:pPr/>
              <a:t>04.12.2014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5317F-5642-4C92-A208-4A457B66C9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7034F-09BD-4CE1-991F-A1B81F0C1C30}" type="datetimeFigureOut">
              <a:rPr lang="ru-RU" smtClean="0"/>
              <a:pPr/>
              <a:t>04.12.2014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5317F-5642-4C92-A208-4A457B66C9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7034F-09BD-4CE1-991F-A1B81F0C1C30}" type="datetimeFigureOut">
              <a:rPr lang="ru-RU" smtClean="0"/>
              <a:pPr/>
              <a:t>04.12.2014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5317F-5642-4C92-A208-4A457B66C9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EFD1"/>
            </a:gs>
            <a:gs pos="64999">
              <a:schemeClr val="accent6">
                <a:lumMod val="40000"/>
                <a:lumOff val="60000"/>
              </a:schemeClr>
            </a:gs>
            <a:gs pos="100000">
              <a:srgbClr val="FF9999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77034F-09BD-4CE1-991F-A1B81F0C1C30}" type="datetimeFigureOut">
              <a:rPr lang="ru-RU" smtClean="0"/>
              <a:pPr/>
              <a:t>04.12.2014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25317F-5642-4C92-A208-4A457B66C93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9F%D1%80%D0%BE%D0%BC%D1%8B%D1%88%D0%BB%D0%B5%D0%BD%D0%BD%D0%BE%D1%81%D1%82%D1%8C" TargetMode="External"/><Relationship Id="rId13" Type="http://schemas.openxmlformats.org/officeDocument/2006/relationships/hyperlink" Target="https://ru.wikipedia.org/wiki/%D0%90%D0%B4%D0%BC%D0%B8%D1%80%D0%B0%D0%BB%D1%82%D0%B5%D0%B9%D1%81%D1%82%D0%B2-%D0%BA%D0%BE%D0%BB%D0%BB%D0%B5%D0%B3%D0%B8%D1%8F" TargetMode="External"/><Relationship Id="rId3" Type="http://schemas.openxmlformats.org/officeDocument/2006/relationships/hyperlink" Target="https://ru.wikipedia.org/wiki/%D0%9A%D0%B0%D0%BC%D0%B5%D1%80-%D0%BA%D0%BE%D0%BB%D0%BB%D0%B5%D0%B3%D0%B8%D1%8F" TargetMode="External"/><Relationship Id="rId7" Type="http://schemas.openxmlformats.org/officeDocument/2006/relationships/hyperlink" Target="https://ru.wikipedia.org/wiki/%D0%91%D0%B5%D1%80%D0%B3-%D0%BA%D0%BE%D0%BB%D0%BB%D0%B5%D0%B3%D0%B8%D1%8F" TargetMode="External"/><Relationship Id="rId12" Type="http://schemas.openxmlformats.org/officeDocument/2006/relationships/hyperlink" Target="https://ru.wikipedia.org/wiki/%D0%92%D0%BE%D0%B5%D0%BD%D0%BD%D0%B0%D1%8F_%D0%BA%D0%BE%D0%BB%D0%BB%D0%B5%D0%B3%D0%B8%D1%8F" TargetMode="External"/><Relationship Id="rId2" Type="http://schemas.openxmlformats.org/officeDocument/2006/relationships/hyperlink" Target="https://ru.wikipedia.org/wiki/%D0%9A%D0%BE%D0%BB%D0%BB%D0%B5%D0%B3%D0%B8%D1%8F_%D0%B8%D0%BD%D0%BE%D1%81%D1%82%D1%80%D0%B0%D0%BD%D0%BD%D1%8B%D1%85_%D0%B4%D0%B5%D0%BB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/index.php?title=%D0%A8%D1%82%D0%B0%D1%82%D1%81-%D0%BA%D0%BE%D0%BD%D1%82%D0%BE%D1%80%D0%B0&amp;action=edit&amp;redlink=1" TargetMode="External"/><Relationship Id="rId11" Type="http://schemas.openxmlformats.org/officeDocument/2006/relationships/hyperlink" Target="https://ru.wikipedia.org/wiki/%D0%93%D0%BE%D1%81%D1%83%D0%B4%D0%B0%D1%80%D1%81%D1%82%D0%B2%D0%B5%D0%BD%D0%BD%D1%8B%D0%B9_%D0%BA%D0%BE%D0%BD%D1%82%D1%80%D0%BE%D0%BB%D1%8C_%D0%A0%D0%BE%D1%81%D1%81%D0%B8%D0%B9%D1%81%D0%BA%D0%BE%D0%B9_%D0%B8%D0%BC%D0%BF%D0%B5%D1%80%D0%B8%D0%B8" TargetMode="External"/><Relationship Id="rId5" Type="http://schemas.openxmlformats.org/officeDocument/2006/relationships/hyperlink" Target="https://ru.wikipedia.org/wiki/%D0%9A%D0%BE%D0%BC%D0%BC%D0%B5%D1%80%D1%86-%D0%BA%D0%BE%D0%BB%D0%BB%D0%B5%D0%B3%D0%B8%D1%8F" TargetMode="External"/><Relationship Id="rId15" Type="http://schemas.openxmlformats.org/officeDocument/2006/relationships/hyperlink" Target="https://ru.wikipedia.org/wiki/%D0%9F%D1%80%D0%BE%D0%BA%D1%83%D1%80%D0%BE%D1%80" TargetMode="External"/><Relationship Id="rId10" Type="http://schemas.openxmlformats.org/officeDocument/2006/relationships/hyperlink" Target="https://ru.wikipedia.org/w/index.php?title=%D0%A0%D0%B5%D0%B2%D0%B8%D0%B7%D0%B8%D0%BE%D0%BD-%D0%BA%D0%BE%D0%BB%D0%BB%D0%B5%D0%B3%D0%B8%D1%8F&amp;action=edit&amp;redlink=1" TargetMode="External"/><Relationship Id="rId4" Type="http://schemas.openxmlformats.org/officeDocument/2006/relationships/hyperlink" Target="https://ru.wikipedia.org/wiki/%D0%AE%D1%81%D1%82%D0%B8%D1%86-%D0%BA%D0%BE%D0%BB%D0%BB%D0%B5%D0%B3%D0%B8%D1%8F" TargetMode="External"/><Relationship Id="rId9" Type="http://schemas.openxmlformats.org/officeDocument/2006/relationships/hyperlink" Target="https://ru.wikipedia.org/wiki/%D0%9F%D0%BE%D0%BB%D0%B5%D0%B7%D0%BD%D1%8B%D0%B5_%D0%B8%D1%81%D0%BA%D0%BE%D0%BF%D0%B0%D0%B5%D0%BC%D1%8B%D0%B5" TargetMode="External"/><Relationship Id="rId14" Type="http://schemas.openxmlformats.org/officeDocument/2006/relationships/hyperlink" Target="https://ru.wikipedia.org/wiki/%D0%92%D0%BE%D1%81%D0%BA%D1%80%D0%B5%D1%81%D0%B5%D0%BD%D1%8C%D0%B5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4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slide" Target="slide1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6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1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slide" Target="slide1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" Target="slide15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slide" Target="slide15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Фоны для презентаций\23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14" y="0"/>
            <a:ext cx="9137786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785794"/>
            <a:ext cx="7772400" cy="1470025"/>
          </a:xfrm>
        </p:spPr>
        <p:txBody>
          <a:bodyPr/>
          <a:lstStyle/>
          <a:p>
            <a:r>
              <a:rPr lang="ru-RU" b="1" dirty="0" smtClean="0">
                <a:ln w="12700">
                  <a:solidFill>
                    <a:srgbClr val="FFFF00"/>
                  </a:solidFill>
                </a:ln>
                <a:solidFill>
                  <a:srgbClr val="C00000"/>
                </a:solidFill>
                <a:latin typeface="Constantia" pitchFamily="18" charset="0"/>
              </a:rPr>
              <a:t>Реформы </a:t>
            </a:r>
            <a:br>
              <a:rPr lang="ru-RU" b="1" dirty="0" smtClean="0">
                <a:ln w="12700">
                  <a:solidFill>
                    <a:srgbClr val="FFFF00"/>
                  </a:solidFill>
                </a:ln>
                <a:solidFill>
                  <a:srgbClr val="C00000"/>
                </a:solidFill>
                <a:latin typeface="Constantia" pitchFamily="18" charset="0"/>
              </a:rPr>
            </a:br>
            <a:r>
              <a:rPr lang="ru-RU" b="1" dirty="0" smtClean="0">
                <a:ln w="12700">
                  <a:solidFill>
                    <a:srgbClr val="FFFF00"/>
                  </a:solidFill>
                </a:ln>
                <a:solidFill>
                  <a:srgbClr val="C00000"/>
                </a:solidFill>
                <a:latin typeface="Constantia" pitchFamily="18" charset="0"/>
              </a:rPr>
              <a:t>Петра Великого</a:t>
            </a:r>
            <a:endParaRPr lang="ru-RU" b="1" dirty="0">
              <a:ln w="12700">
                <a:solidFill>
                  <a:srgbClr val="FFFF00"/>
                </a:solidFill>
              </a:ln>
              <a:solidFill>
                <a:srgbClr val="C00000"/>
              </a:solidFill>
              <a:latin typeface="Constantia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001156" cy="92867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Constantia" pitchFamily="18" charset="0"/>
              </a:rPr>
              <a:t>1700- новое летоисчисления(7208)</a:t>
            </a:r>
            <a:endParaRPr lang="ru-RU" b="1" dirty="0">
              <a:solidFill>
                <a:srgbClr val="C00000"/>
              </a:solidFill>
              <a:latin typeface="Constantia" pitchFamily="18" charset="0"/>
            </a:endParaRPr>
          </a:p>
        </p:txBody>
      </p:sp>
      <p:pic>
        <p:nvPicPr>
          <p:cNvPr id="21506" name="Picture 2" descr="http://spiritualtools.ru/images/ykaz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857232"/>
            <a:ext cx="4107396" cy="6000768"/>
          </a:xfrm>
          <a:prstGeom prst="rect">
            <a:avLst/>
          </a:prstGeom>
          <a:noFill/>
        </p:spPr>
      </p:pic>
      <p:sp>
        <p:nvSpPr>
          <p:cNvPr id="21508" name="AutoShape 4" descr="http://www.mayak.sbor.net/oldimages/4396e4be123063086925134.jpg"/>
          <p:cNvSpPr>
            <a:spLocks noChangeAspect="1" noChangeArrowheads="1"/>
          </p:cNvSpPr>
          <p:nvPr/>
        </p:nvSpPr>
        <p:spPr bwMode="auto">
          <a:xfrm>
            <a:off x="155575" y="-1143000"/>
            <a:ext cx="3810000" cy="23812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510" name="AutoShape 6" descr="http://www.mayak.sbor.net/oldimages/4396e4be123063086925134.jpg"/>
          <p:cNvSpPr>
            <a:spLocks noChangeAspect="1" noChangeArrowheads="1"/>
          </p:cNvSpPr>
          <p:nvPr/>
        </p:nvSpPr>
        <p:spPr bwMode="auto">
          <a:xfrm>
            <a:off x="155575" y="-1143000"/>
            <a:ext cx="3810000" cy="23812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1511" name="Picture 7" descr="D:\Documents and Settings\Наташа\Рабочий стол\4396e4be12306308692513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86182" y="1928802"/>
            <a:ext cx="5080000" cy="3175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8579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solidFill>
                  <a:srgbClr val="C00000"/>
                </a:solidFill>
                <a:latin typeface="Constantia" pitchFamily="18" charset="0"/>
              </a:rPr>
              <a:t>Реформы </a:t>
            </a:r>
            <a:r>
              <a:rPr lang="ru-RU" b="1" dirty="0" err="1" smtClean="0">
                <a:solidFill>
                  <a:srgbClr val="C00000"/>
                </a:solidFill>
                <a:latin typeface="Constantia" pitchFamily="18" charset="0"/>
              </a:rPr>
              <a:t>гос</a:t>
            </a:r>
            <a:r>
              <a:rPr lang="ru-RU" b="1" dirty="0" smtClean="0">
                <a:solidFill>
                  <a:srgbClr val="C00000"/>
                </a:solidFill>
                <a:latin typeface="Constantia" pitchFamily="18" charset="0"/>
              </a:rPr>
              <a:t>.  управления</a:t>
            </a:r>
            <a:endParaRPr lang="ru-RU" b="1" dirty="0">
              <a:solidFill>
                <a:srgbClr val="C00000"/>
              </a:solidFill>
              <a:latin typeface="Constantia" pitchFamily="18" charset="0"/>
            </a:endParaRPr>
          </a:p>
        </p:txBody>
      </p:sp>
      <p:pic>
        <p:nvPicPr>
          <p:cNvPr id="20482" name="Picture 2" descr="http://www.evpatori.ru/wp-content/uploads/2012/01/+1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42976" y="1201266"/>
            <a:ext cx="7358114" cy="565673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Rectangle 5"/>
          <p:cNvSpPr>
            <a:spLocks noGrp="1" noChangeArrowheads="1"/>
          </p:cNvSpPr>
          <p:nvPr>
            <p:ph type="ctrTitle"/>
          </p:nvPr>
        </p:nvSpPr>
        <p:spPr>
          <a:xfrm>
            <a:off x="0" y="-142900"/>
            <a:ext cx="9144000" cy="981075"/>
          </a:xfrm>
        </p:spPr>
        <p:txBody>
          <a:bodyPr>
            <a:normAutofit fontScale="90000"/>
          </a:bodyPr>
          <a:lstStyle/>
          <a:p>
            <a:r>
              <a:rPr lang="ru-RU" sz="4400" b="1" dirty="0" smtClean="0">
                <a:solidFill>
                  <a:srgbClr val="C00000"/>
                </a:solidFill>
                <a:latin typeface="Constantia" pitchFamily="18" charset="0"/>
              </a:rPr>
              <a:t>1711 г. - Правительствующий </a:t>
            </a:r>
            <a:r>
              <a:rPr lang="ru-RU" sz="4400" b="1" dirty="0">
                <a:solidFill>
                  <a:srgbClr val="C00000"/>
                </a:solidFill>
                <a:latin typeface="Constantia" pitchFamily="18" charset="0"/>
              </a:rPr>
              <a:t>сенат</a:t>
            </a:r>
          </a:p>
        </p:txBody>
      </p:sp>
      <p:pic>
        <p:nvPicPr>
          <p:cNvPr id="19458" name="Picture 2" descr="http://img-fotki.yandex.ru/get/4137/44617652.f3/0_84a03_d62847f7_-1-X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928670"/>
            <a:ext cx="8482425" cy="564360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01"/>
          <p:cNvPicPr>
            <a:picLocks noChangeAspect="1" noChangeArrowheads="1"/>
          </p:cNvPicPr>
          <p:nvPr/>
        </p:nvPicPr>
        <p:blipFill>
          <a:blip r:embed="rId2">
            <a:lum bright="12000" contrast="18000"/>
          </a:blip>
          <a:srcRect/>
          <a:stretch>
            <a:fillRect/>
          </a:stretch>
        </p:blipFill>
        <p:spPr bwMode="auto">
          <a:xfrm>
            <a:off x="285720" y="642918"/>
            <a:ext cx="8530505" cy="56436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64305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Constantia" pitchFamily="18" charset="0"/>
              </a:rPr>
              <a:t>Сенат-</a:t>
            </a:r>
            <a:r>
              <a:rPr lang="ru-RU" dirty="0" smtClean="0"/>
              <a:t> </a:t>
            </a:r>
            <a:r>
              <a:rPr lang="ru-RU" sz="2400" dirty="0" smtClean="0">
                <a:latin typeface="Constantia" pitchFamily="18" charset="0"/>
              </a:rPr>
              <a:t>высший государственный орган, подчиненный императору</a:t>
            </a:r>
            <a:endParaRPr lang="ru-RU" sz="2400" b="1" dirty="0">
              <a:solidFill>
                <a:srgbClr val="C00000"/>
              </a:solidFill>
              <a:latin typeface="Constantia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2143116"/>
            <a:ext cx="8501122" cy="383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buFontTx/>
              <a:buChar char="-"/>
            </a:pPr>
            <a:r>
              <a:rPr lang="ru-RU" dirty="0" smtClean="0">
                <a:solidFill>
                  <a:schemeClr val="tx1"/>
                </a:solidFill>
                <a:latin typeface="Constantia" pitchFamily="18" charset="0"/>
              </a:rPr>
              <a:t>Сенат обладал законодательной, распорядительной и судебной функцией. </a:t>
            </a:r>
          </a:p>
          <a:p>
            <a:pPr>
              <a:lnSpc>
                <a:spcPct val="90000"/>
              </a:lnSpc>
            </a:pPr>
            <a:endParaRPr lang="ru-RU" dirty="0" smtClean="0">
              <a:solidFill>
                <a:schemeClr val="tx1"/>
              </a:solidFill>
              <a:latin typeface="Constantia" pitchFamily="18" charset="0"/>
            </a:endParaRPr>
          </a:p>
          <a:p>
            <a:pPr>
              <a:lnSpc>
                <a:spcPct val="90000"/>
              </a:lnSpc>
              <a:buFontTx/>
              <a:buChar char="-"/>
            </a:pPr>
            <a:r>
              <a:rPr lang="ru-RU" dirty="0" smtClean="0">
                <a:solidFill>
                  <a:schemeClr val="tx1"/>
                </a:solidFill>
                <a:latin typeface="Constantia" pitchFamily="18" charset="0"/>
              </a:rPr>
              <a:t>Контролировал работу государственного аппарата в центре и на местах. </a:t>
            </a:r>
          </a:p>
          <a:p>
            <a:pPr>
              <a:lnSpc>
                <a:spcPct val="90000"/>
              </a:lnSpc>
            </a:pPr>
            <a:endParaRPr lang="ru-RU" dirty="0" smtClean="0">
              <a:solidFill>
                <a:schemeClr val="tx1"/>
              </a:solidFill>
              <a:latin typeface="Constantia" pitchFamily="18" charset="0"/>
            </a:endParaRPr>
          </a:p>
          <a:p>
            <a:pPr>
              <a:lnSpc>
                <a:spcPct val="90000"/>
              </a:lnSpc>
              <a:buFontTx/>
              <a:buChar char="-"/>
            </a:pPr>
            <a:r>
              <a:rPr lang="ru-RU" dirty="0" smtClean="0">
                <a:solidFill>
                  <a:schemeClr val="tx1"/>
                </a:solidFill>
                <a:latin typeface="Constantia" pitchFamily="18" charset="0"/>
              </a:rPr>
              <a:t>В состав Сената царь назначил </a:t>
            </a:r>
            <a:r>
              <a:rPr lang="ru-RU" b="1" dirty="0" smtClean="0">
                <a:solidFill>
                  <a:schemeClr val="tx1"/>
                </a:solidFill>
                <a:latin typeface="Constantia" pitchFamily="18" charset="0"/>
              </a:rPr>
              <a:t>9 человек. </a:t>
            </a:r>
          </a:p>
          <a:p>
            <a:pPr>
              <a:lnSpc>
                <a:spcPct val="90000"/>
              </a:lnSpc>
              <a:buFontTx/>
              <a:buChar char="-"/>
            </a:pPr>
            <a:endParaRPr lang="ru-RU" b="1" dirty="0" smtClean="0">
              <a:solidFill>
                <a:schemeClr val="tx1"/>
              </a:solidFill>
              <a:latin typeface="Constantia" pitchFamily="18" charset="0"/>
            </a:endParaRPr>
          </a:p>
          <a:p>
            <a:pPr>
              <a:lnSpc>
                <a:spcPct val="90000"/>
              </a:lnSpc>
              <a:buFontTx/>
              <a:buChar char="-"/>
            </a:pPr>
            <a:r>
              <a:rPr lang="ru-RU" dirty="0" smtClean="0">
                <a:solidFill>
                  <a:schemeClr val="tx1"/>
                </a:solidFill>
                <a:latin typeface="Constantia" pitchFamily="18" charset="0"/>
              </a:rPr>
              <a:t>Решения Сената принимались всеми членами на общем собрании. </a:t>
            </a:r>
          </a:p>
          <a:p>
            <a:pPr>
              <a:lnSpc>
                <a:spcPct val="90000"/>
              </a:lnSpc>
              <a:buFontTx/>
              <a:buChar char="-"/>
            </a:pPr>
            <a:endParaRPr lang="ru-RU" dirty="0">
              <a:latin typeface="Constantia" pitchFamily="18" charset="0"/>
            </a:endParaRPr>
          </a:p>
          <a:p>
            <a:pPr>
              <a:lnSpc>
                <a:spcPct val="90000"/>
              </a:lnSpc>
              <a:buFontTx/>
              <a:buChar char="-"/>
            </a:pPr>
            <a:endParaRPr lang="ru-RU" dirty="0" smtClean="0">
              <a:solidFill>
                <a:schemeClr val="tx1"/>
              </a:solidFill>
              <a:latin typeface="Constantia" pitchFamily="18" charset="0"/>
            </a:endParaRPr>
          </a:p>
          <a:p>
            <a:pPr>
              <a:lnSpc>
                <a:spcPct val="90000"/>
              </a:lnSpc>
              <a:buFontTx/>
              <a:buChar char="-"/>
            </a:pPr>
            <a:endParaRPr lang="ru-RU" dirty="0">
              <a:latin typeface="Constantia" pitchFamily="18" charset="0"/>
            </a:endParaRPr>
          </a:p>
          <a:p>
            <a:pPr>
              <a:lnSpc>
                <a:spcPct val="90000"/>
              </a:lnSpc>
              <a:buFontTx/>
              <a:buChar char="-"/>
            </a:pPr>
            <a:endParaRPr lang="ru-RU" dirty="0" smtClean="0">
              <a:solidFill>
                <a:schemeClr val="tx1"/>
              </a:solidFill>
              <a:latin typeface="Constantia" pitchFamily="18" charset="0"/>
            </a:endParaRPr>
          </a:p>
          <a:p>
            <a:pPr>
              <a:lnSpc>
                <a:spcPct val="90000"/>
              </a:lnSpc>
              <a:buFontTx/>
              <a:buChar char="-"/>
            </a:pPr>
            <a:endParaRPr lang="ru-RU" dirty="0">
              <a:latin typeface="Constantia" pitchFamily="18" charset="0"/>
            </a:endParaRPr>
          </a:p>
          <a:p>
            <a:pPr>
              <a:lnSpc>
                <a:spcPct val="90000"/>
              </a:lnSpc>
            </a:pPr>
            <a:endParaRPr lang="ru-RU" dirty="0" smtClean="0">
              <a:solidFill>
                <a:schemeClr val="tx1"/>
              </a:solidFill>
              <a:latin typeface="Constantia" pitchFamily="18" charset="0"/>
            </a:endParaRPr>
          </a:p>
          <a:p>
            <a:pPr>
              <a:lnSpc>
                <a:spcPct val="90000"/>
              </a:lnSpc>
              <a:buFontTx/>
              <a:buChar char="-"/>
            </a:pPr>
            <a:r>
              <a:rPr lang="ru-RU" dirty="0" smtClean="0">
                <a:solidFill>
                  <a:schemeClr val="tx1"/>
                </a:solidFill>
                <a:latin typeface="Constantia" pitchFamily="18" charset="0"/>
              </a:rPr>
              <a:t>Контролировал деятельность </a:t>
            </a:r>
          </a:p>
          <a:p>
            <a:pPr>
              <a:lnSpc>
                <a:spcPct val="90000"/>
              </a:lnSpc>
            </a:pPr>
            <a:r>
              <a:rPr lang="ru-RU" dirty="0" smtClean="0">
                <a:solidFill>
                  <a:schemeClr val="tx1"/>
                </a:solidFill>
                <a:latin typeface="Constantia" pitchFamily="18" charset="0"/>
              </a:rPr>
              <a:t>Сената генерал-прокурор </a:t>
            </a:r>
            <a:r>
              <a:rPr lang="ru-RU" b="1" dirty="0" smtClean="0">
                <a:solidFill>
                  <a:schemeClr val="tx1"/>
                </a:solidFill>
                <a:latin typeface="Constantia" pitchFamily="18" charset="0"/>
              </a:rPr>
              <a:t>П.И. </a:t>
            </a:r>
            <a:r>
              <a:rPr lang="ru-RU" b="1" dirty="0" err="1" smtClean="0">
                <a:solidFill>
                  <a:schemeClr val="tx1"/>
                </a:solidFill>
                <a:latin typeface="Constantia" pitchFamily="18" charset="0"/>
              </a:rPr>
              <a:t>Ягужинский</a:t>
            </a:r>
            <a:endParaRPr lang="ru-RU" b="1" dirty="0"/>
          </a:p>
        </p:txBody>
      </p:sp>
      <p:pic>
        <p:nvPicPr>
          <p:cNvPr id="5" name="Picture 10"/>
          <p:cNvPicPr>
            <a:picLocks noChangeAspect="1" noChangeArrowheads="1"/>
          </p:cNvPicPr>
          <p:nvPr/>
        </p:nvPicPr>
        <p:blipFill>
          <a:blip r:embed="rId2">
            <a:lum contrast="40000"/>
          </a:blip>
          <a:srcRect l="4494" t="6249" r="11235" b="7401"/>
          <a:stretch>
            <a:fillRect/>
          </a:stretch>
        </p:blipFill>
        <p:spPr bwMode="auto">
          <a:xfrm>
            <a:off x="6929454" y="3857628"/>
            <a:ext cx="1785950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9"/>
          <p:cNvSpPr>
            <a:spLocks noGrp="1" noRot="1" noChangeArrowheads="1"/>
          </p:cNvSpPr>
          <p:nvPr>
            <p:ph type="title"/>
          </p:nvPr>
        </p:nvSpPr>
        <p:spPr>
          <a:solidFill>
            <a:srgbClr val="808080"/>
          </a:solidFill>
          <a:ln w="76200">
            <a:solidFill>
              <a:schemeClr val="tx1"/>
            </a:solidFill>
          </a:ln>
        </p:spPr>
        <p:txBody>
          <a:bodyPr/>
          <a:lstStyle/>
          <a:p>
            <a:r>
              <a:rPr lang="ru-RU" sz="4000" b="1" smtClean="0">
                <a:solidFill>
                  <a:srgbClr val="FFFF00"/>
                </a:solidFill>
              </a:rPr>
              <a:t>Идея создания регулярного государства (Шведская модель)</a:t>
            </a:r>
          </a:p>
        </p:txBody>
      </p:sp>
      <p:pic>
        <p:nvPicPr>
          <p:cNvPr id="13319" name="Picture 7" descr="03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1557338"/>
            <a:ext cx="4643438" cy="5300662"/>
          </a:xfrm>
          <a:noFill/>
        </p:spPr>
      </p:pic>
      <p:sp>
        <p:nvSpPr>
          <p:cNvPr id="13322" name="Rectangle 10"/>
          <p:cNvSpPr>
            <a:spLocks noGrp="1" noRot="1" noChangeArrowheads="1"/>
          </p:cNvSpPr>
          <p:nvPr>
            <p:ph type="body" sz="half" idx="2"/>
          </p:nvPr>
        </p:nvSpPr>
        <p:spPr>
          <a:xfrm>
            <a:off x="4643438" y="1700213"/>
            <a:ext cx="4500562" cy="4897437"/>
          </a:xfrm>
          <a:solidFill>
            <a:srgbClr val="FFFF00"/>
          </a:solidFill>
          <a:ln w="57150">
            <a:solidFill>
              <a:schemeClr val="tx1"/>
            </a:solidFill>
          </a:ln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3600" b="1" u="sng" dirty="0" smtClean="0">
                <a:solidFill>
                  <a:srgbClr val="111111"/>
                </a:solidFill>
                <a:latin typeface="Monotype Corsiva" pitchFamily="66" charset="0"/>
              </a:rPr>
              <a:t>Реформы государственного управления</a:t>
            </a:r>
          </a:p>
          <a:p>
            <a:pPr>
              <a:lnSpc>
                <a:spcPct val="80000"/>
              </a:lnSpc>
            </a:pPr>
            <a:r>
              <a:rPr lang="ru-RU" sz="2400" b="1" dirty="0" smtClean="0">
                <a:solidFill>
                  <a:srgbClr val="111111"/>
                </a:solidFill>
              </a:rPr>
              <a:t>В 1711 г. вместо Боярской Думы создан Сенат – высшее правительственное учреждение. Глава Сената – генерал-прокурор</a:t>
            </a:r>
          </a:p>
          <a:p>
            <a:pPr>
              <a:lnSpc>
                <a:spcPct val="80000"/>
              </a:lnSpc>
            </a:pPr>
            <a:r>
              <a:rPr lang="ru-RU" sz="2400" b="1" dirty="0" smtClean="0">
                <a:solidFill>
                  <a:srgbClr val="111111"/>
                </a:solidFill>
              </a:rPr>
              <a:t>В 1718 г. упразднена система приказов и созданы 11 коллегий + Синод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3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3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3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3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3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3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4"/>
          <p:cNvSpPr>
            <a:spLocks noChangeArrowheads="1"/>
          </p:cNvSpPr>
          <p:nvPr/>
        </p:nvSpPr>
        <p:spPr bwMode="auto">
          <a:xfrm>
            <a:off x="0" y="928670"/>
            <a:ext cx="9144000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179388"/>
            <a:r>
              <a:rPr lang="ru-RU" sz="3200" b="1" dirty="0" smtClean="0">
                <a:solidFill>
                  <a:srgbClr val="C00000"/>
                </a:solidFill>
                <a:latin typeface="Constantia" pitchFamily="18" charset="0"/>
              </a:rPr>
              <a:t>Коллегии</a:t>
            </a:r>
            <a:r>
              <a:rPr lang="ru-RU" sz="4400" b="1" dirty="0" smtClean="0">
                <a:solidFill>
                  <a:srgbClr val="C00000"/>
                </a:solidFill>
                <a:latin typeface="Constantia" pitchFamily="18" charset="0"/>
              </a:rPr>
              <a:t>-</a:t>
            </a:r>
            <a:r>
              <a:rPr lang="ru-RU" sz="4400" dirty="0" smtClean="0"/>
              <a:t> </a:t>
            </a:r>
            <a:r>
              <a:rPr lang="ru-RU" sz="2400" dirty="0" smtClean="0">
                <a:latin typeface="Constantia" pitchFamily="18" charset="0"/>
              </a:rPr>
              <a:t>центральные органы отраслевого управления в Российской империи</a:t>
            </a:r>
            <a:endParaRPr lang="ru-RU" sz="2400" b="1" dirty="0">
              <a:solidFill>
                <a:srgbClr val="C00000"/>
              </a:solidFill>
              <a:latin typeface="Constantia" pitchFamily="18" charset="0"/>
            </a:endParaRPr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1214414" y="0"/>
            <a:ext cx="64008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000" b="1" dirty="0" smtClean="0">
                <a:solidFill>
                  <a:srgbClr val="C00000"/>
                </a:solidFill>
                <a:latin typeface="Constantia" pitchFamily="18" charset="0"/>
              </a:rPr>
              <a:t>1718-1720 </a:t>
            </a:r>
            <a:r>
              <a:rPr lang="ru-RU" sz="4000" b="1" dirty="0">
                <a:solidFill>
                  <a:srgbClr val="C00000"/>
                </a:solidFill>
                <a:latin typeface="Constantia" pitchFamily="18" charset="0"/>
              </a:rPr>
              <a:t>гг.</a:t>
            </a:r>
          </a:p>
        </p:txBody>
      </p:sp>
      <p:pic>
        <p:nvPicPr>
          <p:cNvPr id="13316" name="Picture 6" descr="1"/>
          <p:cNvPicPr>
            <a:picLocks noChangeAspect="1" noChangeArrowheads="1"/>
          </p:cNvPicPr>
          <p:nvPr/>
        </p:nvPicPr>
        <p:blipFill>
          <a:blip r:embed="rId2">
            <a:lum bright="12000" contrast="18000"/>
          </a:blip>
          <a:srcRect/>
          <a:stretch>
            <a:fillRect/>
          </a:stretch>
        </p:blipFill>
        <p:spPr bwMode="auto">
          <a:xfrm>
            <a:off x="428596" y="1857364"/>
            <a:ext cx="8369328" cy="44169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317" name="Text Box 8"/>
          <p:cNvSpPr txBox="1">
            <a:spLocks noChangeArrowheads="1"/>
          </p:cNvSpPr>
          <p:nvPr/>
        </p:nvSpPr>
        <p:spPr bwMode="auto">
          <a:xfrm>
            <a:off x="428596" y="6400800"/>
            <a:ext cx="8715404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dirty="0">
                <a:latin typeface="Constantia" pitchFamily="18" charset="0"/>
              </a:rPr>
              <a:t>Здание 12 коллегий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1"/>
          <p:cNvSpPr>
            <a:spLocks noChangeArrowheads="1"/>
          </p:cNvSpPr>
          <p:nvPr/>
        </p:nvSpPr>
        <p:spPr bwMode="auto">
          <a:xfrm>
            <a:off x="285720" y="285728"/>
            <a:ext cx="8643998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nstantia" pitchFamily="18" charset="0"/>
              <a:hlinkClick r:id="rId2" tooltip="Коллегия иностранных дел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hlinkClick r:id="rId2" tooltip="Коллегия иностранных дел"/>
              </a:rPr>
              <a:t>Иностранных дел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</a:rPr>
              <a:t> (внешняя политика).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hlinkClick r:id="rId3" tooltip="Камер-коллегия"/>
              </a:rPr>
              <a:t>Камер-коллегия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</a:rPr>
              <a:t> (управление государственными доходами</a:t>
            </a:r>
            <a:r>
              <a:rPr kumimoji="0" lang="ru-RU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</a:rPr>
              <a:t> и расходами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</a:rPr>
              <a:t>)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hlinkClick r:id="rId4" tooltip="Юстиц-коллегия"/>
              </a:rPr>
              <a:t>Юстиц-коллегия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</a:rPr>
              <a:t> (суд).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hlinkClick r:id="rId5" tooltip="Коммерц-коллегия"/>
              </a:rPr>
              <a:t>Коммерц-коллегия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</a:rPr>
              <a:t> (торговля).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hlinkClick r:id="rId6" tooltip="Штатс-контора (страница отсутствует)"/>
              </a:rPr>
              <a:t>Штатс-контора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</a:rPr>
              <a:t> (ведение государственных расходов и составление штатов по всем ведомствам).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hlinkClick r:id="rId7" tooltip="Берг-коллегия"/>
              </a:rPr>
              <a:t>Берг-Мануфактур-коллегия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</a:rPr>
              <a:t> (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hlinkClick r:id="rId8" tooltip="Промышленность"/>
              </a:rPr>
              <a:t>промышленность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</a:rPr>
              <a:t> и добыча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hlinkClick r:id="rId9" tooltip="Полезные ископаемые"/>
              </a:rPr>
              <a:t>полезных ископаемых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</a:rPr>
              <a:t>).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hlinkClick r:id="rId10" tooltip="Ревизион-коллегия (страница отсутствует)"/>
              </a:rPr>
              <a:t>Ревизион-коллегия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</a:rPr>
              <a:t> (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hlinkClick r:id="rId11" tooltip="Государственный контроль Российской империи"/>
              </a:rPr>
              <a:t>государственный контроль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</a:rPr>
              <a:t>).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hlinkClick r:id="rId12" tooltip="Военная коллегия"/>
              </a:rPr>
              <a:t>Военная коллегия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</a:rPr>
              <a:t> (армия).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hlinkClick r:id="rId13" tooltip="Адмиралтейств-коллегия"/>
              </a:rPr>
              <a:t>Адмиралтейств-коллегия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</a:rPr>
              <a:t> (флот)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4572008"/>
            <a:ext cx="850112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Constantia" pitchFamily="18" charset="0"/>
              </a:rPr>
              <a:t>Заседания коллегий проходили ежедневно, кроме </a:t>
            </a:r>
            <a:r>
              <a:rPr lang="ru-RU" sz="2000" dirty="0" smtClean="0">
                <a:latin typeface="Constantia" pitchFamily="18" charset="0"/>
                <a:hlinkClick r:id="rId14" tooltip="Воскресенье"/>
              </a:rPr>
              <a:t>воскресных</a:t>
            </a:r>
            <a:r>
              <a:rPr lang="ru-RU" sz="2000" dirty="0" smtClean="0">
                <a:latin typeface="Constantia" pitchFamily="18" charset="0"/>
              </a:rPr>
              <a:t> и праздничных дней. Начинались они в 6 или 8 часов утра, в зависимости от времени года, и продолжались 5 часов.</a:t>
            </a:r>
            <a:r>
              <a:rPr lang="ru-RU" sz="2000" dirty="0" smtClean="0"/>
              <a:t> </a:t>
            </a:r>
            <a:r>
              <a:rPr lang="ru-RU" sz="2000" dirty="0" smtClean="0">
                <a:latin typeface="Constantia" pitchFamily="18" charset="0"/>
              </a:rPr>
              <a:t>При каждой коллегии состоял </a:t>
            </a:r>
            <a:r>
              <a:rPr lang="ru-RU" sz="2000" dirty="0" smtClean="0">
                <a:latin typeface="Constantia" pitchFamily="18" charset="0"/>
                <a:hlinkClick r:id="rId15" tooltip="Прокурор"/>
              </a:rPr>
              <a:t>прокурор</a:t>
            </a:r>
            <a:endParaRPr lang="ru-RU" sz="2000" dirty="0">
              <a:latin typeface="Constantia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pPr eaLnBrk="1" hangingPunct="1"/>
            <a:r>
              <a:rPr lang="ru-RU" b="1" dirty="0" smtClean="0">
                <a:solidFill>
                  <a:srgbClr val="C00000"/>
                </a:solidFill>
                <a:latin typeface="Constantia" pitchFamily="18" charset="0"/>
              </a:rPr>
              <a:t>Военная реформа 1699 </a:t>
            </a:r>
          </a:p>
        </p:txBody>
      </p:sp>
      <p:pic>
        <p:nvPicPr>
          <p:cNvPr id="2" name="Picture 2" descr="http://kordegardia.ru/wp-content/uploads/2013/04/Trizub.%D0%A1%D1%82%D1%80%D0%B5%D0%BB%D1%8C%D1%86%D1%8B%D0%A7%D0%B8%D0%B3%D0%B8%D1%80%D0%B8%D0%BD.jpg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191765"/>
            <a:ext cx="4786314" cy="3697427"/>
          </a:xfrm>
          <a:prstGeom prst="rect">
            <a:avLst/>
          </a:prstGeom>
          <a:noFill/>
        </p:spPr>
      </p:pic>
      <p:pic>
        <p:nvPicPr>
          <p:cNvPr id="3" name="Picture 4" descr="http://www.civ-blog.ru/uploads/2012/09/mount-blade-with-fire-and-sword-enc03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888" t="2280" r="1618" b="4255"/>
          <a:stretch>
            <a:fillRect/>
          </a:stretch>
        </p:blipFill>
        <p:spPr bwMode="auto">
          <a:xfrm>
            <a:off x="4571999" y="1643050"/>
            <a:ext cx="4523245" cy="3143272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Левая фигурная скобка 6"/>
          <p:cNvSpPr/>
          <p:nvPr/>
        </p:nvSpPr>
        <p:spPr>
          <a:xfrm rot="16200000">
            <a:off x="4232671" y="910811"/>
            <a:ext cx="714380" cy="8322527"/>
          </a:xfrm>
          <a:prstGeom prst="leftBrace">
            <a:avLst>
              <a:gd name="adj1" fmla="val 119637"/>
              <a:gd name="adj2" fmla="val 50000"/>
            </a:avLst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643306" y="5572140"/>
            <a:ext cx="17550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Constantia" pitchFamily="18" charset="0"/>
              </a:rPr>
              <a:t>Стрельцы </a:t>
            </a:r>
            <a:endParaRPr lang="ru-RU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Выноска 1 (граница и черта) 4"/>
          <p:cNvSpPr/>
          <p:nvPr/>
        </p:nvSpPr>
        <p:spPr>
          <a:xfrm>
            <a:off x="857224" y="5857892"/>
            <a:ext cx="7858180" cy="1000108"/>
          </a:xfrm>
          <a:prstGeom prst="accentBorderCallout1">
            <a:avLst>
              <a:gd name="adj1" fmla="val 22276"/>
              <a:gd name="adj2" fmla="val -2514"/>
              <a:gd name="adj3" fmla="val 251784"/>
              <a:gd name="adj4" fmla="val -32514"/>
            </a:avLst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Constantia" pitchFamily="18" charset="0"/>
              </a:rPr>
              <a:t>Все податное население каждый год отдавало одного рекрута с определенного числа </a:t>
            </a:r>
            <a:r>
              <a:rPr lang="ru-RU" sz="2000" dirty="0" smtClean="0">
                <a:solidFill>
                  <a:schemeClr val="tx1"/>
                </a:solidFill>
                <a:latin typeface="Constantia" pitchFamily="18" charset="0"/>
              </a:rPr>
              <a:t>душ</a:t>
            </a:r>
          </a:p>
          <a:p>
            <a:pPr algn="ctr"/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28596" y="0"/>
            <a:ext cx="8715404" cy="5847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Constantia" pitchFamily="18" charset="0"/>
              </a:rPr>
              <a:t>Рекрутчина</a:t>
            </a:r>
            <a:r>
              <a:rPr lang="ru-RU" sz="3200" dirty="0" smtClean="0">
                <a:solidFill>
                  <a:srgbClr val="FF0000"/>
                </a:solidFill>
                <a:latin typeface="Constantia" pitchFamily="18" charset="0"/>
              </a:rPr>
              <a:t> –  </a:t>
            </a:r>
            <a:r>
              <a:rPr lang="ru-RU" sz="2400" dirty="0" smtClean="0">
                <a:solidFill>
                  <a:schemeClr val="tx1"/>
                </a:solidFill>
                <a:latin typeface="Constantia" pitchFamily="18" charset="0"/>
              </a:rPr>
              <a:t>способ комплектование армии</a:t>
            </a:r>
            <a:endParaRPr lang="ru-RU" sz="2400" dirty="0">
              <a:solidFill>
                <a:schemeClr val="tx1"/>
              </a:solidFill>
              <a:latin typeface="Constantia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71472" y="1071546"/>
            <a:ext cx="8178922" cy="47149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Прямоугольник 10"/>
          <p:cNvSpPr/>
          <p:nvPr/>
        </p:nvSpPr>
        <p:spPr>
          <a:xfrm>
            <a:off x="2786050" y="500042"/>
            <a:ext cx="26759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Constantia" pitchFamily="18" charset="0"/>
              </a:rPr>
              <a:t>Рекрут - </a:t>
            </a:r>
            <a:r>
              <a:rPr lang="ru-RU" sz="2400" dirty="0" smtClean="0">
                <a:latin typeface="Constantia" pitchFamily="18" charset="0"/>
              </a:rPr>
              <a:t>солдат</a:t>
            </a:r>
            <a:endParaRPr lang="ru-RU" sz="2400" dirty="0"/>
          </a:p>
        </p:txBody>
      </p:sp>
    </p:spTree>
    <p:custDataLst>
      <p:tags r:id="rId1"/>
    </p:custDataLst>
  </p:cSld>
  <p:clrMapOvr>
    <a:masterClrMapping/>
  </p:clrMapOvr>
  <p:transition advTm="20188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0"/>
            <a:ext cx="8229600" cy="857232"/>
          </a:xfrm>
        </p:spPr>
        <p:txBody>
          <a:bodyPr/>
          <a:lstStyle/>
          <a:p>
            <a:pPr eaLnBrk="1" hangingPunct="1">
              <a:defRPr/>
            </a:pPr>
            <a:r>
              <a:rPr lang="ru-RU" b="1" dirty="0" smtClean="0">
                <a:solidFill>
                  <a:srgbClr val="C00000"/>
                </a:solidFill>
                <a:latin typeface="Constantia" pitchFamily="18" charset="0"/>
              </a:rPr>
              <a:t>Цель :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1.Указать характер государственных реформ Петра</a:t>
            </a:r>
          </a:p>
          <a:p>
            <a:pPr eaLnBrk="1" hangingPunct="1">
              <a:defRPr/>
            </a:pPr>
            <a:r>
              <a:rPr lang="ru-RU" smtClean="0"/>
              <a:t>2.Определить цель и итоги реформирования центрального и местного государственного управления.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5786" y="1071546"/>
            <a:ext cx="5327207" cy="5143512"/>
          </a:xfrm>
          <a:prstGeom prst="rect">
            <a:avLst/>
          </a:prstGeom>
          <a:ln>
            <a:noFill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214282" y="285728"/>
            <a:ext cx="85725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Constantia" pitchFamily="18" charset="0"/>
              </a:rPr>
              <a:t> </a:t>
            </a:r>
            <a:r>
              <a:rPr lang="ru-RU" sz="2400" dirty="0" smtClean="0">
                <a:latin typeface="Constantia" pitchFamily="18" charset="0"/>
              </a:rPr>
              <a:t>Вначале было решено брать только холостых с 15 до 20 лет</a:t>
            </a:r>
          </a:p>
        </p:txBody>
      </p:sp>
      <p:sp>
        <p:nvSpPr>
          <p:cNvPr id="4" name="Скругленная прямоугольная выноска 3"/>
          <p:cNvSpPr/>
          <p:nvPr/>
        </p:nvSpPr>
        <p:spPr>
          <a:xfrm>
            <a:off x="6072198" y="1214422"/>
            <a:ext cx="2714644" cy="612648"/>
          </a:xfrm>
          <a:prstGeom prst="wedgeRoundRectCallout">
            <a:avLst>
              <a:gd name="adj1" fmla="val -18636"/>
              <a:gd name="adj2" fmla="val 163084"/>
              <a:gd name="adj3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Constantia" pitchFamily="18" charset="0"/>
              </a:rPr>
              <a:t>Тату</a:t>
            </a:r>
            <a:endParaRPr lang="ru-RU" sz="2800" dirty="0">
              <a:latin typeface="Constantia" pitchFamily="18" charset="0"/>
            </a:endParaRPr>
          </a:p>
        </p:txBody>
      </p:sp>
      <p:sp>
        <p:nvSpPr>
          <p:cNvPr id="6" name="Скругленная прямоугольная выноска 5"/>
          <p:cNvSpPr/>
          <p:nvPr/>
        </p:nvSpPr>
        <p:spPr>
          <a:xfrm>
            <a:off x="6215074" y="2857496"/>
            <a:ext cx="2643206" cy="1571636"/>
          </a:xfrm>
          <a:prstGeom prst="wedgeRoundRectCallout">
            <a:avLst>
              <a:gd name="adj1" fmla="val -22337"/>
              <a:gd name="adj2" fmla="val -71570"/>
              <a:gd name="adj3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Constantia" pitchFamily="18" charset="0"/>
              </a:rPr>
              <a:t>Круговая порука</a:t>
            </a:r>
            <a:endParaRPr lang="ru-RU" sz="2800" dirty="0">
              <a:latin typeface="Constantia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назад 2">
            <a:hlinkClick r:id="rId2" action="ppaction://hlinksldjump" highlightClick="1"/>
          </p:cNvPr>
          <p:cNvSpPr/>
          <p:nvPr/>
        </p:nvSpPr>
        <p:spPr>
          <a:xfrm>
            <a:off x="1214414" y="142852"/>
            <a:ext cx="7072362" cy="500066"/>
          </a:xfrm>
          <a:prstGeom prst="actionButtonBackPrevious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Constantia" pitchFamily="18" charset="0"/>
              </a:rPr>
              <a:t>Армия стала делиться на рода войск</a:t>
            </a:r>
            <a:endParaRPr lang="ru-RU" sz="2400" b="1" dirty="0">
              <a:latin typeface="Constantia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8596" y="1500174"/>
            <a:ext cx="2500330" cy="357190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Constantia" pitchFamily="18" charset="0"/>
              </a:rPr>
              <a:t>Д</a:t>
            </a:r>
            <a:r>
              <a:rPr lang="ru-RU" b="1" dirty="0" smtClean="0">
                <a:solidFill>
                  <a:schemeClr val="tx1"/>
                </a:solidFill>
                <a:latin typeface="Constantia" pitchFamily="18" charset="0"/>
              </a:rPr>
              <a:t>рагун </a:t>
            </a:r>
            <a:r>
              <a:rPr lang="ru-RU" b="1" dirty="0">
                <a:solidFill>
                  <a:schemeClr val="tx1"/>
                </a:solidFill>
                <a:latin typeface="Constantia" pitchFamily="18" charset="0"/>
              </a:rPr>
              <a:t>(конница) </a:t>
            </a:r>
            <a:endParaRPr lang="ru-RU" dirty="0">
              <a:latin typeface="Constanti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00430" y="1500174"/>
            <a:ext cx="2500330" cy="357190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Constantia" pitchFamily="18" charset="0"/>
              </a:rPr>
              <a:t>Пехота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357950" y="1500174"/>
            <a:ext cx="2500330" cy="357190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Constantia" pitchFamily="18" charset="0"/>
              </a:rPr>
              <a:t>Артиллерия </a:t>
            </a:r>
            <a:endParaRPr lang="ru-RU" dirty="0">
              <a:latin typeface="Constantia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5934670"/>
            <a:ext cx="3071802" cy="92333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dirty="0">
                <a:latin typeface="Constantia" pitchFamily="18" charset="0"/>
              </a:rPr>
              <a:t>Было сформировано 30 драгунских полков по 1300 человек в каждом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1857364"/>
            <a:ext cx="2928926" cy="4000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"/>
          </a:effec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14678" y="1928802"/>
            <a:ext cx="2936442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6095373" y="2643182"/>
            <a:ext cx="3048627" cy="1857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cxnSp>
        <p:nvCxnSpPr>
          <p:cNvPr id="14" name="Прямая со стрелкой 13"/>
          <p:cNvCxnSpPr>
            <a:stCxn id="3" idx="1"/>
            <a:endCxn id="4" idx="0"/>
          </p:cNvCxnSpPr>
          <p:nvPr/>
        </p:nvCxnSpPr>
        <p:spPr>
          <a:xfrm rot="5400000">
            <a:off x="2786050" y="-464371"/>
            <a:ext cx="857256" cy="3071834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stCxn id="3" idx="1"/>
            <a:endCxn id="5" idx="0"/>
          </p:cNvCxnSpPr>
          <p:nvPr/>
        </p:nvCxnSpPr>
        <p:spPr>
          <a:xfrm rot="5400000">
            <a:off x="4321967" y="1071546"/>
            <a:ext cx="857256" cy="1588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stCxn id="3" idx="1"/>
            <a:endCxn id="6" idx="0"/>
          </p:cNvCxnSpPr>
          <p:nvPr/>
        </p:nvCxnSpPr>
        <p:spPr>
          <a:xfrm rot="16200000" flipH="1">
            <a:off x="5750727" y="-357214"/>
            <a:ext cx="857256" cy="2857520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28596" y="5429265"/>
            <a:ext cx="3714776" cy="4648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ru-RU" dirty="0" smtClean="0">
                <a:latin typeface="Constantia" pitchFamily="18" charset="0"/>
              </a:rPr>
              <a:t>Абрам </a:t>
            </a:r>
            <a:r>
              <a:rPr lang="ru-RU" dirty="0">
                <a:latin typeface="Constantia" pitchFamily="18" charset="0"/>
              </a:rPr>
              <a:t>Петрович Ганнибал</a:t>
            </a:r>
            <a:r>
              <a:rPr lang="ru-RU" sz="1400" dirty="0"/>
              <a:t>,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786446" y="5286388"/>
            <a:ext cx="2286016" cy="553998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ru-RU" sz="2000" dirty="0" smtClean="0">
                <a:latin typeface="Constantia" pitchFamily="18" charset="0"/>
              </a:rPr>
              <a:t> </a:t>
            </a:r>
            <a:r>
              <a:rPr lang="ru-RU" sz="2000" dirty="0">
                <a:latin typeface="Constantia" pitchFamily="18" charset="0"/>
              </a:rPr>
              <a:t>Я.В. Брюс. 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286380" y="571481"/>
            <a:ext cx="3357586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57158" y="571480"/>
            <a:ext cx="3786214" cy="46275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Управляющая кнопка: назад 7">
            <a:hlinkClick r:id="rId4" action="ppaction://hlinksldjump" highlightClick="1"/>
          </p:cNvPr>
          <p:cNvSpPr/>
          <p:nvPr/>
        </p:nvSpPr>
        <p:spPr>
          <a:xfrm>
            <a:off x="214282" y="0"/>
            <a:ext cx="3500462" cy="428628"/>
          </a:xfrm>
          <a:prstGeom prst="actionButtonBackPrevious">
            <a:avLst/>
          </a:prstGeom>
          <a:solidFill>
            <a:srgbClr val="FFFF0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Создание русской артиллерии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282" y="214290"/>
            <a:ext cx="8643998" cy="8371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609600" indent="-609600">
              <a:lnSpc>
                <a:spcPct val="80000"/>
              </a:lnSpc>
              <a:defRPr/>
            </a:pPr>
            <a:r>
              <a:rPr lang="ru-RU" sz="2000" dirty="0">
                <a:latin typeface="Constantia" pitchFamily="18" charset="0"/>
              </a:rPr>
              <a:t>До Северной войны </a:t>
            </a:r>
            <a:r>
              <a:rPr lang="ru-RU" sz="2000" dirty="0" smtClean="0">
                <a:latin typeface="Constantia" pitchFamily="18" charset="0"/>
              </a:rPr>
              <a:t>артиллерийские   орудия поступали </a:t>
            </a:r>
            <a:r>
              <a:rPr lang="ru-RU" sz="2000" dirty="0">
                <a:latin typeface="Constantia" pitchFamily="18" charset="0"/>
              </a:rPr>
              <a:t>из Швеции. </a:t>
            </a:r>
            <a:r>
              <a:rPr lang="ru-RU" sz="2000" dirty="0" smtClean="0">
                <a:latin typeface="Constantia" pitchFamily="18" charset="0"/>
              </a:rPr>
              <a:t>Теперь же   потребности артиллерии обеспечивали два  больших  оружейных </a:t>
            </a:r>
            <a:r>
              <a:rPr lang="ru-RU" sz="2000" dirty="0">
                <a:latin typeface="Constantia" pitchFamily="18" charset="0"/>
              </a:rPr>
              <a:t>завода в</a:t>
            </a:r>
            <a:r>
              <a:rPr lang="ru-RU" sz="2000" dirty="0" smtClean="0">
                <a:latin typeface="Constantia" pitchFamily="18" charset="0"/>
              </a:rPr>
              <a:t>:   </a:t>
            </a:r>
            <a:r>
              <a:rPr lang="ru-RU" sz="2000" dirty="0">
                <a:latin typeface="Constantia" pitchFamily="18" charset="0"/>
              </a:rPr>
              <a:t>Туле </a:t>
            </a:r>
            <a:r>
              <a:rPr lang="ru-RU" sz="2000" dirty="0" smtClean="0">
                <a:latin typeface="Constantia" pitchFamily="18" charset="0"/>
              </a:rPr>
              <a:t>,Сестрорецке.</a:t>
            </a:r>
            <a:endParaRPr lang="ru-RU" sz="2000" dirty="0">
              <a:latin typeface="Constantia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159126" y="1317541"/>
            <a:ext cx="6858049" cy="514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hangingPunct="1">
              <a:defRPr/>
            </a:pPr>
            <a:r>
              <a:rPr lang="ru-RU" sz="4000" b="1" dirty="0" smtClean="0">
                <a:solidFill>
                  <a:srgbClr val="800000"/>
                </a:solidFill>
                <a:latin typeface="Constantia" pitchFamily="18" charset="0"/>
              </a:rPr>
              <a:t>Из Указа Петра </a:t>
            </a:r>
            <a:r>
              <a:rPr lang="en-US" sz="4000" b="1" dirty="0" smtClean="0">
                <a:solidFill>
                  <a:srgbClr val="800000"/>
                </a:solidFill>
                <a:latin typeface="Constantia" pitchFamily="18" charset="0"/>
              </a:rPr>
              <a:t>I</a:t>
            </a:r>
            <a:r>
              <a:rPr lang="ru-RU" sz="4000" b="1" dirty="0" smtClean="0">
                <a:solidFill>
                  <a:srgbClr val="800000"/>
                </a:solidFill>
                <a:latin typeface="Constantia" pitchFamily="18" charset="0"/>
              </a:rPr>
              <a:t> 1707г.</a:t>
            </a:r>
            <a:br>
              <a:rPr lang="ru-RU" sz="4000" b="1" dirty="0" smtClean="0">
                <a:solidFill>
                  <a:srgbClr val="800000"/>
                </a:solidFill>
                <a:latin typeface="Constantia" pitchFamily="18" charset="0"/>
              </a:rPr>
            </a:br>
            <a:endParaRPr lang="ru-RU" sz="4000" b="1" dirty="0" smtClean="0">
              <a:solidFill>
                <a:srgbClr val="800000"/>
              </a:solidFill>
              <a:latin typeface="Constantia" pitchFamily="18" charset="0"/>
            </a:endParaRP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282" y="1071546"/>
            <a:ext cx="8715436" cy="5092717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dirty="0" smtClean="0"/>
              <a:t>     </a:t>
            </a:r>
            <a:r>
              <a:rPr lang="ru-RU" sz="2000" dirty="0" smtClean="0">
                <a:latin typeface="Constantia" pitchFamily="18" charset="0"/>
              </a:rPr>
              <a:t>«Повелеваю хозяина тульской оружейной фабрики Корнилу </a:t>
            </a:r>
            <a:r>
              <a:rPr lang="ru-RU" sz="2000" dirty="0" err="1" smtClean="0">
                <a:latin typeface="Constantia" pitchFamily="18" charset="0"/>
              </a:rPr>
              <a:t>Белоглаза</a:t>
            </a:r>
            <a:r>
              <a:rPr lang="ru-RU" sz="2000" dirty="0" smtClean="0">
                <a:latin typeface="Constantia" pitchFamily="18" charset="0"/>
              </a:rPr>
              <a:t> бить кнутом и послать на работу в монастырь, понеже он, </a:t>
            </a:r>
            <a:r>
              <a:rPr lang="ru-RU" sz="2000" dirty="0" err="1" smtClean="0">
                <a:latin typeface="Constantia" pitchFamily="18" charset="0"/>
              </a:rPr>
              <a:t>подлец</a:t>
            </a:r>
            <a:r>
              <a:rPr lang="ru-RU" sz="2000" dirty="0" smtClean="0">
                <a:latin typeface="Constantia" pitchFamily="18" charset="0"/>
              </a:rPr>
              <a:t>, осмелился войску государеву продать негодные пищали и фузеи.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dirty="0" smtClean="0">
                <a:latin typeface="Constantia" pitchFamily="18" charset="0"/>
              </a:rPr>
              <a:t>     Приказываю ружейной канцелярии переехать в Тулу и денно и нощно блюсти исправность ружей. Пусть дьяки и </a:t>
            </a:r>
            <a:r>
              <a:rPr lang="ru-RU" sz="2000" dirty="0" err="1" smtClean="0">
                <a:latin typeface="Constantia" pitchFamily="18" charset="0"/>
              </a:rPr>
              <a:t>подъячие</a:t>
            </a:r>
            <a:r>
              <a:rPr lang="ru-RU" sz="2000" dirty="0" smtClean="0">
                <a:latin typeface="Constantia" pitchFamily="18" charset="0"/>
              </a:rPr>
              <a:t> смотрят, как </a:t>
            </a:r>
            <a:r>
              <a:rPr lang="ru-RU" sz="2000" dirty="0" err="1" smtClean="0">
                <a:latin typeface="Constantia" pitchFamily="18" charset="0"/>
              </a:rPr>
              <a:t>олдерманы</a:t>
            </a:r>
            <a:r>
              <a:rPr lang="ru-RU" sz="2000" dirty="0" smtClean="0">
                <a:latin typeface="Constantia" pitchFamily="18" charset="0"/>
              </a:rPr>
              <a:t> </a:t>
            </a:r>
            <a:r>
              <a:rPr lang="ru-RU" sz="2000" dirty="0" err="1" smtClean="0">
                <a:latin typeface="Constantia" pitchFamily="18" charset="0"/>
              </a:rPr>
              <a:t>клеима</a:t>
            </a:r>
            <a:r>
              <a:rPr lang="ru-RU" sz="2000" dirty="0" smtClean="0">
                <a:latin typeface="Constantia" pitchFamily="18" charset="0"/>
              </a:rPr>
              <a:t> ставят, буде сомнение возьмет, самим проверять и смотром и стрельбою. А два ружья каждый месяц стрелять, пока не испортятся.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dirty="0" smtClean="0">
                <a:latin typeface="Constantia" pitchFamily="18" charset="0"/>
              </a:rPr>
              <a:t>      Буде заминка в войске приключится, особливо при сражении, по недосмотру дьяков и </a:t>
            </a:r>
            <a:r>
              <a:rPr lang="ru-RU" sz="2000" dirty="0" err="1" smtClean="0">
                <a:latin typeface="Constantia" pitchFamily="18" charset="0"/>
              </a:rPr>
              <a:t>подъячих</a:t>
            </a:r>
            <a:r>
              <a:rPr lang="ru-RU" sz="2000" dirty="0" smtClean="0">
                <a:latin typeface="Constantia" pitchFamily="18" charset="0"/>
              </a:rPr>
              <a:t>, бить оных кнутом нещадно по оголенному месту: Хозяину — 25 кнутов и пени по червонцу за ружье;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dirty="0" smtClean="0">
                <a:latin typeface="Constantia" pitchFamily="18" charset="0"/>
              </a:rPr>
              <a:t>     Старшего </a:t>
            </a:r>
            <a:r>
              <a:rPr lang="ru-RU" sz="2000" dirty="0" err="1" smtClean="0">
                <a:latin typeface="Constantia" pitchFamily="18" charset="0"/>
              </a:rPr>
              <a:t>олдермана</a:t>
            </a:r>
            <a:r>
              <a:rPr lang="ru-RU" sz="2000" dirty="0" smtClean="0">
                <a:latin typeface="Constantia" pitchFamily="18" charset="0"/>
              </a:rPr>
              <a:t> — бить до бесчувствия;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dirty="0" smtClean="0">
                <a:latin typeface="Constantia" pitchFamily="18" charset="0"/>
              </a:rPr>
              <a:t>     Старшего дьяка — отдать в унтер-офицеры.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dirty="0" smtClean="0">
                <a:latin typeface="Constantia" pitchFamily="18" charset="0"/>
              </a:rPr>
              <a:t>     Новому хозяину ружейной фабрики Демидову повелеваю построить дьякам и </a:t>
            </a:r>
            <a:r>
              <a:rPr lang="ru-RU" sz="2000" dirty="0" err="1" smtClean="0">
                <a:latin typeface="Constantia" pitchFamily="18" charset="0"/>
              </a:rPr>
              <a:t>подъячим</a:t>
            </a:r>
            <a:r>
              <a:rPr lang="ru-RU" sz="2000" dirty="0" smtClean="0">
                <a:latin typeface="Constantia" pitchFamily="18" charset="0"/>
              </a:rPr>
              <a:t> избы, дабы не хуже хозяйских были, буде хуже, пусть Демидов не обижается, велю живота лишить».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000" dirty="0" smtClean="0">
                <a:latin typeface="Constantia" pitchFamily="18" charset="0"/>
              </a:rPr>
              <a:t>СЛОВАРЬ:</a:t>
            </a:r>
            <a:endParaRPr lang="ru-RU" sz="2000" i="1" dirty="0" smtClean="0">
              <a:latin typeface="Constantia" pitchFamily="18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ru-RU" sz="2000" i="1" dirty="0" err="1" smtClean="0">
                <a:latin typeface="Constantia" pitchFamily="18" charset="0"/>
              </a:rPr>
              <a:t>Олдерман</a:t>
            </a:r>
            <a:r>
              <a:rPr lang="ru-RU" sz="2000" i="1" dirty="0" smtClean="0">
                <a:latin typeface="Constantia" pitchFamily="18" charset="0"/>
              </a:rPr>
              <a:t> </a:t>
            </a:r>
            <a:r>
              <a:rPr lang="ru-RU" sz="2000" dirty="0" smtClean="0">
                <a:latin typeface="Constantia" pitchFamily="18" charset="0"/>
              </a:rPr>
              <a:t>— мастер.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5519172"/>
            <a:ext cx="9144000" cy="92333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609600" indent="-609600">
              <a:defRPr/>
            </a:pPr>
            <a:r>
              <a:rPr lang="ru-RU" dirty="0">
                <a:latin typeface="Constantia" pitchFamily="18" charset="0"/>
              </a:rPr>
              <a:t>В 20-е гг. на Каспийском море был </a:t>
            </a:r>
            <a:r>
              <a:rPr lang="ru-RU" dirty="0" smtClean="0">
                <a:latin typeface="Constantia" pitchFamily="18" charset="0"/>
              </a:rPr>
              <a:t>создан Каспийский </a:t>
            </a:r>
            <a:r>
              <a:rPr lang="ru-RU" dirty="0">
                <a:latin typeface="Constantia" pitchFamily="18" charset="0"/>
              </a:rPr>
              <a:t>флот. За 15 лет в </a:t>
            </a:r>
            <a:r>
              <a:rPr lang="ru-RU" dirty="0" smtClean="0">
                <a:latin typeface="Constantia" pitchFamily="18" charset="0"/>
              </a:rPr>
              <a:t>совершенно сухопутной </a:t>
            </a:r>
            <a:r>
              <a:rPr lang="ru-RU" dirty="0">
                <a:latin typeface="Constantia" pitchFamily="18" charset="0"/>
              </a:rPr>
              <a:t>стране был создан </a:t>
            </a:r>
            <a:r>
              <a:rPr lang="ru-RU" dirty="0" smtClean="0">
                <a:latin typeface="Constantia" pitchFamily="18" charset="0"/>
              </a:rPr>
              <a:t>мощный военный </a:t>
            </a:r>
            <a:r>
              <a:rPr lang="ru-RU" dirty="0">
                <a:latin typeface="Constantia" pitchFamily="18" charset="0"/>
              </a:rPr>
              <a:t>и торговый флот – </a:t>
            </a:r>
            <a:r>
              <a:rPr lang="ru-RU" dirty="0" smtClean="0">
                <a:latin typeface="Constantia" pitchFamily="18" charset="0"/>
              </a:rPr>
              <a:t> 48 линейных  кораблей</a:t>
            </a:r>
            <a:r>
              <a:rPr lang="ru-RU" dirty="0">
                <a:latin typeface="Constantia" pitchFamily="18" charset="0"/>
              </a:rPr>
              <a:t>, </a:t>
            </a:r>
            <a:r>
              <a:rPr lang="ru-RU" dirty="0" smtClean="0">
                <a:latin typeface="Constantia" pitchFamily="18" charset="0"/>
              </a:rPr>
              <a:t> 800 </a:t>
            </a:r>
            <a:r>
              <a:rPr lang="ru-RU" dirty="0">
                <a:latin typeface="Constantia" pitchFamily="18" charset="0"/>
              </a:rPr>
              <a:t>галер с экипажем в 28 </a:t>
            </a:r>
            <a:r>
              <a:rPr lang="ru-RU" dirty="0" smtClean="0">
                <a:latin typeface="Constantia" pitchFamily="18" charset="0"/>
              </a:rPr>
              <a:t>тыс. человек</a:t>
            </a:r>
            <a:r>
              <a:rPr lang="ru-RU" dirty="0">
                <a:latin typeface="Constantia" pitchFamily="18" charset="0"/>
              </a:rPr>
              <a:t>. </a:t>
            </a:r>
          </a:p>
        </p:txBody>
      </p:sp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214282" y="142852"/>
            <a:ext cx="8572560" cy="857256"/>
          </a:xfrm>
          <a:prstGeom prst="actionButtonBackPreviou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Constantia" pitchFamily="18" charset="0"/>
              </a:rPr>
              <a:t>Положено начало военному флоту</a:t>
            </a:r>
            <a:endParaRPr lang="ru-RU" sz="4000" dirty="0">
              <a:solidFill>
                <a:srgbClr val="C00000"/>
              </a:solidFill>
              <a:latin typeface="Constantia" pitchFamily="18" charset="0"/>
            </a:endParaRP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428728" y="1357298"/>
            <a:ext cx="6215106" cy="3962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85720" y="5857892"/>
            <a:ext cx="8429716" cy="7078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609600" indent="-609600">
              <a:defRPr/>
            </a:pPr>
            <a:r>
              <a:rPr lang="ru-RU" sz="2000" dirty="0">
                <a:latin typeface="Constantia" pitchFamily="18" charset="0"/>
              </a:rPr>
              <a:t>С 1705 г. военному флоту Петр передал </a:t>
            </a:r>
            <a:r>
              <a:rPr lang="ru-RU" sz="2000" i="1" dirty="0">
                <a:latin typeface="Constantia" pitchFamily="18" charset="0"/>
              </a:rPr>
              <a:t>Андреевский флаг</a:t>
            </a:r>
            <a:r>
              <a:rPr lang="ru-RU" sz="2000" dirty="0">
                <a:latin typeface="Constantia" pitchFamily="18" charset="0"/>
              </a:rPr>
              <a:t> </a:t>
            </a:r>
            <a:r>
              <a:rPr lang="ru-RU" sz="2000" dirty="0" smtClean="0">
                <a:latin typeface="Constantia" pitchFamily="18" charset="0"/>
              </a:rPr>
              <a:t>(Бело-сине-красный </a:t>
            </a:r>
            <a:r>
              <a:rPr lang="ru-RU" sz="2000" dirty="0">
                <a:latin typeface="Constantia" pitchFamily="18" charset="0"/>
              </a:rPr>
              <a:t>флаг был передан торговым судам. </a:t>
            </a:r>
            <a:endParaRPr lang="ru-RU" sz="2000" dirty="0" smtClean="0">
              <a:latin typeface="Constantia" pitchFamily="18" charset="0"/>
            </a:endParaRPr>
          </a:p>
        </p:txBody>
      </p:sp>
      <p:sp>
        <p:nvSpPr>
          <p:cNvPr id="4" name="Управляющая кнопка: назад 3">
            <a:hlinkClick r:id="rId2" action="ppaction://hlinksldjump" highlightClick="1"/>
          </p:cNvPr>
          <p:cNvSpPr/>
          <p:nvPr/>
        </p:nvSpPr>
        <p:spPr>
          <a:xfrm>
            <a:off x="6429388" y="642918"/>
            <a:ext cx="2714612" cy="1857364"/>
          </a:xfrm>
          <a:prstGeom prst="actionButtonBackPreviou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 smtClean="0">
              <a:solidFill>
                <a:schemeClr val="tx1"/>
              </a:solidFill>
              <a:latin typeface="Constantia" pitchFamily="18" charset="0"/>
            </a:endParaRPr>
          </a:p>
          <a:p>
            <a:pPr algn="ctr"/>
            <a:endParaRPr lang="ru-RU" sz="2400" b="1" dirty="0" smtClean="0">
              <a:solidFill>
                <a:schemeClr val="tx1"/>
              </a:solidFill>
              <a:latin typeface="Constantia" pitchFamily="18" charset="0"/>
            </a:endParaRPr>
          </a:p>
          <a:p>
            <a:pPr algn="ctr"/>
            <a:endParaRPr lang="ru-RU" sz="2400" b="1" dirty="0" smtClean="0">
              <a:solidFill>
                <a:schemeClr val="tx1"/>
              </a:solidFill>
              <a:latin typeface="Constantia" pitchFamily="18" charset="0"/>
            </a:endParaRPr>
          </a:p>
          <a:p>
            <a:pPr algn="ctr"/>
            <a:endParaRPr lang="ru-RU" sz="2400" b="1" dirty="0" smtClean="0">
              <a:solidFill>
                <a:schemeClr val="tx1"/>
              </a:solidFill>
              <a:latin typeface="Constantia" pitchFamily="18" charset="0"/>
            </a:endParaRP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Constantia" pitchFamily="18" charset="0"/>
              </a:rPr>
              <a:t>У вооруженных сил России появился главный символ - боевое знамя Андреевский флаг (синий косой крест на белом поле). </a:t>
            </a:r>
            <a:endParaRPr lang="ru-RU" sz="2400" dirty="0">
              <a:solidFill>
                <a:schemeClr val="tx1"/>
              </a:solidFill>
              <a:latin typeface="Constantia" pitchFamily="18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00034" y="428604"/>
            <a:ext cx="5239108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назад 2">
            <a:hlinkClick r:id="rId2" action="ppaction://hlinksldjump" highlightClick="1"/>
          </p:cNvPr>
          <p:cNvSpPr/>
          <p:nvPr/>
        </p:nvSpPr>
        <p:spPr>
          <a:xfrm>
            <a:off x="0" y="0"/>
            <a:ext cx="9144000" cy="571504"/>
          </a:xfrm>
          <a:prstGeom prst="actionButtonBackPreviou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Constantia" pitchFamily="18" charset="0"/>
              </a:rPr>
              <a:t>Система профессионального военного образования</a:t>
            </a:r>
            <a:r>
              <a:rPr lang="ru-RU" i="1" dirty="0" smtClean="0"/>
              <a:t>.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571480"/>
            <a:ext cx="8929718" cy="14773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ru-RU" dirty="0">
                <a:latin typeface="Constantia" pitchFamily="18" charset="0"/>
              </a:rPr>
              <a:t>Базовыми для подготовки офицерского состава стали </a:t>
            </a:r>
          </a:p>
          <a:p>
            <a:pPr marL="1371600" lvl="2" indent="-457200">
              <a:buFont typeface="Wingdings" pitchFamily="2" charset="2"/>
              <a:buChar char="q"/>
              <a:defRPr/>
            </a:pPr>
            <a:r>
              <a:rPr lang="ru-RU" dirty="0">
                <a:latin typeface="Constantia" pitchFamily="18" charset="0"/>
              </a:rPr>
              <a:t>Преображенский</a:t>
            </a:r>
          </a:p>
          <a:p>
            <a:pPr marL="1371600" lvl="2" indent="-457200">
              <a:buFont typeface="Wingdings" pitchFamily="2" charset="2"/>
              <a:buChar char="q"/>
              <a:defRPr/>
            </a:pPr>
            <a:r>
              <a:rPr lang="ru-RU" dirty="0">
                <a:latin typeface="Constantia" pitchFamily="18" charset="0"/>
              </a:rPr>
              <a:t> Семеновский </a:t>
            </a:r>
            <a:r>
              <a:rPr lang="ru-RU" dirty="0" smtClean="0">
                <a:latin typeface="Constantia" pitchFamily="18" charset="0"/>
              </a:rPr>
              <a:t>полки.</a:t>
            </a:r>
            <a:endParaRPr lang="ru-RU" dirty="0">
              <a:latin typeface="Constantia" pitchFamily="18" charset="0"/>
            </a:endParaRPr>
          </a:p>
          <a:p>
            <a:pPr marL="457200" indent="-457200">
              <a:defRPr/>
            </a:pPr>
            <a:r>
              <a:rPr lang="ru-RU" dirty="0" smtClean="0">
                <a:latin typeface="Constantia" pitchFamily="18" charset="0"/>
              </a:rPr>
              <a:t>Там </a:t>
            </a:r>
            <a:r>
              <a:rPr lang="ru-RU" dirty="0">
                <a:latin typeface="Constantia" pitchFamily="18" charset="0"/>
              </a:rPr>
              <a:t>начинали прохождение службы бояре </a:t>
            </a:r>
            <a:r>
              <a:rPr lang="ru-RU" dirty="0" smtClean="0">
                <a:latin typeface="Constantia" pitchFamily="18" charset="0"/>
              </a:rPr>
              <a:t>и дворяне.</a:t>
            </a:r>
            <a:r>
              <a:rPr lang="ru-RU" dirty="0">
                <a:latin typeface="Constantia" pitchFamily="18" charset="0"/>
              </a:rPr>
              <a:t> </a:t>
            </a:r>
            <a:r>
              <a:rPr lang="ru-RU" dirty="0" smtClean="0">
                <a:latin typeface="Constantia" pitchFamily="18" charset="0"/>
              </a:rPr>
              <a:t>Затем  </a:t>
            </a:r>
            <a:r>
              <a:rPr lang="ru-RU" dirty="0">
                <a:latin typeface="Constantia" pitchFamily="18" charset="0"/>
              </a:rPr>
              <a:t>в качестве офицеров </a:t>
            </a:r>
            <a:r>
              <a:rPr lang="ru-RU" dirty="0" smtClean="0">
                <a:latin typeface="Constantia" pitchFamily="18" charset="0"/>
              </a:rPr>
              <a:t>они  направлялись </a:t>
            </a:r>
            <a:r>
              <a:rPr lang="ru-RU" dirty="0">
                <a:latin typeface="Constantia" pitchFamily="18" charset="0"/>
              </a:rPr>
              <a:t>в </a:t>
            </a:r>
            <a:r>
              <a:rPr lang="ru-RU" dirty="0" smtClean="0">
                <a:latin typeface="Constantia" pitchFamily="18" charset="0"/>
              </a:rPr>
              <a:t>другие полки</a:t>
            </a:r>
            <a:r>
              <a:rPr lang="ru-RU" dirty="0">
                <a:latin typeface="Constantia" pitchFamily="18" charset="0"/>
              </a:rPr>
              <a:t>. 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85720" y="2182083"/>
            <a:ext cx="5072098" cy="3532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5429256" y="2571744"/>
            <a:ext cx="342902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dirty="0" smtClean="0">
                <a:latin typeface="Constantia" pitchFamily="18" charset="0"/>
              </a:rPr>
              <a:t>В 1699 г. была открыта бомбардирская школа при Преображенском полке. </a:t>
            </a:r>
          </a:p>
          <a:p>
            <a:pPr>
              <a:defRPr/>
            </a:pPr>
            <a:r>
              <a:rPr lang="ru-RU" dirty="0" smtClean="0">
                <a:latin typeface="Constantia" pitchFamily="18" charset="0"/>
              </a:rPr>
              <a:t>В 1701 г. открылась артиллерийская школа в Москве, в 1712 г. - в Петербурге. </a:t>
            </a:r>
          </a:p>
          <a:p>
            <a:pPr>
              <a:defRPr/>
            </a:pPr>
            <a:r>
              <a:rPr lang="ru-RU" dirty="0" smtClean="0">
                <a:latin typeface="Constantia" pitchFamily="18" charset="0"/>
              </a:rPr>
              <a:t>Затем были открыты две военно-инженерные школы. </a:t>
            </a:r>
            <a:endParaRPr lang="ru-RU" dirty="0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85720" y="214290"/>
            <a:ext cx="8858280" cy="10156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609600" indent="-609600">
              <a:defRPr/>
            </a:pPr>
            <a:r>
              <a:rPr lang="ru-RU" sz="2000" dirty="0" smtClean="0">
                <a:latin typeface="Constantia" pitchFamily="18" charset="0"/>
              </a:rPr>
              <a:t>Для </a:t>
            </a:r>
            <a:r>
              <a:rPr lang="ru-RU" sz="2000" dirty="0">
                <a:latin typeface="Constantia" pitchFamily="18" charset="0"/>
              </a:rPr>
              <a:t>подготовки кадров для флота открылись </a:t>
            </a:r>
            <a:r>
              <a:rPr lang="ru-RU" sz="2000" dirty="0" smtClean="0">
                <a:latin typeface="Constantia" pitchFamily="18" charset="0"/>
              </a:rPr>
              <a:t>мореходная школа</a:t>
            </a:r>
            <a:r>
              <a:rPr lang="ru-RU" sz="2000" dirty="0">
                <a:latin typeface="Constantia" pitchFamily="18" charset="0"/>
              </a:rPr>
              <a:t>, Морская </a:t>
            </a:r>
            <a:r>
              <a:rPr lang="ru-RU" sz="2000" dirty="0" smtClean="0">
                <a:latin typeface="Constantia" pitchFamily="18" charset="0"/>
              </a:rPr>
              <a:t>академия офицерских кадров,  гардемаринская </a:t>
            </a:r>
            <a:r>
              <a:rPr lang="ru-RU" sz="2000" dirty="0">
                <a:latin typeface="Constantia" pitchFamily="18" charset="0"/>
              </a:rPr>
              <a:t>школа (гардемарин - будущий </a:t>
            </a:r>
            <a:r>
              <a:rPr lang="ru-RU" sz="2000" dirty="0" smtClean="0">
                <a:latin typeface="Constantia" pitchFamily="18" charset="0"/>
              </a:rPr>
              <a:t>морской офицер</a:t>
            </a:r>
            <a:r>
              <a:rPr lang="ru-RU" sz="1400" dirty="0"/>
              <a:t>). 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214810" y="928670"/>
            <a:ext cx="4071966" cy="5700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715963"/>
          </a:xfrm>
        </p:spPr>
        <p:txBody>
          <a:bodyPr/>
          <a:lstStyle/>
          <a:p>
            <a:pPr eaLnBrk="1" hangingPunct="1"/>
            <a:r>
              <a:rPr lang="ru-RU" sz="3200" b="1" smtClean="0">
                <a:solidFill>
                  <a:srgbClr val="800000"/>
                </a:solidFill>
                <a:latin typeface="Comic Sans MS" pitchFamily="66" charset="0"/>
              </a:rPr>
              <a:t>Указ о единонаследии 1714 года</a:t>
            </a:r>
          </a:p>
        </p:txBody>
      </p:sp>
      <p:sp>
        <p:nvSpPr>
          <p:cNvPr id="15363" name="Text Box 5"/>
          <p:cNvSpPr txBox="1">
            <a:spLocks noChangeArrowheads="1"/>
          </p:cNvSpPr>
          <p:nvPr/>
        </p:nvSpPr>
        <p:spPr bwMode="auto">
          <a:xfrm>
            <a:off x="1905000" y="685800"/>
            <a:ext cx="2438400" cy="77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spcBef>
                <a:spcPct val="50000"/>
              </a:spcBef>
            </a:pPr>
            <a:r>
              <a:rPr lang="ru-RU" sz="2800" b="1">
                <a:solidFill>
                  <a:srgbClr val="800000"/>
                </a:solidFill>
                <a:latin typeface="Comic Sans MS" pitchFamily="66" charset="0"/>
              </a:rPr>
              <a:t>Дворянское поместье</a:t>
            </a:r>
          </a:p>
        </p:txBody>
      </p:sp>
      <p:sp>
        <p:nvSpPr>
          <p:cNvPr id="15364" name="Text Box 6"/>
          <p:cNvSpPr txBox="1">
            <a:spLocks noChangeArrowheads="1"/>
          </p:cNvSpPr>
          <p:nvPr/>
        </p:nvSpPr>
        <p:spPr bwMode="auto">
          <a:xfrm>
            <a:off x="4724400" y="762000"/>
            <a:ext cx="2438400" cy="77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spcBef>
                <a:spcPct val="50000"/>
              </a:spcBef>
            </a:pPr>
            <a:r>
              <a:rPr lang="ru-RU" sz="2800" b="1">
                <a:solidFill>
                  <a:srgbClr val="800000"/>
                </a:solidFill>
                <a:latin typeface="Comic Sans MS" pitchFamily="66" charset="0"/>
              </a:rPr>
              <a:t>Боярская вотчина</a:t>
            </a:r>
          </a:p>
        </p:txBody>
      </p:sp>
      <p:sp>
        <p:nvSpPr>
          <p:cNvPr id="15365" name="Text Box 7"/>
          <p:cNvSpPr txBox="1">
            <a:spLocks noChangeArrowheads="1"/>
          </p:cNvSpPr>
          <p:nvPr/>
        </p:nvSpPr>
        <p:spPr bwMode="auto">
          <a:xfrm>
            <a:off x="3429000" y="609600"/>
            <a:ext cx="2438400" cy="96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spcBef>
                <a:spcPct val="50000"/>
              </a:spcBef>
            </a:pPr>
            <a:r>
              <a:rPr lang="ru-RU" sz="7200" b="1">
                <a:solidFill>
                  <a:srgbClr val="800000"/>
                </a:solidFill>
                <a:latin typeface="Comic Sans MS" pitchFamily="66" charset="0"/>
              </a:rPr>
              <a:t>=</a:t>
            </a:r>
          </a:p>
        </p:txBody>
      </p:sp>
      <p:pic>
        <p:nvPicPr>
          <p:cNvPr id="15366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38800" y="1752600"/>
            <a:ext cx="3300413" cy="432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7" name="Text Box 10"/>
          <p:cNvSpPr txBox="1">
            <a:spLocks noChangeArrowheads="1"/>
          </p:cNvSpPr>
          <p:nvPr/>
        </p:nvSpPr>
        <p:spPr bwMode="auto">
          <a:xfrm>
            <a:off x="152400" y="1600200"/>
            <a:ext cx="5105400" cy="478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200" b="1">
                <a:solidFill>
                  <a:srgbClr val="800000"/>
                </a:solidFill>
                <a:latin typeface="Comic Sans MS" pitchFamily="66" charset="0"/>
              </a:rPr>
              <a:t>«Мы, Петр первый, царь и самодержец всероссийский и протчая, и протчая, и протчая.</a:t>
            </a:r>
          </a:p>
          <a:p>
            <a:r>
              <a:rPr lang="ru-RU" sz="2200" b="1">
                <a:solidFill>
                  <a:srgbClr val="800000"/>
                </a:solidFill>
                <a:latin typeface="Comic Sans MS" pitchFamily="66" charset="0"/>
              </a:rPr>
              <a:t>Объявляем сей указ всем подданным нашего государства, какого чину и достоинства оныя ни есть.</a:t>
            </a:r>
          </a:p>
          <a:p>
            <a:r>
              <a:rPr lang="ru-RU" sz="2200" b="1">
                <a:solidFill>
                  <a:srgbClr val="800000"/>
                </a:solidFill>
                <a:latin typeface="Comic Sans MS" pitchFamily="66" charset="0"/>
              </a:rPr>
              <a:t>Понеже разделением имений после отцов детям недвижимых великой есть вред в государстве нашем, как интересам государственным, так и подданным и самим фамилиям падение»</a:t>
            </a:r>
          </a:p>
        </p:txBody>
      </p:sp>
      <p:pic>
        <p:nvPicPr>
          <p:cNvPr id="15368" name="Picture 12"/>
          <p:cNvPicPr>
            <a:picLocks noChangeAspect="1" noChangeArrowheads="1"/>
          </p:cNvPicPr>
          <p:nvPr/>
        </p:nvPicPr>
        <p:blipFill>
          <a:blip r:embed="rId3">
            <a:lum contrast="40000"/>
          </a:blip>
          <a:srcRect/>
          <a:stretch>
            <a:fillRect/>
          </a:stretch>
        </p:blipFill>
        <p:spPr bwMode="auto">
          <a:xfrm>
            <a:off x="3886200" y="5821363"/>
            <a:ext cx="2667000" cy="1036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0"/>
            <a:ext cx="8229600" cy="777875"/>
          </a:xfrm>
        </p:spPr>
        <p:txBody>
          <a:bodyPr/>
          <a:lstStyle/>
          <a:p>
            <a:pPr eaLnBrk="1" hangingPunct="1">
              <a:defRPr/>
            </a:pPr>
            <a:r>
              <a:rPr lang="ru-RU" b="1" dirty="0" smtClean="0">
                <a:solidFill>
                  <a:srgbClr val="C00000"/>
                </a:solidFill>
                <a:latin typeface="Constantia" pitchFamily="18" charset="0"/>
              </a:rPr>
              <a:t>План: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25538"/>
            <a:ext cx="8229600" cy="5000625"/>
          </a:xfrm>
        </p:spPr>
        <p:txBody>
          <a:bodyPr/>
          <a:lstStyle/>
          <a:p>
            <a:pPr marL="457200" indent="-457200" eaLnBrk="1" hangingPunct="1">
              <a:buFont typeface="+mj-lt"/>
              <a:buAutoNum type="arabicPeriod"/>
              <a:defRPr/>
            </a:pPr>
            <a:r>
              <a:rPr lang="ru-RU" sz="2400" dirty="0" smtClean="0">
                <a:latin typeface="Constantia" pitchFamily="18" charset="0"/>
              </a:rPr>
              <a:t>Военная реформа</a:t>
            </a:r>
          </a:p>
          <a:p>
            <a:pPr marL="457200" indent="-457200" eaLnBrk="1" hangingPunct="1">
              <a:buFont typeface="+mj-lt"/>
              <a:buAutoNum type="arabicPeriod"/>
              <a:defRPr/>
            </a:pPr>
            <a:r>
              <a:rPr lang="ru-RU" sz="2400" dirty="0" smtClean="0">
                <a:latin typeface="Constantia" pitchFamily="18" charset="0"/>
              </a:rPr>
              <a:t>Реформы в промышленности</a:t>
            </a:r>
          </a:p>
          <a:p>
            <a:pPr marL="457200" indent="-457200" eaLnBrk="1" hangingPunct="1">
              <a:buFont typeface="+mj-lt"/>
              <a:buAutoNum type="arabicPeriod"/>
              <a:defRPr/>
            </a:pPr>
            <a:r>
              <a:rPr lang="ru-RU" sz="2400" dirty="0" smtClean="0">
                <a:latin typeface="Constantia" pitchFamily="18" charset="0"/>
              </a:rPr>
              <a:t>Реформа высших государственных органов Абсолютная монархия.(реформа центрального управления)  </a:t>
            </a:r>
          </a:p>
          <a:p>
            <a:pPr marL="457200" indent="-457200" eaLnBrk="1" hangingPunct="1">
              <a:buFont typeface="+mj-lt"/>
              <a:buAutoNum type="arabicPeriod"/>
              <a:defRPr/>
            </a:pPr>
            <a:r>
              <a:rPr lang="ru-RU" sz="2400" dirty="0" smtClean="0">
                <a:latin typeface="Constantia" pitchFamily="18" charset="0"/>
              </a:rPr>
              <a:t>Реформа местного управления (реформа городского управления и областная реформа)</a:t>
            </a:r>
          </a:p>
          <a:p>
            <a:pPr marL="457200" indent="-457200" eaLnBrk="1" hangingPunct="1">
              <a:buFont typeface="+mj-lt"/>
              <a:buAutoNum type="arabicPeriod"/>
              <a:defRPr/>
            </a:pPr>
            <a:r>
              <a:rPr lang="ru-RU" sz="2400" dirty="0" smtClean="0">
                <a:latin typeface="Constantia" pitchFamily="18" charset="0"/>
              </a:rPr>
              <a:t>Социальная политика. Табель о рангах</a:t>
            </a:r>
          </a:p>
          <a:p>
            <a:pPr eaLnBrk="1" hangingPunct="1">
              <a:defRPr/>
            </a:pPr>
            <a:endParaRPr lang="ru-RU" dirty="0" smtClean="0"/>
          </a:p>
          <a:p>
            <a:pPr eaLnBrk="1" hangingPunct="1">
              <a:defRPr/>
            </a:pPr>
            <a:endParaRPr lang="ru-RU" dirty="0" smtClean="0"/>
          </a:p>
          <a:p>
            <a:pPr eaLnBrk="1" hangingPunct="1">
              <a:defRPr/>
            </a:pPr>
            <a:endParaRPr lang="ru-RU" dirty="0" smtClean="0"/>
          </a:p>
          <a:p>
            <a:pPr eaLnBrk="1" hangingPunct="1">
              <a:defRPr/>
            </a:pPr>
            <a:endParaRPr lang="ru-RU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58" y="152400"/>
            <a:ext cx="8558242" cy="639763"/>
          </a:xfrm>
        </p:spPr>
        <p:txBody>
          <a:bodyPr>
            <a:noAutofit/>
          </a:bodyPr>
          <a:lstStyle/>
          <a:p>
            <a:pPr eaLnBrk="1" hangingPunct="1"/>
            <a:r>
              <a:rPr lang="ru-RU" b="1" dirty="0" smtClean="0">
                <a:solidFill>
                  <a:srgbClr val="C00000"/>
                </a:solidFill>
                <a:latin typeface="Constantia" pitchFamily="18" charset="0"/>
              </a:rPr>
              <a:t>Церковная реформа</a:t>
            </a:r>
          </a:p>
        </p:txBody>
      </p:sp>
      <p:pic>
        <p:nvPicPr>
          <p:cNvPr id="19459" name="Picture 4" descr="патриарх андриан копия с парсуны 1694 г к 18 в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9" y="1928802"/>
            <a:ext cx="3071834" cy="3918581"/>
          </a:xfrm>
          <a:prstGeom prst="rect">
            <a:avLst/>
          </a:prstGeom>
          <a:noFill/>
          <a:ln w="76200">
            <a:solidFill>
              <a:srgbClr val="660033"/>
            </a:solidFill>
            <a:miter lim="800000"/>
            <a:headEnd/>
            <a:tailEnd/>
          </a:ln>
        </p:spPr>
      </p:pic>
      <p:sp>
        <p:nvSpPr>
          <p:cNvPr id="19460" name="Text Box 5"/>
          <p:cNvSpPr txBox="1">
            <a:spLocks noChangeArrowheads="1"/>
          </p:cNvSpPr>
          <p:nvPr/>
        </p:nvSpPr>
        <p:spPr bwMode="auto">
          <a:xfrm>
            <a:off x="357158" y="6000768"/>
            <a:ext cx="3733800" cy="590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spcBef>
                <a:spcPct val="50000"/>
              </a:spcBef>
            </a:pPr>
            <a:r>
              <a:rPr lang="ru-RU" sz="2000" dirty="0">
                <a:latin typeface="Constantia" pitchFamily="18" charset="0"/>
              </a:rPr>
              <a:t>Патриарх Андриан (копия с парсуны </a:t>
            </a:r>
            <a:r>
              <a:rPr lang="en-US" sz="2000" dirty="0">
                <a:latin typeface="Constantia" pitchFamily="18" charset="0"/>
              </a:rPr>
              <a:t>XVII</a:t>
            </a:r>
            <a:r>
              <a:rPr lang="ru-RU" sz="2000" dirty="0">
                <a:latin typeface="Constantia" pitchFamily="18" charset="0"/>
              </a:rPr>
              <a:t> века)</a:t>
            </a:r>
          </a:p>
        </p:txBody>
      </p:sp>
      <p:sp>
        <p:nvSpPr>
          <p:cNvPr id="19463" name="Text Box 8"/>
          <p:cNvSpPr txBox="1">
            <a:spLocks noChangeArrowheads="1"/>
          </p:cNvSpPr>
          <p:nvPr/>
        </p:nvSpPr>
        <p:spPr bwMode="auto">
          <a:xfrm>
            <a:off x="285720" y="928670"/>
            <a:ext cx="912973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 dirty="0">
                <a:solidFill>
                  <a:srgbClr val="C00000"/>
                </a:solidFill>
                <a:latin typeface="Constantia" pitchFamily="18" charset="0"/>
              </a:rPr>
              <a:t>1700 год </a:t>
            </a:r>
            <a:r>
              <a:rPr lang="ru-RU" sz="2400" b="1" dirty="0">
                <a:latin typeface="Constantia" pitchFamily="18" charset="0"/>
              </a:rPr>
              <a:t>– </a:t>
            </a:r>
            <a:r>
              <a:rPr lang="ru-RU" sz="2400" dirty="0">
                <a:latin typeface="Constantia" pitchFamily="18" charset="0"/>
              </a:rPr>
              <a:t>запрет проводить новые выборы патриарха</a:t>
            </a:r>
          </a:p>
        </p:txBody>
      </p:sp>
      <p:pic>
        <p:nvPicPr>
          <p:cNvPr id="19466" name="Picture 12"/>
          <p:cNvPicPr>
            <a:picLocks noChangeAspect="1" noChangeArrowheads="1"/>
          </p:cNvPicPr>
          <p:nvPr/>
        </p:nvPicPr>
        <p:blipFill>
          <a:blip r:embed="rId3">
            <a:lum contrast="40000"/>
          </a:blip>
          <a:srcRect/>
          <a:stretch>
            <a:fillRect/>
          </a:stretch>
        </p:blipFill>
        <p:spPr bwMode="auto">
          <a:xfrm>
            <a:off x="4071934" y="1857364"/>
            <a:ext cx="1523992" cy="59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5286380" y="1357298"/>
            <a:ext cx="3286148" cy="452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4857752" y="5786454"/>
            <a:ext cx="4572000" cy="7848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dirty="0" smtClean="0">
                <a:latin typeface="Constantia" pitchFamily="18" charset="0"/>
              </a:rPr>
              <a:t>Стефан Яворский – </a:t>
            </a:r>
          </a:p>
          <a:p>
            <a:pPr algn="ctr">
              <a:spcBef>
                <a:spcPct val="50000"/>
              </a:spcBef>
            </a:pPr>
            <a:r>
              <a:rPr lang="ru-RU" dirty="0" smtClean="0">
                <a:latin typeface="Constantia" pitchFamily="18" charset="0"/>
              </a:rPr>
              <a:t>местоблюститель с 1700 </a:t>
            </a:r>
            <a:r>
              <a:rPr lang="ru-RU" b="1" dirty="0" smtClean="0">
                <a:solidFill>
                  <a:srgbClr val="800000"/>
                </a:solidFill>
                <a:latin typeface="Comic Sans MS" pitchFamily="66" charset="0"/>
              </a:rPr>
              <a:t>г.</a:t>
            </a:r>
            <a:endParaRPr lang="ru-RU" b="1" dirty="0">
              <a:solidFill>
                <a:srgbClr val="80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4" name="Text Box 9"/>
          <p:cNvSpPr txBox="1">
            <a:spLocks noChangeArrowheads="1"/>
          </p:cNvSpPr>
          <p:nvPr/>
        </p:nvSpPr>
        <p:spPr bwMode="auto">
          <a:xfrm>
            <a:off x="1142976" y="6072206"/>
            <a:ext cx="750099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dirty="0">
                <a:solidFill>
                  <a:srgbClr val="800000"/>
                </a:solidFill>
                <a:latin typeface="Constantia" pitchFamily="18" charset="0"/>
              </a:rPr>
              <a:t>1721 год – упразднение патриаршества</a:t>
            </a:r>
          </a:p>
        </p:txBody>
      </p:sp>
      <p:sp>
        <p:nvSpPr>
          <p:cNvPr id="19465" name="Text Box 10"/>
          <p:cNvSpPr txBox="1">
            <a:spLocks noChangeArrowheads="1"/>
          </p:cNvSpPr>
          <p:nvPr/>
        </p:nvSpPr>
        <p:spPr bwMode="auto">
          <a:xfrm>
            <a:off x="214282" y="285728"/>
            <a:ext cx="857256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dirty="0">
                <a:latin typeface="Constantia" pitchFamily="18" charset="0"/>
              </a:rPr>
              <a:t>Создание Святейшего Синода, контролируемого обер-прокурором, как «ока государева и стряпчего о делах государственных в Синоде»</a:t>
            </a:r>
          </a:p>
        </p:txBody>
      </p:sp>
      <p:pic>
        <p:nvPicPr>
          <p:cNvPr id="19466" name="Picture 12"/>
          <p:cNvPicPr>
            <a:picLocks noChangeAspect="1" noChangeArrowheads="1"/>
          </p:cNvPicPr>
          <p:nvPr/>
        </p:nvPicPr>
        <p:blipFill>
          <a:blip r:embed="rId2">
            <a:lum contrast="40000"/>
          </a:blip>
          <a:srcRect/>
          <a:stretch>
            <a:fillRect/>
          </a:stretch>
        </p:blipFill>
        <p:spPr bwMode="auto">
          <a:xfrm>
            <a:off x="5286380" y="4857760"/>
            <a:ext cx="2667000" cy="103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6" name="Text Box 7"/>
          <p:cNvSpPr txBox="1">
            <a:spLocks noChangeArrowheads="1"/>
          </p:cNvSpPr>
          <p:nvPr/>
        </p:nvSpPr>
        <p:spPr bwMode="auto">
          <a:xfrm>
            <a:off x="285720" y="285728"/>
            <a:ext cx="8572560" cy="2831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000" b="1" dirty="0">
                <a:solidFill>
                  <a:srgbClr val="C00000"/>
                </a:solidFill>
                <a:latin typeface="Constantia" pitchFamily="18" charset="0"/>
              </a:rPr>
              <a:t>1722 год </a:t>
            </a:r>
            <a:r>
              <a:rPr lang="ru-RU" sz="4000" b="1" dirty="0">
                <a:latin typeface="Constantia" pitchFamily="18" charset="0"/>
              </a:rPr>
              <a:t>– Устав о наследии престола</a:t>
            </a:r>
          </a:p>
          <a:p>
            <a:pPr algn="ctr">
              <a:spcBef>
                <a:spcPct val="50000"/>
              </a:spcBef>
            </a:pPr>
            <a:r>
              <a:rPr lang="ru-RU" sz="2800" dirty="0">
                <a:latin typeface="Constantia" pitchFamily="18" charset="0"/>
              </a:rPr>
              <a:t>«дабы сие было всегда в воле правительствующего государя, кому оной хочет, тому и определит наследство»</a:t>
            </a:r>
          </a:p>
        </p:txBody>
      </p:sp>
      <p:pic>
        <p:nvPicPr>
          <p:cNvPr id="20487" name="Picture 8"/>
          <p:cNvPicPr>
            <a:picLocks noChangeAspect="1" noChangeArrowheads="1"/>
          </p:cNvPicPr>
          <p:nvPr/>
        </p:nvPicPr>
        <p:blipFill>
          <a:blip r:embed="rId2">
            <a:lum contrast="40000"/>
          </a:blip>
          <a:srcRect/>
          <a:stretch>
            <a:fillRect/>
          </a:stretch>
        </p:blipFill>
        <p:spPr bwMode="auto">
          <a:xfrm>
            <a:off x="357158" y="2571744"/>
            <a:ext cx="307975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Picture 9"/>
          <p:cNvPicPr>
            <a:picLocks noChangeAspect="1" noChangeArrowheads="1"/>
          </p:cNvPicPr>
          <p:nvPr/>
        </p:nvPicPr>
        <p:blipFill>
          <a:blip r:embed="rId3">
            <a:lum contrast="40000"/>
          </a:blip>
          <a:srcRect/>
          <a:stretch>
            <a:fillRect/>
          </a:stretch>
        </p:blipFill>
        <p:spPr bwMode="auto">
          <a:xfrm>
            <a:off x="5286380" y="5072074"/>
            <a:ext cx="2667000" cy="103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58" y="0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4000" b="1" dirty="0" smtClean="0"/>
              <a:t> </a:t>
            </a:r>
            <a:r>
              <a:rPr lang="ru-RU" b="1" dirty="0" smtClean="0">
                <a:solidFill>
                  <a:srgbClr val="C00000"/>
                </a:solidFill>
                <a:latin typeface="Constantia" pitchFamily="18" charset="0"/>
              </a:rPr>
              <a:t>Реформа областного управления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>
          <a:xfrm>
            <a:off x="0" y="1600200"/>
            <a:ext cx="5364163" cy="4530725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ru-RU" b="1" dirty="0" smtClean="0">
                <a:solidFill>
                  <a:srgbClr val="C00000"/>
                </a:solidFill>
                <a:latin typeface="Constantia" pitchFamily="18" charset="0"/>
              </a:rPr>
              <a:t>17 октября 1707 года 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ru-RU" sz="2400" dirty="0" smtClean="0">
                <a:latin typeface="Constantia" pitchFamily="18" charset="0"/>
              </a:rPr>
              <a:t>     был опубликован приказ об образовании губерний- так начиналась реформа областного управления. </a:t>
            </a:r>
            <a:endParaRPr lang="ru-RU" sz="2400" b="1" i="1" dirty="0" smtClean="0">
              <a:latin typeface="Constantia" pitchFamily="18" charset="0"/>
            </a:endParaRP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5072066" y="1285860"/>
            <a:ext cx="3244847" cy="99061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400" dirty="0">
                <a:solidFill>
                  <a:srgbClr val="000000"/>
                </a:solidFill>
                <a:latin typeface="Constantia" pitchFamily="18" charset="0"/>
              </a:rPr>
              <a:t>8 Губернии </a:t>
            </a:r>
          </a:p>
          <a:p>
            <a:pPr algn="ctr"/>
            <a:r>
              <a:rPr lang="ru-RU" sz="2400" dirty="0">
                <a:solidFill>
                  <a:srgbClr val="000000"/>
                </a:solidFill>
                <a:latin typeface="Constantia" pitchFamily="18" charset="0"/>
              </a:rPr>
              <a:t>(губернатор)</a:t>
            </a:r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5072066" y="2786058"/>
            <a:ext cx="3316285" cy="93345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400" dirty="0">
                <a:solidFill>
                  <a:srgbClr val="000000"/>
                </a:solidFill>
                <a:latin typeface="Constantia" pitchFamily="18" charset="0"/>
              </a:rPr>
              <a:t>50 провинций </a:t>
            </a:r>
          </a:p>
          <a:p>
            <a:pPr algn="ctr"/>
            <a:r>
              <a:rPr lang="ru-RU" sz="2400" dirty="0">
                <a:solidFill>
                  <a:srgbClr val="000000"/>
                </a:solidFill>
                <a:latin typeface="Constantia" pitchFamily="18" charset="0"/>
              </a:rPr>
              <a:t>(воевода)</a:t>
            </a:r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5143504" y="4357694"/>
            <a:ext cx="3357586" cy="114300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400" dirty="0">
                <a:solidFill>
                  <a:srgbClr val="000000"/>
                </a:solidFill>
                <a:latin typeface="Constantia" pitchFamily="18" charset="0"/>
              </a:rPr>
              <a:t>Уезды </a:t>
            </a:r>
          </a:p>
          <a:p>
            <a:pPr algn="ctr"/>
            <a:r>
              <a:rPr lang="ru-RU" sz="2400" dirty="0">
                <a:solidFill>
                  <a:srgbClr val="000000"/>
                </a:solidFill>
                <a:latin typeface="Constantia" pitchFamily="18" charset="0"/>
              </a:rPr>
              <a:t>(воевода, </a:t>
            </a:r>
          </a:p>
          <a:p>
            <a:pPr algn="ctr"/>
            <a:r>
              <a:rPr lang="ru-RU" sz="2400" dirty="0">
                <a:solidFill>
                  <a:srgbClr val="000000"/>
                </a:solidFill>
                <a:latin typeface="Constantia" pitchFamily="18" charset="0"/>
              </a:rPr>
              <a:t>земский </a:t>
            </a:r>
            <a:r>
              <a:rPr lang="ru-RU" sz="2400" dirty="0" err="1">
                <a:solidFill>
                  <a:srgbClr val="000000"/>
                </a:solidFill>
                <a:latin typeface="Constantia" pitchFamily="18" charset="0"/>
              </a:rPr>
              <a:t>комисар</a:t>
            </a:r>
            <a:r>
              <a:rPr lang="ru-RU" sz="2400" dirty="0">
                <a:solidFill>
                  <a:srgbClr val="000000"/>
                </a:solidFill>
                <a:latin typeface="Constantia" pitchFamily="18" charset="0"/>
              </a:rPr>
              <a:t>)</a:t>
            </a:r>
          </a:p>
        </p:txBody>
      </p:sp>
      <p:sp>
        <p:nvSpPr>
          <p:cNvPr id="17416" name="AutoShape 8"/>
          <p:cNvSpPr>
            <a:spLocks noChangeArrowheads="1"/>
          </p:cNvSpPr>
          <p:nvPr/>
        </p:nvSpPr>
        <p:spPr bwMode="auto">
          <a:xfrm>
            <a:off x="7308850" y="2276475"/>
            <a:ext cx="142875" cy="504825"/>
          </a:xfrm>
          <a:prstGeom prst="downArrow">
            <a:avLst>
              <a:gd name="adj1" fmla="val 50000"/>
              <a:gd name="adj2" fmla="val 88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417" name="AutoShape 9"/>
          <p:cNvSpPr>
            <a:spLocks noChangeArrowheads="1"/>
          </p:cNvSpPr>
          <p:nvPr/>
        </p:nvSpPr>
        <p:spPr bwMode="auto">
          <a:xfrm>
            <a:off x="7858148" y="3643314"/>
            <a:ext cx="71437" cy="649287"/>
          </a:xfrm>
          <a:prstGeom prst="downArrow">
            <a:avLst>
              <a:gd name="adj1" fmla="val 50000"/>
              <a:gd name="adj2" fmla="val 12611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 animBg="1"/>
      <p:bldP spid="17413" grpId="0" animBg="1"/>
      <p:bldP spid="17414" grpId="0" animBg="1"/>
      <p:bldP spid="17416" grpId="0" animBg="1"/>
      <p:bldP spid="1741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91" name="Group 63"/>
          <p:cNvGraphicFramePr>
            <a:graphicFrameLocks noGrp="1"/>
          </p:cNvGraphicFramePr>
          <p:nvPr/>
        </p:nvGraphicFramePr>
        <p:xfrm>
          <a:off x="250825" y="1989138"/>
          <a:ext cx="8713788" cy="4732655"/>
        </p:xfrm>
        <a:graphic>
          <a:graphicData uri="http://schemas.openxmlformats.org/drawingml/2006/table">
            <a:tbl>
              <a:tblPr/>
              <a:tblGrid>
                <a:gridCol w="4249738"/>
                <a:gridCol w="4464050"/>
              </a:tblGrid>
              <a:tr h="1584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Garamond" pitchFamily="18" charset="0"/>
                        </a:rPr>
                        <a:t>Аппарат власти Российского государства в 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Garamond" pitchFamily="18" charset="0"/>
                        </a:rPr>
                        <a:t>XVII</a:t>
                      </a: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Garamond" pitchFamily="18" charset="0"/>
                        </a:rPr>
                        <a:t> веке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Garamond" pitchFamily="18" charset="0"/>
                        </a:rPr>
                        <a:t>Аппарат власти Российской империи в первой четверти 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Garamond" pitchFamily="18" charset="0"/>
                        </a:rPr>
                        <a:t>XVIII</a:t>
                      </a: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Garamond" pitchFamily="18" charset="0"/>
                        </a:rPr>
                        <a:t> веке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16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Царь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Император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6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Боярская дума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Сенат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6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Земский собор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-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10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Приказы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Коллегии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2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Воеводы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Губернаторы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2539" name="Rectangle 11"/>
          <p:cNvSpPr>
            <a:spLocks noGrp="1" noRot="1" noChangeArrowheads="1"/>
          </p:cNvSpPr>
          <p:nvPr>
            <p:ph type="title"/>
          </p:nvPr>
        </p:nvSpPr>
        <p:spPr>
          <a:xfrm>
            <a:off x="250825" y="404813"/>
            <a:ext cx="8435975" cy="850900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rgbClr val="C00000"/>
                </a:solidFill>
                <a:latin typeface="Constantia" pitchFamily="18" charset="0"/>
              </a:rPr>
              <a:t>Сравнительная таблица органов государственного управления в </a:t>
            </a:r>
            <a:r>
              <a:rPr lang="en-US" sz="4000" b="1" dirty="0">
                <a:solidFill>
                  <a:srgbClr val="C00000"/>
                </a:solidFill>
                <a:latin typeface="Constantia" pitchFamily="18" charset="0"/>
              </a:rPr>
              <a:t>XVII-XVIII</a:t>
            </a:r>
            <a:r>
              <a:rPr lang="ru-RU" sz="4000" b="1" dirty="0">
                <a:solidFill>
                  <a:srgbClr val="C00000"/>
                </a:solidFill>
                <a:latin typeface="Constantia" pitchFamily="18" charset="0"/>
              </a:rPr>
              <a:t> веках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pPr eaLnBrk="1" hangingPunct="1"/>
            <a:r>
              <a:rPr lang="ru-RU" b="1" dirty="0" smtClean="0">
                <a:solidFill>
                  <a:srgbClr val="C00000"/>
                </a:solidFill>
                <a:latin typeface="Constantia" pitchFamily="18" charset="0"/>
              </a:rPr>
              <a:t>Основные сословия: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1571604" y="1500174"/>
            <a:ext cx="2087562" cy="43338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000" dirty="0">
                <a:solidFill>
                  <a:srgbClr val="000000"/>
                </a:solidFill>
                <a:latin typeface="Constantia" pitchFamily="18" charset="0"/>
              </a:rPr>
              <a:t>Крестьяне-</a:t>
            </a:r>
          </a:p>
        </p:txBody>
      </p:sp>
      <p:sp>
        <p:nvSpPr>
          <p:cNvPr id="18437" name="Oval 5"/>
          <p:cNvSpPr>
            <a:spLocks noChangeArrowheads="1"/>
          </p:cNvSpPr>
          <p:nvPr/>
        </p:nvSpPr>
        <p:spPr bwMode="auto">
          <a:xfrm>
            <a:off x="3143240" y="3286124"/>
            <a:ext cx="2016125" cy="719138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>
                <a:solidFill>
                  <a:srgbClr val="000000"/>
                </a:solidFill>
              </a:rPr>
              <a:t>сословия</a:t>
            </a:r>
          </a:p>
        </p:txBody>
      </p:sp>
      <p:sp>
        <p:nvSpPr>
          <p:cNvPr id="18438" name="Rectangle 6"/>
          <p:cNvSpPr>
            <a:spLocks noChangeArrowheads="1"/>
          </p:cNvSpPr>
          <p:nvPr/>
        </p:nvSpPr>
        <p:spPr bwMode="auto">
          <a:xfrm>
            <a:off x="428596" y="3143248"/>
            <a:ext cx="1943100" cy="5048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Торговцы</a:t>
            </a:r>
          </a:p>
        </p:txBody>
      </p:sp>
      <p:sp>
        <p:nvSpPr>
          <p:cNvPr id="18439" name="Rectangle 7"/>
          <p:cNvSpPr>
            <a:spLocks noChangeArrowheads="1"/>
          </p:cNvSpPr>
          <p:nvPr/>
        </p:nvSpPr>
        <p:spPr bwMode="auto">
          <a:xfrm>
            <a:off x="5143504" y="5214950"/>
            <a:ext cx="1944687" cy="5048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ремесленники</a:t>
            </a:r>
          </a:p>
        </p:txBody>
      </p:sp>
      <p:sp>
        <p:nvSpPr>
          <p:cNvPr id="18440" name="Rectangle 8"/>
          <p:cNvSpPr>
            <a:spLocks noChangeArrowheads="1"/>
          </p:cNvSpPr>
          <p:nvPr/>
        </p:nvSpPr>
        <p:spPr bwMode="auto">
          <a:xfrm>
            <a:off x="500034" y="5357826"/>
            <a:ext cx="1873250" cy="50323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Духовенство</a:t>
            </a:r>
          </a:p>
        </p:txBody>
      </p:sp>
      <p:sp>
        <p:nvSpPr>
          <p:cNvPr id="18442" name="Rectangle 10"/>
          <p:cNvSpPr>
            <a:spLocks noChangeArrowheads="1"/>
          </p:cNvSpPr>
          <p:nvPr/>
        </p:nvSpPr>
        <p:spPr bwMode="auto">
          <a:xfrm>
            <a:off x="5286380" y="1571612"/>
            <a:ext cx="1798637" cy="4318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Дворянство</a:t>
            </a:r>
          </a:p>
        </p:txBody>
      </p:sp>
      <p:sp>
        <p:nvSpPr>
          <p:cNvPr id="18443" name="Line 11"/>
          <p:cNvSpPr>
            <a:spLocks noChangeShapeType="1"/>
          </p:cNvSpPr>
          <p:nvPr/>
        </p:nvSpPr>
        <p:spPr bwMode="auto">
          <a:xfrm flipH="1" flipV="1">
            <a:off x="3143240" y="2285992"/>
            <a:ext cx="527031" cy="63977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8444" name="Line 12"/>
          <p:cNvSpPr>
            <a:spLocks noChangeShapeType="1"/>
          </p:cNvSpPr>
          <p:nvPr/>
        </p:nvSpPr>
        <p:spPr bwMode="auto">
          <a:xfrm flipV="1">
            <a:off x="5143504" y="2214554"/>
            <a:ext cx="927076" cy="86518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8445" name="Line 13"/>
          <p:cNvSpPr>
            <a:spLocks noChangeShapeType="1"/>
          </p:cNvSpPr>
          <p:nvPr/>
        </p:nvSpPr>
        <p:spPr bwMode="auto">
          <a:xfrm flipH="1" flipV="1">
            <a:off x="2500298" y="3527742"/>
            <a:ext cx="646114" cy="4571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8446" name="Line 14"/>
          <p:cNvSpPr>
            <a:spLocks noChangeShapeType="1"/>
          </p:cNvSpPr>
          <p:nvPr/>
        </p:nvSpPr>
        <p:spPr bwMode="auto">
          <a:xfrm flipH="1">
            <a:off x="2500298" y="4500570"/>
            <a:ext cx="720725" cy="576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8447" name="Line 15"/>
          <p:cNvSpPr>
            <a:spLocks noChangeShapeType="1"/>
          </p:cNvSpPr>
          <p:nvPr/>
        </p:nvSpPr>
        <p:spPr bwMode="auto">
          <a:xfrm>
            <a:off x="5143504" y="4286256"/>
            <a:ext cx="503237" cy="8651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8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 animBg="1"/>
      <p:bldP spid="18437" grpId="0" animBg="1"/>
      <p:bldP spid="18438" grpId="0" animBg="1"/>
      <p:bldP spid="18439" grpId="0" animBg="1"/>
      <p:bldP spid="18440" grpId="0" animBg="1"/>
      <p:bldP spid="18442" grpId="0" animBg="1"/>
      <p:bldP spid="18443" grpId="0" animBg="1"/>
      <p:bldP spid="18444" grpId="0" animBg="1"/>
      <p:bldP spid="18445" grpId="0" animBg="1"/>
      <p:bldP spid="18446" grpId="0" animBg="1"/>
      <p:bldP spid="1844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Rectangle 3"/>
          <p:cNvSpPr>
            <a:spLocks noGrp="1" noChangeArrowheads="1"/>
          </p:cNvSpPr>
          <p:nvPr>
            <p:ph idx="1"/>
          </p:nvPr>
        </p:nvSpPr>
        <p:spPr>
          <a:xfrm>
            <a:off x="285720" y="404813"/>
            <a:ext cx="8572560" cy="416719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200" dirty="0" smtClean="0">
                <a:solidFill>
                  <a:srgbClr val="C00000"/>
                </a:solidFill>
                <a:latin typeface="Constantia" pitchFamily="18" charset="0"/>
              </a:rPr>
              <a:t>Крестьянство было разделено на две основные групп: </a:t>
            </a:r>
            <a:r>
              <a:rPr lang="ru-RU" sz="2200" b="1" i="1" dirty="0" smtClean="0">
                <a:solidFill>
                  <a:srgbClr val="C00000"/>
                </a:solidFill>
                <a:latin typeface="Constantia" pitchFamily="18" charset="0"/>
              </a:rPr>
              <a:t>крепостных и государственных</a:t>
            </a:r>
            <a:r>
              <a:rPr lang="ru-RU" sz="2200" dirty="0" smtClean="0">
                <a:solidFill>
                  <a:srgbClr val="C00000"/>
                </a:solidFill>
                <a:latin typeface="Constantia" pitchFamily="18" charset="0"/>
              </a:rPr>
              <a:t>; институт холопства ликвидирован –холопы вливались в число крепостных крестьян; государственные крестьяне- лично свободное сельское население.</a:t>
            </a:r>
          </a:p>
          <a:p>
            <a:pPr eaLnBrk="1" hangingPunct="1">
              <a:lnSpc>
                <a:spcPct val="80000"/>
              </a:lnSpc>
            </a:pPr>
            <a:r>
              <a:rPr lang="ru-RU" sz="2200" dirty="0" smtClean="0">
                <a:solidFill>
                  <a:srgbClr val="C00000"/>
                </a:solidFill>
                <a:latin typeface="Constantia" pitchFamily="18" charset="0"/>
              </a:rPr>
              <a:t>Посадское население</a:t>
            </a:r>
            <a:r>
              <a:rPr lang="ru-RU" sz="2200" dirty="0" smtClean="0">
                <a:solidFill>
                  <a:srgbClr val="C00000"/>
                </a:solidFill>
                <a:latin typeface="Constantia" pitchFamily="18" charset="0"/>
              </a:rPr>
              <a:t>, состоящее </a:t>
            </a:r>
            <a:r>
              <a:rPr lang="ru-RU" sz="2200" dirty="0" smtClean="0">
                <a:solidFill>
                  <a:srgbClr val="C00000"/>
                </a:solidFill>
                <a:latin typeface="Constantia" pitchFamily="18" charset="0"/>
              </a:rPr>
              <a:t>из </a:t>
            </a:r>
            <a:r>
              <a:rPr lang="ru-RU" sz="2200" b="1" i="1" dirty="0" smtClean="0">
                <a:solidFill>
                  <a:srgbClr val="C00000"/>
                </a:solidFill>
                <a:latin typeface="Constantia" pitchFamily="18" charset="0"/>
              </a:rPr>
              <a:t>купцов и ремесленников</a:t>
            </a:r>
            <a:r>
              <a:rPr lang="ru-RU" sz="2200" dirty="0" smtClean="0">
                <a:latin typeface="Constantia" pitchFamily="18" charset="0"/>
              </a:rPr>
              <a:t>, было распределено по гильдиям и цехам и подчинялось магистрату, ставшему государственным учреждениям.</a:t>
            </a:r>
          </a:p>
          <a:p>
            <a:pPr eaLnBrk="1" hangingPunct="1">
              <a:lnSpc>
                <a:spcPct val="80000"/>
              </a:lnSpc>
            </a:pPr>
            <a:endParaRPr lang="ru-RU" sz="22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600" b="1" smtClean="0">
                <a:solidFill>
                  <a:srgbClr val="800000"/>
                </a:solidFill>
                <a:latin typeface="Comic Sans MS" pitchFamily="66" charset="0"/>
              </a:rPr>
              <a:t>Домашнее задание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spcBef>
                <a:spcPct val="50000"/>
              </a:spcBef>
            </a:pPr>
            <a:r>
              <a:rPr lang="ru-RU" b="1" smtClean="0">
                <a:solidFill>
                  <a:srgbClr val="800000"/>
                </a:solidFill>
                <a:latin typeface="Comic Sans MS" pitchFamily="66" charset="0"/>
              </a:rPr>
              <a:t>Параграф 15 (Данилов А.А., Косулина Л.Г., История России, 7 класс)</a:t>
            </a:r>
          </a:p>
          <a:p>
            <a:pPr eaLnBrk="1" hangingPunct="1">
              <a:spcBef>
                <a:spcPct val="50000"/>
              </a:spcBef>
            </a:pPr>
            <a:r>
              <a:rPr lang="ru-RU" b="1" smtClean="0">
                <a:solidFill>
                  <a:srgbClr val="800000"/>
                </a:solidFill>
                <a:latin typeface="Comic Sans MS" pitchFamily="66" charset="0"/>
              </a:rPr>
              <a:t>Назвать основные итоги петровских преобразований (не менее 5) и указать общее значение реформ</a:t>
            </a:r>
          </a:p>
        </p:txBody>
      </p:sp>
      <p:sp>
        <p:nvSpPr>
          <p:cNvPr id="4" name="Прямоугольник 3"/>
          <p:cNvSpPr/>
          <p:nvPr/>
        </p:nvSpPr>
        <p:spPr bwMode="auto">
          <a:xfrm>
            <a:off x="3714750" y="0"/>
            <a:ext cx="2286000" cy="500063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eaLnBrk="0" hangingPunct="0">
              <a:defRPr/>
            </a:pP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</a:rPr>
              <a:t>Prezentacii.com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71435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Constantia" pitchFamily="18" charset="0"/>
              </a:rPr>
              <a:t>1699 г.- брадобритие</a:t>
            </a:r>
            <a:endParaRPr lang="ru-RU" b="1" dirty="0">
              <a:solidFill>
                <a:srgbClr val="C00000"/>
              </a:solidFill>
              <a:latin typeface="Constant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 descr="http://smartnews.ru/storage/c/2013/12/07/1386388461_686295_8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928671"/>
            <a:ext cx="8286808" cy="56248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785794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Constantia" pitchFamily="18" charset="0"/>
              </a:rPr>
              <a:t>1699 г. – новая мода</a:t>
            </a:r>
            <a:endParaRPr lang="ru-RU" b="1" dirty="0">
              <a:solidFill>
                <a:srgbClr val="C00000"/>
              </a:solidFill>
              <a:latin typeface="Constantia" pitchFamily="18" charset="0"/>
            </a:endParaRPr>
          </a:p>
        </p:txBody>
      </p:sp>
      <p:pic>
        <p:nvPicPr>
          <p:cNvPr id="22530" name="Picture 2" descr="http://images.myshared.ru/218044/slide_7.jpg"/>
          <p:cNvPicPr>
            <a:picLocks noChangeAspect="1" noChangeArrowheads="1"/>
          </p:cNvPicPr>
          <p:nvPr/>
        </p:nvPicPr>
        <p:blipFill>
          <a:blip r:embed="rId2"/>
          <a:srcRect t="8086"/>
          <a:stretch>
            <a:fillRect/>
          </a:stretch>
        </p:blipFill>
        <p:spPr bwMode="auto">
          <a:xfrm>
            <a:off x="285720" y="714356"/>
            <a:ext cx="8572560" cy="580711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1026" descr="514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>
            <a:lum bright="64000" contrast="-70000"/>
          </a:blip>
          <a:srcRect l="1134" r="22427" b="5893"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  <p:sp>
        <p:nvSpPr>
          <p:cNvPr id="7171" name="Rectangle 1027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503238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3600" smtClean="0">
                <a:solidFill>
                  <a:srgbClr val="000066"/>
                </a:solidFill>
              </a:rPr>
              <a:t>Мужская одежда</a:t>
            </a:r>
          </a:p>
        </p:txBody>
      </p:sp>
      <p:pic>
        <p:nvPicPr>
          <p:cNvPr id="7172" name="Picture 1035" descr="одежда 36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8000" contrast="18000"/>
          </a:blip>
          <a:srcRect/>
          <a:stretch>
            <a:fillRect/>
          </a:stretch>
        </p:blipFill>
        <p:spPr>
          <a:xfrm>
            <a:off x="971550" y="1196975"/>
            <a:ext cx="2306638" cy="4314825"/>
          </a:xfrm>
        </p:spPr>
      </p:pic>
      <p:sp>
        <p:nvSpPr>
          <p:cNvPr id="52228" name="Text Box 1028"/>
          <p:cNvSpPr txBox="1">
            <a:spLocks noChangeArrowheads="1"/>
          </p:cNvSpPr>
          <p:nvPr/>
        </p:nvSpPr>
        <p:spPr bwMode="auto">
          <a:xfrm>
            <a:off x="107950" y="5373688"/>
            <a:ext cx="4249738" cy="129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ru-RU" sz="2600">
                <a:solidFill>
                  <a:srgbClr val="000066"/>
                </a:solidFill>
              </a:rPr>
              <a:t>Кафтаны и шубы до полу</a:t>
            </a:r>
          </a:p>
          <a:p>
            <a:pPr>
              <a:buFontTx/>
              <a:buChar char="•"/>
            </a:pPr>
            <a:r>
              <a:rPr lang="ru-RU" sz="2600">
                <a:solidFill>
                  <a:srgbClr val="000066"/>
                </a:solidFill>
              </a:rPr>
              <a:t>Высокие меховые шапки</a:t>
            </a:r>
          </a:p>
          <a:p>
            <a:pPr>
              <a:buFontTx/>
              <a:buChar char="•"/>
            </a:pPr>
            <a:r>
              <a:rPr lang="ru-RU" sz="2600">
                <a:solidFill>
                  <a:srgbClr val="000066"/>
                </a:solidFill>
              </a:rPr>
              <a:t>На ногах - сапоги</a:t>
            </a:r>
          </a:p>
        </p:txBody>
      </p:sp>
      <p:sp>
        <p:nvSpPr>
          <p:cNvPr id="52229" name="Text Box 1029"/>
          <p:cNvSpPr txBox="1">
            <a:spLocks noChangeArrowheads="1"/>
          </p:cNvSpPr>
          <p:nvPr/>
        </p:nvSpPr>
        <p:spPr bwMode="auto">
          <a:xfrm>
            <a:off x="4927600" y="5214938"/>
            <a:ext cx="4002088" cy="169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ru-RU" sz="2600">
                <a:solidFill>
                  <a:srgbClr val="000066"/>
                </a:solidFill>
              </a:rPr>
              <a:t>Камзол до колен</a:t>
            </a:r>
          </a:p>
          <a:p>
            <a:pPr>
              <a:buFontTx/>
              <a:buChar char="•"/>
            </a:pPr>
            <a:r>
              <a:rPr lang="ru-RU" sz="2600">
                <a:solidFill>
                  <a:srgbClr val="000066"/>
                </a:solidFill>
              </a:rPr>
              <a:t>Шляпы-треуголки</a:t>
            </a:r>
          </a:p>
          <a:p>
            <a:pPr>
              <a:buFontTx/>
              <a:buChar char="•"/>
            </a:pPr>
            <a:r>
              <a:rPr lang="ru-RU" sz="2600">
                <a:solidFill>
                  <a:srgbClr val="000066"/>
                </a:solidFill>
              </a:rPr>
              <a:t>Узкие штаны, чулки и башмаки</a:t>
            </a:r>
          </a:p>
        </p:txBody>
      </p:sp>
      <p:sp>
        <p:nvSpPr>
          <p:cNvPr id="7175" name="Text Box 1032"/>
          <p:cNvSpPr txBox="1">
            <a:spLocks noChangeArrowheads="1"/>
          </p:cNvSpPr>
          <p:nvPr/>
        </p:nvSpPr>
        <p:spPr bwMode="auto">
          <a:xfrm>
            <a:off x="5435600" y="620713"/>
            <a:ext cx="2233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>
                <a:solidFill>
                  <a:srgbClr val="000066"/>
                </a:solidFill>
              </a:rPr>
              <a:t>При Петре </a:t>
            </a:r>
            <a:r>
              <a:rPr lang="en-US" sz="2400">
                <a:solidFill>
                  <a:srgbClr val="000066"/>
                </a:solidFill>
              </a:rPr>
              <a:t>I</a:t>
            </a:r>
            <a:endParaRPr lang="ru-RU" sz="2400">
              <a:solidFill>
                <a:srgbClr val="000066"/>
              </a:solidFill>
            </a:endParaRPr>
          </a:p>
        </p:txBody>
      </p:sp>
      <p:sp>
        <p:nvSpPr>
          <p:cNvPr id="7176" name="Text Box 1033"/>
          <p:cNvSpPr txBox="1">
            <a:spLocks noChangeArrowheads="1"/>
          </p:cNvSpPr>
          <p:nvPr/>
        </p:nvSpPr>
        <p:spPr bwMode="auto">
          <a:xfrm>
            <a:off x="900113" y="692150"/>
            <a:ext cx="23050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>
                <a:solidFill>
                  <a:srgbClr val="000066"/>
                </a:solidFill>
              </a:rPr>
              <a:t>До Петра </a:t>
            </a:r>
            <a:r>
              <a:rPr lang="en-US" sz="2400">
                <a:solidFill>
                  <a:srgbClr val="000066"/>
                </a:solidFill>
              </a:rPr>
              <a:t>I</a:t>
            </a:r>
            <a:endParaRPr lang="ru-RU" sz="2400">
              <a:solidFill>
                <a:srgbClr val="000066"/>
              </a:solidFill>
            </a:endParaRPr>
          </a:p>
        </p:txBody>
      </p:sp>
      <p:pic>
        <p:nvPicPr>
          <p:cNvPr id="7177" name="Picture 1036" descr="Петр 5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/>
          <a:srcRect l="27470"/>
          <a:stretch>
            <a:fillRect/>
          </a:stretch>
        </p:blipFill>
        <p:spPr>
          <a:xfrm>
            <a:off x="5076825" y="1196975"/>
            <a:ext cx="3095625" cy="3960813"/>
          </a:xfrm>
          <a:noFill/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2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8" grpId="0"/>
      <p:bldP spid="522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514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>
            <a:lum bright="70000" contrast="-70000"/>
          </a:blip>
          <a:srcRect l="1134" r="22427" b="5893"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  <p:sp>
        <p:nvSpPr>
          <p:cNvPr id="9219" name="Rectangle 3"/>
          <p:cNvSpPr>
            <a:spLocks noGrp="1" noChangeArrowheads="1"/>
          </p:cNvSpPr>
          <p:nvPr>
            <p:ph type="title" sz="quarter"/>
          </p:nvPr>
        </p:nvSpPr>
        <p:spPr>
          <a:xfrm>
            <a:off x="468313" y="0"/>
            <a:ext cx="8229600" cy="633413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3600" b="1" dirty="0" smtClean="0">
                <a:solidFill>
                  <a:srgbClr val="C00000"/>
                </a:solidFill>
                <a:latin typeface="Constantia" pitchFamily="18" charset="0"/>
              </a:rPr>
              <a:t>Мужские и женские причёски</a:t>
            </a:r>
          </a:p>
        </p:txBody>
      </p:sp>
      <p:pic>
        <p:nvPicPr>
          <p:cNvPr id="9222" name="Picture 15" descr="одежда 18 в 6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>
            <a:lum contrast="12000"/>
          </a:blip>
          <a:srcRect t="3339" r="9481" b="24265"/>
          <a:stretch>
            <a:fillRect/>
          </a:stretch>
        </p:blipFill>
        <p:spPr>
          <a:xfrm>
            <a:off x="428596" y="1571612"/>
            <a:ext cx="2786082" cy="3571900"/>
          </a:xfrm>
        </p:spPr>
      </p:pic>
      <p:sp>
        <p:nvSpPr>
          <p:cNvPr id="55300" name="Text Box 4"/>
          <p:cNvSpPr txBox="1">
            <a:spLocks noChangeArrowheads="1"/>
          </p:cNvSpPr>
          <p:nvPr/>
        </p:nvSpPr>
        <p:spPr bwMode="auto">
          <a:xfrm>
            <a:off x="0" y="549275"/>
            <a:ext cx="507682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ru-RU" sz="2400" dirty="0">
                <a:latin typeface="Constantia" pitchFamily="18" charset="0"/>
              </a:rPr>
              <a:t>Мужчины носят длинные парики, бреют </a:t>
            </a:r>
            <a:r>
              <a:rPr lang="ru-RU" sz="2400" dirty="0" smtClean="0">
                <a:latin typeface="Constantia" pitchFamily="18" charset="0"/>
              </a:rPr>
              <a:t>бороды</a:t>
            </a:r>
            <a:endParaRPr lang="ru-RU" sz="2400" dirty="0">
              <a:latin typeface="Constantia" pitchFamily="18" charset="0"/>
            </a:endParaRPr>
          </a:p>
        </p:txBody>
      </p:sp>
      <p:pic>
        <p:nvPicPr>
          <p:cNvPr id="9224" name="Picture 16" descr="одежда 18 в 8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>
            <a:lum contrast="12000"/>
          </a:blip>
          <a:srcRect t="5913" r="6804"/>
          <a:stretch>
            <a:fillRect/>
          </a:stretch>
        </p:blipFill>
        <p:spPr>
          <a:xfrm>
            <a:off x="3929058" y="2714620"/>
            <a:ext cx="1525587" cy="2298700"/>
          </a:xfrm>
          <a:gradFill rotWithShape="1">
            <a:gsLst>
              <a:gs pos="0">
                <a:schemeClr val="bg1"/>
              </a:gs>
              <a:gs pos="100000">
                <a:schemeClr val="accent1">
                  <a:alpha val="42000"/>
                </a:schemeClr>
              </a:gs>
            </a:gsLst>
            <a:path path="shape">
              <a:fillToRect l="50000" t="50000" r="50000" b="50000"/>
            </a:path>
          </a:gradFill>
          <a:ln w="92075" cap="flat" cmpd="tri">
            <a:solidFill>
              <a:srgbClr val="000080"/>
            </a:solidFill>
          </a:ln>
        </p:spPr>
      </p:pic>
      <p:pic>
        <p:nvPicPr>
          <p:cNvPr id="9225" name="Picture 18" descr="одежда 18 в 7"/>
          <p:cNvPicPr>
            <a:picLocks noChangeAspect="1" noChangeArrowheads="1"/>
          </p:cNvPicPr>
          <p:nvPr/>
        </p:nvPicPr>
        <p:blipFill>
          <a:blip r:embed="rId5">
            <a:lum contrast="6000"/>
          </a:blip>
          <a:srcRect r="4765"/>
          <a:stretch>
            <a:fillRect/>
          </a:stretch>
        </p:blipFill>
        <p:spPr bwMode="auto">
          <a:xfrm>
            <a:off x="7000892" y="2714620"/>
            <a:ext cx="1655763" cy="2378075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chemeClr val="accent1">
                  <a:alpha val="42000"/>
                </a:schemeClr>
              </a:gs>
            </a:gsLst>
            <a:path path="shape">
              <a:fillToRect l="50000" t="50000" r="50000" b="50000"/>
            </a:path>
          </a:gradFill>
          <a:ln w="92075" cmpd="tri" algn="ctr">
            <a:solidFill>
              <a:srgbClr val="000080"/>
            </a:solidFill>
            <a:miter lim="800000"/>
            <a:headEnd/>
            <a:tailEnd/>
          </a:ln>
        </p:spPr>
      </p:pic>
      <p:pic>
        <p:nvPicPr>
          <p:cNvPr id="9226" name="Picture 19" descr="одежда 16"/>
          <p:cNvPicPr>
            <a:picLocks noChangeAspect="1" noChangeArrowheads="1"/>
          </p:cNvPicPr>
          <p:nvPr/>
        </p:nvPicPr>
        <p:blipFill>
          <a:blip r:embed="rId6">
            <a:lum contrast="6000"/>
          </a:blip>
          <a:srcRect r="5217"/>
          <a:stretch>
            <a:fillRect/>
          </a:stretch>
        </p:blipFill>
        <p:spPr bwMode="auto">
          <a:xfrm>
            <a:off x="5357818" y="857232"/>
            <a:ext cx="1438275" cy="15113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chemeClr val="accent1">
                  <a:alpha val="42000"/>
                </a:schemeClr>
              </a:gs>
            </a:gsLst>
            <a:path path="shape">
              <a:fillToRect l="50000" t="50000" r="50000" b="50000"/>
            </a:path>
          </a:gradFill>
          <a:ln w="92075" cmpd="tri" algn="ctr">
            <a:solidFill>
              <a:srgbClr val="000080"/>
            </a:solidFill>
            <a:miter lim="800000"/>
            <a:headEnd/>
            <a:tailEnd/>
          </a:ln>
        </p:spPr>
      </p:pic>
      <p:sp>
        <p:nvSpPr>
          <p:cNvPr id="55316" name="Text Box 20"/>
          <p:cNvSpPr txBox="1">
            <a:spLocks noChangeArrowheads="1"/>
          </p:cNvSpPr>
          <p:nvPr/>
        </p:nvSpPr>
        <p:spPr bwMode="auto">
          <a:xfrm>
            <a:off x="3428992" y="5473005"/>
            <a:ext cx="5715008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ru-RU" sz="2400" dirty="0">
                <a:latin typeface="Constantia" pitchFamily="18" charset="0"/>
              </a:rPr>
              <a:t>Женщины больше не прячут волосы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ru-RU" sz="2400" dirty="0">
                <a:latin typeface="Constantia" pitchFamily="18" charset="0"/>
              </a:rPr>
              <a:t>Пышные причёски украшены цветами, лентами, перьями…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5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5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0" grpId="0"/>
      <p:bldP spid="553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8" name="Text Box 4"/>
          <p:cNvSpPr txBox="1">
            <a:spLocks noChangeArrowheads="1"/>
          </p:cNvSpPr>
          <p:nvPr/>
        </p:nvSpPr>
        <p:spPr bwMode="auto">
          <a:xfrm>
            <a:off x="285720" y="4929198"/>
            <a:ext cx="30353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ru-RU" sz="2400" dirty="0">
                <a:latin typeface="Constantia" pitchFamily="18" charset="0"/>
              </a:rPr>
              <a:t>Курить табак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ru-RU" sz="2400" dirty="0">
                <a:latin typeface="Constantia" pitchFamily="18" charset="0"/>
              </a:rPr>
              <a:t>Пить кофе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ru-RU" sz="2400" dirty="0">
                <a:latin typeface="Constantia" pitchFamily="18" charset="0"/>
              </a:rPr>
              <a:t>Есть картофель</a:t>
            </a:r>
          </a:p>
        </p:txBody>
      </p:sp>
      <p:sp>
        <p:nvSpPr>
          <p:cNvPr id="57358" name="Text Box 14"/>
          <p:cNvSpPr txBox="1">
            <a:spLocks noChangeArrowheads="1"/>
          </p:cNvSpPr>
          <p:nvPr/>
        </p:nvSpPr>
        <p:spPr bwMode="auto">
          <a:xfrm>
            <a:off x="214282" y="714356"/>
            <a:ext cx="864395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Tx/>
              <a:buChar char="•"/>
            </a:pPr>
            <a:r>
              <a:rPr lang="ru-RU" sz="2400" dirty="0">
                <a:latin typeface="Constantia" pitchFamily="18" charset="0"/>
              </a:rPr>
              <a:t>Над едой не чавкай, как свинья, и головы не чеши</a:t>
            </a:r>
          </a:p>
          <a:p>
            <a:pPr>
              <a:buFontTx/>
              <a:buChar char="•"/>
            </a:pPr>
            <a:r>
              <a:rPr lang="ru-RU" sz="2400" dirty="0">
                <a:latin typeface="Constantia" pitchFamily="18" charset="0"/>
              </a:rPr>
              <a:t>Не проглотив куска, не говори, ибо так делают крестьяне.</a:t>
            </a:r>
          </a:p>
          <a:p>
            <a:pPr>
              <a:buFontTx/>
              <a:buChar char="•"/>
            </a:pPr>
            <a:r>
              <a:rPr lang="ru-RU" sz="2400" dirty="0">
                <a:latin typeface="Constantia" pitchFamily="18" charset="0"/>
              </a:rPr>
              <a:t>Наипаче всего должны дети отца и матерь в великой чести содержать</a:t>
            </a:r>
          </a:p>
        </p:txBody>
      </p:sp>
      <p:sp>
        <p:nvSpPr>
          <p:cNvPr id="12295" name="Rectangle 3"/>
          <p:cNvSpPr>
            <a:spLocks noGrp="1" noChangeArrowheads="1"/>
          </p:cNvSpPr>
          <p:nvPr>
            <p:ph type="title"/>
          </p:nvPr>
        </p:nvSpPr>
        <p:spPr>
          <a:xfrm>
            <a:off x="357158" y="71438"/>
            <a:ext cx="8340755" cy="503237"/>
          </a:xfrm>
          <a:noFill/>
        </p:spPr>
        <p:txBody>
          <a:bodyPr>
            <a:noAutofit/>
          </a:bodyPr>
          <a:lstStyle/>
          <a:p>
            <a:pPr eaLnBrk="1" hangingPunct="1"/>
            <a:r>
              <a:rPr lang="ru-RU" sz="4000" b="1" dirty="0" smtClean="0">
                <a:solidFill>
                  <a:srgbClr val="C00000"/>
                </a:solidFill>
                <a:latin typeface="Constantia" pitchFamily="18" charset="0"/>
              </a:rPr>
              <a:t>Новые обычаи</a:t>
            </a:r>
          </a:p>
        </p:txBody>
      </p:sp>
      <p:pic>
        <p:nvPicPr>
          <p:cNvPr id="12296" name="Picture 5" descr="s988945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71802" y="2143116"/>
            <a:ext cx="3357586" cy="44660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7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57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8" grpId="0"/>
      <p:bldP spid="5735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title"/>
          </p:nvPr>
        </p:nvSpPr>
        <p:spPr>
          <a:xfrm>
            <a:off x="357158" y="71438"/>
            <a:ext cx="8340755" cy="857232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Constantia" pitchFamily="18" charset="0"/>
              </a:rPr>
              <a:t>Ассамблея</a:t>
            </a:r>
            <a:r>
              <a:rPr lang="ru-RU" sz="3600" dirty="0" smtClean="0">
                <a:latin typeface="Constantia" pitchFamily="18" charset="0"/>
              </a:rPr>
              <a:t> – </a:t>
            </a:r>
            <a:r>
              <a:rPr lang="ru-RU" sz="3100" dirty="0" smtClean="0">
                <a:latin typeface="Constantia" pitchFamily="18" charset="0"/>
              </a:rPr>
              <a:t>дворянский увеселительный вечер, бал</a:t>
            </a:r>
            <a:r>
              <a:rPr lang="ru-RU" sz="3600" dirty="0" smtClean="0">
                <a:solidFill>
                  <a:srgbClr val="000066"/>
                </a:solidFill>
              </a:rPr>
              <a:t>.</a:t>
            </a:r>
            <a:endParaRPr lang="ru-RU" sz="3600" dirty="0">
              <a:solidFill>
                <a:srgbClr val="000066"/>
              </a:solidFill>
            </a:endParaRPr>
          </a:p>
        </p:txBody>
      </p:sp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395288" y="5084763"/>
            <a:ext cx="374491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endParaRPr lang="ru-RU">
              <a:solidFill>
                <a:srgbClr val="000066"/>
              </a:solidFill>
            </a:endParaRPr>
          </a:p>
        </p:txBody>
      </p:sp>
      <p:pic>
        <p:nvPicPr>
          <p:cNvPr id="10246" name="Picture 11" descr="ассамблея 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lum contrast="6000"/>
          </a:blip>
          <a:srcRect t="5849" r="1782"/>
          <a:stretch>
            <a:fillRect/>
          </a:stretch>
        </p:blipFill>
        <p:spPr>
          <a:xfrm>
            <a:off x="857224" y="1071546"/>
            <a:ext cx="7250133" cy="4504021"/>
          </a:xfrm>
          <a:noFill/>
        </p:spPr>
      </p:pic>
      <p:sp>
        <p:nvSpPr>
          <p:cNvPr id="58384" name="Text Box 16"/>
          <p:cNvSpPr txBox="1">
            <a:spLocks noChangeArrowheads="1"/>
          </p:cNvSpPr>
          <p:nvPr/>
        </p:nvSpPr>
        <p:spPr bwMode="auto">
          <a:xfrm>
            <a:off x="319057" y="5857892"/>
            <a:ext cx="8824943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Constantia" pitchFamily="18" charset="0"/>
              </a:rPr>
              <a:t>На </a:t>
            </a:r>
            <a:r>
              <a:rPr lang="ru-RU" sz="2000" dirty="0">
                <a:latin typeface="Constantia" pitchFamily="18" charset="0"/>
              </a:rPr>
              <a:t>ассамблеях должны были присутствовать женщины, полагалось играть в карты, шахматы, шашки, общаться, танцевать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8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8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7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</TotalTime>
  <Words>1171</Words>
  <Application>Microsoft Office PowerPoint</Application>
  <PresentationFormat>Экран (4:3)</PresentationFormat>
  <Paragraphs>176</Paragraphs>
  <Slides>37</Slides>
  <Notes>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Тема Office</vt:lpstr>
      <vt:lpstr>Реформы  Петра Великого</vt:lpstr>
      <vt:lpstr>Цель :</vt:lpstr>
      <vt:lpstr>План:</vt:lpstr>
      <vt:lpstr>1699 г.- брадобритие</vt:lpstr>
      <vt:lpstr>1699 г. – новая мода</vt:lpstr>
      <vt:lpstr>Мужская одежда</vt:lpstr>
      <vt:lpstr>Мужские и женские причёски</vt:lpstr>
      <vt:lpstr>Новые обычаи</vt:lpstr>
      <vt:lpstr>Ассамблея – дворянский увеселительный вечер, бал.</vt:lpstr>
      <vt:lpstr>1700- новое летоисчисления(7208)</vt:lpstr>
      <vt:lpstr> Реформы гос.  управления</vt:lpstr>
      <vt:lpstr>1711 г. - Правительствующий сенат</vt:lpstr>
      <vt:lpstr>Слайд 13</vt:lpstr>
      <vt:lpstr>Сенат- высший государственный орган, подчиненный императору</vt:lpstr>
      <vt:lpstr>Идея создания регулярного государства (Шведская модель)</vt:lpstr>
      <vt:lpstr>Слайд 16</vt:lpstr>
      <vt:lpstr>Слайд 17</vt:lpstr>
      <vt:lpstr>Военная реформа 1699 </vt:lpstr>
      <vt:lpstr>Слайд 19</vt:lpstr>
      <vt:lpstr>Слайд 20</vt:lpstr>
      <vt:lpstr>Слайд 21</vt:lpstr>
      <vt:lpstr>Слайд 22</vt:lpstr>
      <vt:lpstr>Слайд 23</vt:lpstr>
      <vt:lpstr>Из Указа Петра I 1707г. </vt:lpstr>
      <vt:lpstr>Слайд 25</vt:lpstr>
      <vt:lpstr>Слайд 26</vt:lpstr>
      <vt:lpstr>Слайд 27</vt:lpstr>
      <vt:lpstr>Слайд 28</vt:lpstr>
      <vt:lpstr>Указ о единонаследии 1714 года</vt:lpstr>
      <vt:lpstr>Церковная реформа</vt:lpstr>
      <vt:lpstr>Слайд 31</vt:lpstr>
      <vt:lpstr>Слайд 32</vt:lpstr>
      <vt:lpstr> Реформа областного управления</vt:lpstr>
      <vt:lpstr>Сравнительная таблица органов государственного управления в XVII-XVIII веках</vt:lpstr>
      <vt:lpstr>Основные сословия:</vt:lpstr>
      <vt:lpstr>Слайд 36</vt:lpstr>
      <vt:lpstr>Домашнее задание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Реформы  Петра Великого</dc:title>
  <dc:creator>Кабинет4</dc:creator>
  <cp:lastModifiedBy>Кабинет4</cp:lastModifiedBy>
  <cp:revision>19</cp:revision>
  <dcterms:created xsi:type="dcterms:W3CDTF">2014-11-26T10:32:30Z</dcterms:created>
  <dcterms:modified xsi:type="dcterms:W3CDTF">2014-12-04T06:40:02Z</dcterms:modified>
</cp:coreProperties>
</file>