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5" r:id="rId5"/>
    <p:sldId id="266" r:id="rId6"/>
    <p:sldId id="267" r:id="rId7"/>
    <p:sldId id="270" r:id="rId8"/>
    <p:sldId id="268" r:id="rId9"/>
    <p:sldId id="269" r:id="rId10"/>
    <p:sldId id="300" r:id="rId11"/>
    <p:sldId id="301" r:id="rId12"/>
    <p:sldId id="302" r:id="rId13"/>
    <p:sldId id="303" r:id="rId14"/>
    <p:sldId id="304" r:id="rId15"/>
    <p:sldId id="278" r:id="rId16"/>
    <p:sldId id="283" r:id="rId17"/>
    <p:sldId id="279" r:id="rId18"/>
    <p:sldId id="280" r:id="rId19"/>
    <p:sldId id="281" r:id="rId20"/>
    <p:sldId id="294" r:id="rId21"/>
    <p:sldId id="295" r:id="rId22"/>
    <p:sldId id="296" r:id="rId23"/>
    <p:sldId id="297" r:id="rId24"/>
    <p:sldId id="298" r:id="rId25"/>
    <p:sldId id="299" r:id="rId26"/>
    <p:sldId id="292" r:id="rId27"/>
    <p:sldId id="305" r:id="rId28"/>
    <p:sldId id="286" r:id="rId29"/>
    <p:sldId id="288" r:id="rId30"/>
    <p:sldId id="264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2" d="100"/>
          <a:sy n="62" d="100"/>
        </p:scale>
        <p:origin x="-1290" y="-8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AA34-9429-4F1F-9DE3-CC6B574351B9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DD2-201C-46B6-A44D-0E0B070DA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AA34-9429-4F1F-9DE3-CC6B574351B9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DD2-201C-46B6-A44D-0E0B070DA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AA34-9429-4F1F-9DE3-CC6B574351B9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DD2-201C-46B6-A44D-0E0B070DA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BE2593-ABBF-4724-8876-35B4B76F05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AA34-9429-4F1F-9DE3-CC6B574351B9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DD2-201C-46B6-A44D-0E0B070DA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AA34-9429-4F1F-9DE3-CC6B574351B9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DD2-201C-46B6-A44D-0E0B070DA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AA34-9429-4F1F-9DE3-CC6B574351B9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DD2-201C-46B6-A44D-0E0B070DA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AA34-9429-4F1F-9DE3-CC6B574351B9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DD2-201C-46B6-A44D-0E0B070DA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AA34-9429-4F1F-9DE3-CC6B574351B9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DD2-201C-46B6-A44D-0E0B070DA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AA34-9429-4F1F-9DE3-CC6B574351B9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DD2-201C-46B6-A44D-0E0B070DA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AA34-9429-4F1F-9DE3-CC6B574351B9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DD2-201C-46B6-A44D-0E0B070DA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AA34-9429-4F1F-9DE3-CC6B574351B9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1DD2-201C-46B6-A44D-0E0B070DA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DAA34-9429-4F1F-9DE3-CC6B574351B9}" type="datetimeFigureOut">
              <a:rPr lang="ru-RU" smtClean="0"/>
              <a:pPr/>
              <a:t>29.11.2006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91DD2-201C-46B6-A44D-0E0B070DA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vb.ru/18vek/lomonosov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://kurspresent.ru/uploads/fon-present/2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7404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57356" y="714356"/>
            <a:ext cx="554850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onstantia" pitchFamily="18" charset="0"/>
              </a:rPr>
              <a:t>« Суд современности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onstantia" pitchFamily="18" charset="0"/>
              </a:rPr>
              <a:t>над Петром I.»</a:t>
            </a:r>
            <a:endParaRPr lang="ru-RU" sz="4000" b="1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5833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043608" y="188640"/>
            <a:ext cx="695786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</a:rPr>
              <a:t>I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</a:rPr>
              <a:t>аспект – политический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nstantia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67544" y="2564904"/>
            <a:ext cx="82809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результате административного, государственного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реформирования, проведенного Петром I, Россия получила более четкую структуру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государственного управления.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707904" y="980728"/>
            <a:ext cx="1440160" cy="136815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latin typeface="Constantia" pitchFamily="18" charset="0"/>
              </a:rPr>
              <a:t>?</a:t>
            </a:r>
            <a:endParaRPr lang="ru-RU" sz="7200" dirty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5833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95936" y="1340768"/>
            <a:ext cx="47525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000000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«С созданием Синода была ликвидирована относительная независимость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000000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церкви и, следовательно, возможность критики ею государственной власти,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000000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что усилило деспотизм русских царей</a:t>
            </a:r>
            <a:r>
              <a:rPr lang="ru-RU" i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.»</a:t>
            </a:r>
            <a:r>
              <a:rPr lang="ru-RU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75656" y="260648"/>
            <a:ext cx="54185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C00000"/>
                </a:solidFill>
                <a:latin typeface="Constantia" pitchFamily="18" charset="0"/>
              </a:rPr>
              <a:t>Патриарх  </a:t>
            </a:r>
            <a:r>
              <a:rPr lang="ru-RU" sz="4400" b="1" i="1" dirty="0" err="1" smtClean="0">
                <a:solidFill>
                  <a:srgbClr val="C00000"/>
                </a:solidFill>
                <a:latin typeface="Constantia" pitchFamily="18" charset="0"/>
              </a:rPr>
              <a:t>Адриан</a:t>
            </a:r>
            <a:endParaRPr lang="ru-RU" sz="4400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8" name="Picture 4" descr="патриарх андриан копия с парсуны 1694 г к 18 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3071834" cy="3918581"/>
          </a:xfrm>
          <a:prstGeom prst="rect">
            <a:avLst/>
          </a:prstGeom>
          <a:noFill/>
          <a:ln w="76200">
            <a:solidFill>
              <a:srgbClr val="660033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5833" cy="6858000"/>
          </a:xfrm>
          <a:prstGeom prst="rect">
            <a:avLst/>
          </a:prstGeom>
          <a:noFill/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491880" y="2348880"/>
            <a:ext cx="481864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Пётр создал большой бюрократический аппарат,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какова его роль?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076056" y="260648"/>
            <a:ext cx="1440160" cy="136815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latin typeface="Constantia" pitchFamily="18" charset="0"/>
              </a:rPr>
              <a:t>?</a:t>
            </a:r>
            <a:endParaRPr lang="ru-RU" sz="7200" dirty="0">
              <a:latin typeface="Constantia" pitchFamily="18" charset="0"/>
            </a:endParaRPr>
          </a:p>
        </p:txBody>
      </p:sp>
      <p:pic>
        <p:nvPicPr>
          <p:cNvPr id="10" name="Picture 4" descr="http://ja-rus.ru/wp-content/uploads/2012/11/Petr_Velikij_Pervyj_lgepetr_1_obman_falsifikatsiya_ja_rus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764704"/>
            <a:ext cx="2736304" cy="50017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5833" cy="6858000"/>
          </a:xfrm>
          <a:prstGeom prst="rect">
            <a:avLst/>
          </a:prstGeom>
          <a:noFill/>
        </p:spPr>
      </p:pic>
      <p:pic>
        <p:nvPicPr>
          <p:cNvPr id="37896" name="Picture 8" descr="http://economic.ispu.ru/history/part1/06tema6/shemi6/organ_gosblasti_i_upravlenia_files/image00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84" t="1908" r="4807" b="2671"/>
          <a:stretch>
            <a:fillRect/>
          </a:stretch>
        </p:blipFill>
        <p:spPr bwMode="auto">
          <a:xfrm>
            <a:off x="2071670" y="0"/>
            <a:ext cx="5072098" cy="67419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5833" cy="6858000"/>
          </a:xfrm>
          <a:prstGeom prst="rect">
            <a:avLst/>
          </a:prstGeom>
          <a:noFill/>
        </p:spPr>
      </p:pic>
      <p:pic>
        <p:nvPicPr>
          <p:cNvPr id="5" name="Picture 12" descr="Штанд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60648"/>
            <a:ext cx="4759595" cy="6408712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5833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755576" y="260648"/>
            <a:ext cx="755085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II аспект – экономический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nstantia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23528" y="1844824"/>
            <a:ext cx="855836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У России в конце XVI века не было  предпосылок для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новшеств.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Можем ли мы считать    Пётра  великим реформатором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583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Заводчик Демидов</a:t>
            </a:r>
            <a:r>
              <a:rPr lang="ru-RU" dirty="0" smtClean="0">
                <a:solidFill>
                  <a:srgbClr val="C00000"/>
                </a:solidFill>
                <a:latin typeface="Constantia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Constantia" pitchFamily="18" charset="0"/>
              </a:rPr>
            </a:br>
            <a:endParaRPr lang="ru-RU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79512" y="692696"/>
            <a:ext cx="5832648" cy="5978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5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«Сам я тульский. Мой отец, дед всю жизнь провели в кузнице.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5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Сам я с детских лет познал тяжелый труд кузнеца. Так бы моя жизнь и закончилась в кузнице, если бы не покровительство батюшки нашего, Петра Алексеевича, который разрешил мне осваивать месторождения железных руд на «Каменном поясе», строить по берегом рек  металлургические мануфактуры. Вот вы тут обвиняете Петра в жестокости, так ведь то голытьба, она бунтовала всегда, вон и при батюшке Петра 1 Алексее Михайловиче бунт подняли вместе с вором Стенькой Разиным.»</a:t>
            </a:r>
            <a:endParaRPr kumimoji="0" lang="ru-RU" sz="22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</p:txBody>
      </p:sp>
      <p:pic>
        <p:nvPicPr>
          <p:cNvPr id="35843" name="Picture 3" descr="https://upload.wikimedia.org/wikipedia/commons/thumb/2/2b/Nikita_A._Demidoff.JPG/240px-Nikita_A._Demidof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5948" y="908720"/>
            <a:ext cx="2560284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5833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47664" y="260648"/>
            <a:ext cx="71595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Constantia" pitchFamily="18" charset="0"/>
              </a:rPr>
              <a:t>Первая четверть XVIII века </a:t>
            </a:r>
            <a:endParaRPr lang="ru-RU" sz="40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6237312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onstantia" pitchFamily="18" charset="0"/>
              </a:rPr>
              <a:t>Литьё и производство пушек в Москве. XVII век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194" name="Picture 2" descr="http://900igr.net/datas/istorija/Istorija-Buntashnyj-vek/0012-012-Manufaktu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170758"/>
            <a:ext cx="7572428" cy="56872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5833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31640" y="332656"/>
            <a:ext cx="68942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 </a:t>
            </a:r>
            <a:r>
              <a:rPr lang="ru-RU" sz="4400" b="1" dirty="0" smtClean="0">
                <a:solidFill>
                  <a:srgbClr val="C00000"/>
                </a:solidFill>
                <a:latin typeface="Constantia" pitchFamily="18" charset="0"/>
              </a:rPr>
              <a:t>III аспект – социальный</a:t>
            </a:r>
            <a:endParaRPr lang="ru-RU" sz="4400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95536" y="3100318"/>
            <a:ext cx="49685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Петровская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европеизация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положила начало глубочайшему социальному кризису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267744" y="1340768"/>
            <a:ext cx="1440160" cy="136815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latin typeface="Constantia" pitchFamily="18" charset="0"/>
              </a:rPr>
              <a:t>?</a:t>
            </a:r>
            <a:endParaRPr lang="ru-RU" sz="7200" dirty="0">
              <a:latin typeface="Constantia" pitchFamily="18" charset="0"/>
            </a:endParaRPr>
          </a:p>
        </p:txBody>
      </p:sp>
      <p:pic>
        <p:nvPicPr>
          <p:cNvPr id="8" name="Picture 6" descr="http://fca.narod.ru/images/tsar-petr-I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340768"/>
            <a:ext cx="3200772" cy="46936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5833" cy="6858000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285852" y="3143248"/>
            <a:ext cx="64947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Какие меры затронули интересы дворянства.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779912" y="1484784"/>
            <a:ext cx="1440160" cy="136815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latin typeface="Constantia" pitchFamily="18" charset="0"/>
              </a:rPr>
              <a:t>?</a:t>
            </a:r>
            <a:endParaRPr lang="ru-RU" sz="72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kurspresent.ru/uploads/fon-present/226.jpg"/>
          <p:cNvPicPr>
            <a:picLocks noChangeAspect="1" noChangeArrowheads="1"/>
          </p:cNvPicPr>
          <p:nvPr/>
        </p:nvPicPr>
        <p:blipFill>
          <a:blip r:embed="rId2" cstate="print">
            <a:lum bright="30000" contrast="-30000"/>
          </a:blip>
          <a:srcRect/>
          <a:stretch>
            <a:fillRect/>
          </a:stretch>
        </p:blipFill>
        <p:spPr bwMode="auto">
          <a:xfrm>
            <a:off x="0" y="0"/>
            <a:ext cx="9127404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428604"/>
            <a:ext cx="821537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Constantia" pitchFamily="18" charset="0"/>
              </a:rPr>
              <a:t>Цели: </a:t>
            </a:r>
          </a:p>
          <a:p>
            <a:pPr algn="ctr"/>
            <a:endParaRPr lang="ru-RU" sz="44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Constantia" pitchFamily="18" charset="0"/>
              </a:rPr>
              <a:t>проанализировать деятельность Петра I по преобразованию России;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Constantia" pitchFamily="18" charset="0"/>
              </a:rPr>
              <a:t> осмыслить страницы далекого прошлого;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Constantia" pitchFamily="18" charset="0"/>
              </a:rPr>
              <a:t> оценить реформы императора.</a:t>
            </a:r>
            <a:endParaRPr lang="ru-RU" sz="24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5833" cy="6858000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403648" y="0"/>
            <a:ext cx="609731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I</a:t>
            </a:r>
            <a:r>
              <a:rPr lang="en-US" sz="44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V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</a:rPr>
              <a:t>–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</a:rPr>
              <a:t>культурный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nstantia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323528" y="3068960"/>
            <a:ext cx="83529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Стремление Петра I превратить в одночасье россиян в европейцев проводилось насильственными методами.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Есть ли место быть данному утверждению?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419872" y="1052736"/>
            <a:ext cx="1628780" cy="1643074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latin typeface="Constantia" pitchFamily="18" charset="0"/>
              </a:rPr>
              <a:t>?</a:t>
            </a:r>
            <a:endParaRPr lang="ru-RU" sz="7200" dirty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5833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1196752"/>
            <a:ext cx="59766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«</a:t>
            </a:r>
            <a:r>
              <a:rPr lang="ru-RU" sz="2400" b="1" i="1" dirty="0" smtClean="0">
                <a:latin typeface="Constantia" pitchFamily="18" charset="0"/>
              </a:rPr>
              <a:t>Русаки носят тесную и длинную - до пят, до каблуков - верхнюю одежду и имеют вид будто мешками обшитых». На этой одежде не было карманов, «всякие добрые вещи» закладывали за голенища сапог. Особенно неудобными были рукава, длинные и узкие. По выражению </a:t>
            </a:r>
            <a:r>
              <a:rPr lang="ru-RU" sz="2400" b="1" i="1" dirty="0" err="1" smtClean="0">
                <a:latin typeface="Constantia" pitchFamily="18" charset="0"/>
              </a:rPr>
              <a:t>Крижанича</a:t>
            </a:r>
            <a:r>
              <a:rPr lang="ru-RU" sz="2400" b="1" i="1" dirty="0" smtClean="0">
                <a:latin typeface="Constantia" pitchFamily="18" charset="0"/>
              </a:rPr>
              <a:t>: « :Человек с трудом мог себя умыть и одеть. Полы платья до пят мешали «ногам течь» (ходить), а всадник в таком одеянии казался на лошади «пнем», привязанным к седлу.</a:t>
            </a:r>
            <a:endParaRPr lang="ru-RU" sz="2400" b="1" dirty="0">
              <a:latin typeface="Constant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32656"/>
            <a:ext cx="89592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nstantia" pitchFamily="18" charset="0"/>
              </a:rPr>
              <a:t>Хорват Юрий </a:t>
            </a:r>
            <a:r>
              <a:rPr lang="ru-RU" sz="4400" b="1" dirty="0" err="1" smtClean="0">
                <a:solidFill>
                  <a:srgbClr val="C00000"/>
                </a:solidFill>
                <a:latin typeface="Constantia" pitchFamily="18" charset="0"/>
              </a:rPr>
              <a:t>Крижанич</a:t>
            </a:r>
            <a:endParaRPr lang="ru-RU" sz="4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7170" name="Picture 2" descr="https://encrypted-tbn2.gstatic.com/images?q=tbn:ANd9GcSo9kLoBw0sHDq4d4gap1KqINZzS3uKxWGTYw-4laPXQOs2eJX07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1124744"/>
            <a:ext cx="241935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5833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0751" y="260648"/>
            <a:ext cx="882324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nstantia" pitchFamily="18" charset="0"/>
              </a:rPr>
              <a:t>Жалоба от дворянина Репнина</a:t>
            </a:r>
            <a:endParaRPr lang="ru-RU" sz="4400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23528" y="1052736"/>
            <a:ext cx="8496944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Мои родители люди богатые и знатные. Жили мы спокойно и размеренно в своем имении.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400" i="1" dirty="0" smtClean="0"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астало время Петра. Пришлось мне облачиться в офицерский мундир и нести службу в казарме.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Но это только половина беды. Вышел указ - обязан недоросль учиться. А кто не хочет учиться, нельзя было жениться!».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779912" y="4365104"/>
            <a:ext cx="1440160" cy="136815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latin typeface="Constantia" pitchFamily="18" charset="0"/>
              </a:rPr>
              <a:t>?</a:t>
            </a:r>
            <a:endParaRPr lang="ru-RU" sz="7200" dirty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5833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0"/>
            <a:ext cx="69200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nstantia" pitchFamily="18" charset="0"/>
              </a:rPr>
              <a:t>Показания А.Яковлевой</a:t>
            </a:r>
            <a:endParaRPr lang="ru-RU" sz="4400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51520" y="1079808"/>
            <a:ext cx="8742541" cy="52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3975" algn="l"/>
              </a:tabLst>
            </a:pPr>
            <a:r>
              <a:rPr kumimoji="0" lang="ru-RU" sz="225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Русская женщина до Петра жила нормам «Домостроя»!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3975" algn="l"/>
              </a:tabLst>
            </a:pPr>
            <a:r>
              <a:rPr kumimoji="0" lang="ru-RU" sz="225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Т.е, полная власть мужчины в семье, полное бесправие, многочисленные ограничения. С</a:t>
            </a:r>
            <a:r>
              <a:rPr kumimoji="0" lang="ru-RU" sz="225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5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реформами императора женщина, наконец, вышла из терема.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3975" algn="l"/>
              </a:tabLst>
            </a:pPr>
            <a:r>
              <a:rPr kumimoji="0" lang="ru-RU" sz="225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Вместе с мужчинами мы стали появляться на празднествах,</a:t>
            </a:r>
            <a:r>
              <a:rPr kumimoji="0" lang="ru-RU" sz="225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5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ассамблеях.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3975" algn="l"/>
              </a:tabLst>
            </a:pPr>
            <a:r>
              <a:rPr kumimoji="0" lang="ru-RU" sz="225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На смену устаревшим шушунам, телогреям пришли модные наряды. Кроме того, император внес </a:t>
            </a:r>
            <a:r>
              <a:rPr kumimoji="0" lang="ru-RU" sz="225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5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изменения и в старинный обычай заключения брака.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3975" algn="l"/>
              </a:tabLst>
            </a:pPr>
            <a:r>
              <a:rPr kumimoji="0" lang="ru-RU" sz="225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Ведь раньше, до Петра, жених видел невесту впервые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3975" algn="l"/>
              </a:tabLst>
            </a:pPr>
            <a:r>
              <a:rPr kumimoji="0" lang="ru-RU" sz="225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только за свадебным столом - их судьбу решали родители.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3975" algn="l"/>
              </a:tabLst>
            </a:pPr>
            <a:r>
              <a:rPr kumimoji="0" lang="ru-RU" sz="225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Теперь - молодежь встречалась на вечеринках, ассамблеях, а невеста, которой не понравился </a:t>
            </a:r>
            <a:r>
              <a:rPr kumimoji="0" lang="ru-RU" sz="225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5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жених, могла расторгнуть договор. За это мы благодарны нашему </a:t>
            </a:r>
            <a:r>
              <a:rPr kumimoji="0" lang="ru-RU" sz="225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5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благодетелю, Петру Алексеевичу</a:t>
            </a:r>
            <a:endParaRPr kumimoji="0" lang="ru-RU" sz="22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833" y="0"/>
            <a:ext cx="9205833" cy="6858000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23528" y="2492896"/>
            <a:ext cx="853656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Стремление Петра I превратить в одночасье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россиян в европейцев проводилось насильственными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методами.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Есть ли место быть данному утверждению?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779912" y="620688"/>
            <a:ext cx="1440160" cy="136815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latin typeface="Constantia" pitchFamily="18" charset="0"/>
              </a:rPr>
              <a:t>?</a:t>
            </a:r>
            <a:endParaRPr lang="ru-RU" sz="7200" dirty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26" descr="51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lum bright="64000" contrast="-70000"/>
          </a:blip>
          <a:srcRect l="1134" r="22427" b="5893"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7171" name="Rectangle 1027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5032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smtClean="0">
                <a:solidFill>
                  <a:srgbClr val="000066"/>
                </a:solidFill>
              </a:rPr>
              <a:t>Мужская одежда</a:t>
            </a:r>
          </a:p>
        </p:txBody>
      </p:sp>
      <p:pic>
        <p:nvPicPr>
          <p:cNvPr id="7172" name="Picture 1035" descr="одежда 3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 contrast="18000"/>
          </a:blip>
          <a:srcRect/>
          <a:stretch>
            <a:fillRect/>
          </a:stretch>
        </p:blipFill>
        <p:spPr>
          <a:xfrm>
            <a:off x="971550" y="1196975"/>
            <a:ext cx="2306638" cy="4314825"/>
          </a:xfrm>
        </p:spPr>
      </p:pic>
      <p:sp>
        <p:nvSpPr>
          <p:cNvPr id="52228" name="Text Box 1028"/>
          <p:cNvSpPr txBox="1">
            <a:spLocks noChangeArrowheads="1"/>
          </p:cNvSpPr>
          <p:nvPr/>
        </p:nvSpPr>
        <p:spPr bwMode="auto">
          <a:xfrm>
            <a:off x="107950" y="5373688"/>
            <a:ext cx="4249738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600">
                <a:solidFill>
                  <a:srgbClr val="000066"/>
                </a:solidFill>
              </a:rPr>
              <a:t>Кафтаны и шубы до полу</a:t>
            </a:r>
          </a:p>
          <a:p>
            <a:pPr>
              <a:buFontTx/>
              <a:buChar char="•"/>
            </a:pPr>
            <a:r>
              <a:rPr lang="ru-RU" sz="2600">
                <a:solidFill>
                  <a:srgbClr val="000066"/>
                </a:solidFill>
              </a:rPr>
              <a:t>Высокие меховые шапки</a:t>
            </a:r>
          </a:p>
          <a:p>
            <a:pPr>
              <a:buFontTx/>
              <a:buChar char="•"/>
            </a:pPr>
            <a:r>
              <a:rPr lang="ru-RU" sz="2600">
                <a:solidFill>
                  <a:srgbClr val="000066"/>
                </a:solidFill>
              </a:rPr>
              <a:t>На ногах - сапоги</a:t>
            </a:r>
          </a:p>
        </p:txBody>
      </p:sp>
      <p:sp>
        <p:nvSpPr>
          <p:cNvPr id="52229" name="Text Box 1029"/>
          <p:cNvSpPr txBox="1">
            <a:spLocks noChangeArrowheads="1"/>
          </p:cNvSpPr>
          <p:nvPr/>
        </p:nvSpPr>
        <p:spPr bwMode="auto">
          <a:xfrm>
            <a:off x="4927600" y="5214938"/>
            <a:ext cx="4002088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600">
                <a:solidFill>
                  <a:srgbClr val="000066"/>
                </a:solidFill>
              </a:rPr>
              <a:t>Камзол до колен</a:t>
            </a:r>
          </a:p>
          <a:p>
            <a:pPr>
              <a:buFontTx/>
              <a:buChar char="•"/>
            </a:pPr>
            <a:r>
              <a:rPr lang="ru-RU" sz="2600">
                <a:solidFill>
                  <a:srgbClr val="000066"/>
                </a:solidFill>
              </a:rPr>
              <a:t>Шляпы-треуголки</a:t>
            </a:r>
          </a:p>
          <a:p>
            <a:pPr>
              <a:buFontTx/>
              <a:buChar char="•"/>
            </a:pPr>
            <a:r>
              <a:rPr lang="ru-RU" sz="2600">
                <a:solidFill>
                  <a:srgbClr val="000066"/>
                </a:solidFill>
              </a:rPr>
              <a:t>Узкие штаны, чулки и башмаки</a:t>
            </a:r>
          </a:p>
        </p:txBody>
      </p:sp>
      <p:sp>
        <p:nvSpPr>
          <p:cNvPr id="7175" name="Text Box 1032"/>
          <p:cNvSpPr txBox="1">
            <a:spLocks noChangeArrowheads="1"/>
          </p:cNvSpPr>
          <p:nvPr/>
        </p:nvSpPr>
        <p:spPr bwMode="auto">
          <a:xfrm>
            <a:off x="5435600" y="620713"/>
            <a:ext cx="2233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000066"/>
                </a:solidFill>
              </a:rPr>
              <a:t>При Петре </a:t>
            </a:r>
            <a:r>
              <a:rPr lang="en-US" sz="2400">
                <a:solidFill>
                  <a:srgbClr val="000066"/>
                </a:solidFill>
              </a:rPr>
              <a:t>I</a:t>
            </a:r>
            <a:endParaRPr lang="ru-RU" sz="2400">
              <a:solidFill>
                <a:srgbClr val="000066"/>
              </a:solidFill>
            </a:endParaRPr>
          </a:p>
        </p:txBody>
      </p:sp>
      <p:sp>
        <p:nvSpPr>
          <p:cNvPr id="7176" name="Text Box 1033"/>
          <p:cNvSpPr txBox="1">
            <a:spLocks noChangeArrowheads="1"/>
          </p:cNvSpPr>
          <p:nvPr/>
        </p:nvSpPr>
        <p:spPr bwMode="auto">
          <a:xfrm>
            <a:off x="900113" y="692150"/>
            <a:ext cx="2305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000066"/>
                </a:solidFill>
              </a:rPr>
              <a:t>До Петра </a:t>
            </a:r>
            <a:r>
              <a:rPr lang="en-US" sz="2400">
                <a:solidFill>
                  <a:srgbClr val="000066"/>
                </a:solidFill>
              </a:rPr>
              <a:t>I</a:t>
            </a:r>
            <a:endParaRPr lang="ru-RU" sz="2400">
              <a:solidFill>
                <a:srgbClr val="000066"/>
              </a:solidFill>
            </a:endParaRPr>
          </a:p>
        </p:txBody>
      </p:sp>
      <p:pic>
        <p:nvPicPr>
          <p:cNvPr id="7177" name="Picture 1036" descr="Петр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 l="27470"/>
          <a:stretch>
            <a:fillRect/>
          </a:stretch>
        </p:blipFill>
        <p:spPr>
          <a:xfrm>
            <a:off x="5076825" y="1196975"/>
            <a:ext cx="3095625" cy="3960813"/>
          </a:xfrm>
          <a:noFill/>
        </p:spPr>
      </p:pic>
      <p:pic>
        <p:nvPicPr>
          <p:cNvPr id="10" name="Picture 2" descr="http://images.myshared.ru/218044/slide_7.jpg"/>
          <p:cNvPicPr>
            <a:picLocks noChangeAspect="1" noChangeArrowheads="1"/>
          </p:cNvPicPr>
          <p:nvPr/>
        </p:nvPicPr>
        <p:blipFill>
          <a:blip r:embed="rId5" cstate="print"/>
          <a:srcRect t="808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5833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2605554"/>
            <a:ext cx="8208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 же Пётр 1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тиран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или Великий реформатор? 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347864" y="980728"/>
            <a:ext cx="1440160" cy="136815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latin typeface="Constantia" pitchFamily="18" charset="0"/>
              </a:rPr>
              <a:t>?</a:t>
            </a:r>
            <a:endParaRPr lang="ru-RU" sz="72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5833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214290"/>
            <a:ext cx="8643998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«Полтаве»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Александр Сергеевич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говорит, что Петр «Россию поднял на дыбы», называет его 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мощным властелином судьбы».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Филолог И. А. Успенский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«…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Петр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прорубил окно в Европу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не для того, чтобы посмотреть на Европу, а для того, чтобы из Европы посмотреть на Россию».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В. Татищев.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«Петр – великий государственный деятель, создатель могущественной империи, человек, благодаря которому Россия пошла по пути мировой цивилизации»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nstant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Август Стриндберг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(шведский писатель, драматург 19 века)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«Варвар,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цивилизовавший свою Россию; он, который строил города, он, который наказывал кнутом свою супругу и предоставил женщине широкую свободу — его жизнь была великой, богатой и полезной в общественном плане, в частном же плане такой, какой получалась.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5833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707904" y="260648"/>
            <a:ext cx="1440160" cy="136815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latin typeface="Constantia" pitchFamily="18" charset="0"/>
              </a:rPr>
              <a:t>?</a:t>
            </a:r>
            <a:endParaRPr lang="ru-RU" sz="7200" dirty="0">
              <a:latin typeface="Constantia" pitchFamily="18" charset="0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23528" y="2101498"/>
            <a:ext cx="864096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Какова цена петровских реформ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400" b="1" dirty="0" smtClean="0">
                <a:latin typeface="Constantia" pitchFamily="18" charset="0"/>
              </a:rPr>
              <a:t>Почему народ не слагал песен, прославляющих победы Петра Великого, его деяния?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sz="2400" b="1" dirty="0" smtClean="0">
              <a:latin typeface="Constantia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Constantia" pitchFamily="18" charset="0"/>
              </a:rPr>
              <a:t> Чему учит история петровской эпохи?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sz="2400" b="1" dirty="0" smtClean="0">
              <a:latin typeface="Constantia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400" b="1" dirty="0" smtClean="0">
                <a:latin typeface="Constantia" pitchFamily="18" charset="0"/>
              </a:rPr>
              <a:t>«Куда ты скачешь, гордый конь, и где опустишь ты копыта?» Как бы вы ответили на этот вопрос сегодня?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5833" cy="6858000"/>
          </a:xfrm>
          <a:prstGeom prst="rect">
            <a:avLst/>
          </a:prstGeom>
          <a:noFill/>
        </p:spPr>
      </p:pic>
      <p:pic>
        <p:nvPicPr>
          <p:cNvPr id="38914" name="Picture 2" descr="http://smartnews.ru/storage/c/2013/10/22/1382434031_760896_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52950" cy="3495675"/>
          </a:xfrm>
          <a:prstGeom prst="rect">
            <a:avLst/>
          </a:prstGeom>
          <a:noFill/>
        </p:spPr>
      </p:pic>
      <p:pic>
        <p:nvPicPr>
          <p:cNvPr id="38916" name="Picture 4" descr="http://icdn.lenta.ru/images/2015/03/13/15/20150313152116638/detail_cc23a7f85bf9f317c8650b819060bcdf.jpg"/>
          <p:cNvPicPr>
            <a:picLocks noChangeAspect="1" noChangeArrowheads="1"/>
          </p:cNvPicPr>
          <p:nvPr/>
        </p:nvPicPr>
        <p:blipFill>
          <a:blip r:embed="rId4" cstate="print"/>
          <a:srcRect r="12513"/>
          <a:stretch>
            <a:fillRect/>
          </a:stretch>
        </p:blipFill>
        <p:spPr bwMode="auto">
          <a:xfrm>
            <a:off x="4500562" y="0"/>
            <a:ext cx="4643438" cy="3429000"/>
          </a:xfrm>
          <a:prstGeom prst="rect">
            <a:avLst/>
          </a:prstGeom>
          <a:noFill/>
        </p:spPr>
      </p:pic>
      <p:pic>
        <p:nvPicPr>
          <p:cNvPr id="38918" name="Picture 6" descr="http://petr1672.ru/image/artillerija_petra_1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91050" y="3357562"/>
            <a:ext cx="4552950" cy="3500438"/>
          </a:xfrm>
          <a:prstGeom prst="rect">
            <a:avLst/>
          </a:prstGeom>
          <a:noFill/>
        </p:spPr>
      </p:pic>
      <p:pic>
        <p:nvPicPr>
          <p:cNvPr id="38920" name="Picture 8" descr="https://pp.vk.me/c608830/v608830078/9cc3/L9U9YkVqzJ0.jpg"/>
          <p:cNvPicPr>
            <a:picLocks noChangeAspect="1" noChangeArrowheads="1"/>
          </p:cNvPicPr>
          <p:nvPr/>
        </p:nvPicPr>
        <p:blipFill>
          <a:blip r:embed="rId6" cstate="print"/>
          <a:srcRect l="5078" t="5474" r="3499" b="4196"/>
          <a:stretch>
            <a:fillRect/>
          </a:stretch>
        </p:blipFill>
        <p:spPr bwMode="auto">
          <a:xfrm>
            <a:off x="0" y="3357562"/>
            <a:ext cx="4643438" cy="35004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5833" cy="6858000"/>
          </a:xfrm>
          <a:prstGeom prst="rect">
            <a:avLst/>
          </a:prstGeom>
          <a:noFill/>
        </p:spPr>
      </p:pic>
      <p:pic>
        <p:nvPicPr>
          <p:cNvPr id="16388" name="Picture 4" descr="http://www.bibliotekar.ru/rusRomanov/5.files/image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1265674"/>
            <a:ext cx="3801120" cy="5092284"/>
          </a:xfrm>
          <a:prstGeom prst="roundRect">
            <a:avLst>
              <a:gd name="adj" fmla="val 11111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1928794" y="285728"/>
            <a:ext cx="51609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  <a:latin typeface="Constantia" pitchFamily="18" charset="0"/>
              </a:rPr>
              <a:t>Император Петр I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://freeyaho.ru/uploads/posts/2011-07/542s9vk10yw.jpeg"/>
          <p:cNvPicPr>
            <a:picLocks noChangeAspect="1" noChangeArrowheads="1"/>
          </p:cNvPicPr>
          <p:nvPr/>
        </p:nvPicPr>
        <p:blipFill>
          <a:blip r:embed="rId2" cstate="print"/>
          <a:srcRect t="7818" b="618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1428736"/>
            <a:ext cx="91440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Домашнее задание.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nstantia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Подготовится к тестовой работе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5833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>
            <a:off x="8686799" y="4643447"/>
            <a:ext cx="45719" cy="285751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00496" y="1428736"/>
            <a:ext cx="48577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Constantia" pitchFamily="18" charset="0"/>
              </a:rPr>
              <a:t>«Се образ изваян премудрого героя,</a:t>
            </a:r>
            <a:br>
              <a:rPr lang="ru-RU" sz="2400" dirty="0" smtClean="0">
                <a:latin typeface="Constantia" pitchFamily="18" charset="0"/>
              </a:rPr>
            </a:br>
            <a:r>
              <a:rPr lang="ru-RU" sz="2400" dirty="0" smtClean="0">
                <a:latin typeface="Constantia" pitchFamily="18" charset="0"/>
              </a:rPr>
              <a:t>Что, ради подданных лишив себя покоя,</a:t>
            </a:r>
            <a:br>
              <a:rPr lang="ru-RU" sz="2400" dirty="0" smtClean="0">
                <a:latin typeface="Constantia" pitchFamily="18" charset="0"/>
              </a:rPr>
            </a:br>
            <a:r>
              <a:rPr lang="ru-RU" sz="2400" dirty="0" smtClean="0">
                <a:latin typeface="Constantia" pitchFamily="18" charset="0"/>
              </a:rPr>
              <a:t>Последний принял чин и царствуя служил,</a:t>
            </a:r>
            <a:br>
              <a:rPr lang="ru-RU" sz="2400" dirty="0" smtClean="0">
                <a:latin typeface="Constantia" pitchFamily="18" charset="0"/>
              </a:rPr>
            </a:br>
            <a:r>
              <a:rPr lang="ru-RU" sz="2400" dirty="0" smtClean="0">
                <a:latin typeface="Constantia" pitchFamily="18" charset="0"/>
              </a:rPr>
              <a:t>Свои законы сам примером утвердил»</a:t>
            </a:r>
            <a:endParaRPr lang="ru-RU" sz="2400" dirty="0">
              <a:latin typeface="Constant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5857892"/>
            <a:ext cx="26432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Constantia" pitchFamily="18" charset="0"/>
                <a:hlinkClick r:id="rId3"/>
              </a:rPr>
              <a:t>М.В.Ломоносов</a:t>
            </a:r>
            <a:r>
              <a:rPr lang="ru-RU" sz="2000" dirty="0" smtClean="0"/>
              <a:t>. </a:t>
            </a:r>
            <a:endParaRPr lang="ru-RU" sz="2000" dirty="0"/>
          </a:p>
        </p:txBody>
      </p:sp>
      <p:pic>
        <p:nvPicPr>
          <p:cNvPr id="22530" name="Picture 2" descr="http://www.ras.ru/FStorage/download.aspx?id=dbf4c4ba-b109-4ee5-86c5-692f63ff550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571480"/>
            <a:ext cx="3714776" cy="4982618"/>
          </a:xfrm>
          <a:prstGeom prst="roundRect">
            <a:avLst>
              <a:gd name="adj" fmla="val 11111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5833" cy="6858000"/>
          </a:xfrm>
          <a:prstGeom prst="rect">
            <a:avLst/>
          </a:prstGeom>
          <a:noFill/>
        </p:spPr>
      </p:pic>
      <p:pic>
        <p:nvPicPr>
          <p:cNvPr id="26628" name="Picture 4" descr="http://xn--80ajiaefieusagbfavdgm5n.xn--p1ai/files/109/145/h_4e573053bf03496449096bfd0f5a397b"/>
          <p:cNvPicPr>
            <a:picLocks noChangeAspect="1" noChangeArrowheads="1"/>
          </p:cNvPicPr>
          <p:nvPr/>
        </p:nvPicPr>
        <p:blipFill>
          <a:blip r:embed="rId3" cstate="print"/>
          <a:srcRect l="4155" t="3030" r="6503" b="6061"/>
          <a:stretch>
            <a:fillRect/>
          </a:stretch>
        </p:blipFill>
        <p:spPr bwMode="auto">
          <a:xfrm>
            <a:off x="428596" y="571480"/>
            <a:ext cx="3635004" cy="5072098"/>
          </a:xfrm>
          <a:prstGeom prst="roundRect">
            <a:avLst>
              <a:gd name="adj" fmla="val 11111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1357290" y="5857892"/>
            <a:ext cx="21066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Constantia" pitchFamily="18" charset="0"/>
              </a:rPr>
              <a:t>Н.М. Карамзин</a:t>
            </a:r>
            <a:endParaRPr lang="ru-RU" sz="2000" b="1" dirty="0">
              <a:latin typeface="Constant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171448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Constantia" pitchFamily="18" charset="0"/>
              </a:rPr>
              <a:t>Обвинял </a:t>
            </a:r>
            <a:r>
              <a:rPr lang="ru-RU" sz="2400" dirty="0">
                <a:latin typeface="Constantia" pitchFamily="18" charset="0"/>
              </a:rPr>
              <a:t>Петра I в измене «истинно русским» началам жизни, его же реформы назвал «блестящей ошибкой».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833" y="0"/>
            <a:ext cx="9205833" cy="6858000"/>
          </a:xfrm>
          <a:prstGeom prst="rect">
            <a:avLst/>
          </a:prstGeom>
          <a:noFill/>
        </p:spPr>
      </p:pic>
      <p:pic>
        <p:nvPicPr>
          <p:cNvPr id="25602" name="Picture 2" descr="http://s1.uploads.ru/t/WuYTl.jpg"/>
          <p:cNvPicPr>
            <a:picLocks noChangeAspect="1" noChangeArrowheads="1"/>
          </p:cNvPicPr>
          <p:nvPr/>
        </p:nvPicPr>
        <p:blipFill>
          <a:blip r:embed="rId3" cstate="print"/>
          <a:srcRect l="10417" r="10416"/>
          <a:stretch>
            <a:fillRect/>
          </a:stretch>
        </p:blipFill>
        <p:spPr bwMode="auto">
          <a:xfrm>
            <a:off x="357158" y="500042"/>
            <a:ext cx="3583771" cy="4929222"/>
          </a:xfrm>
          <a:prstGeom prst="roundRect">
            <a:avLst>
              <a:gd name="adj" fmla="val 11111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1000100" y="5643578"/>
            <a:ext cx="2214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Constantia" pitchFamily="18" charset="0"/>
              </a:rPr>
              <a:t>А.С. Пушкин</a:t>
            </a:r>
            <a:endParaRPr lang="ru-RU" sz="2000" b="1" dirty="0">
              <a:latin typeface="Constant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43372" y="207167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Constantia" pitchFamily="18" charset="0"/>
              </a:rPr>
              <a:t>«То академик, то герой, то мореплаватель, то плотник».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kurspresent.ru/uploads/fon-present/226.jpg"/>
          <p:cNvPicPr>
            <a:picLocks noChangeAspect="1" noChangeArrowheads="1"/>
          </p:cNvPicPr>
          <p:nvPr/>
        </p:nvPicPr>
        <p:blipFill>
          <a:blip r:embed="rId2" cstate="print">
            <a:lum bright="30000" contrast="-30000"/>
          </a:blip>
          <a:srcRect/>
          <a:stretch>
            <a:fillRect/>
          </a:stretch>
        </p:blipFill>
        <p:spPr bwMode="auto">
          <a:xfrm>
            <a:off x="0" y="0"/>
            <a:ext cx="91274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Задача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643050"/>
            <a:ext cx="7929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Constantia" pitchFamily="18" charset="0"/>
              </a:rPr>
              <a:t>Проанализировать реформаторскую деятельность  Петра</a:t>
            </a:r>
            <a:r>
              <a:rPr lang="en-US" sz="2400" dirty="0" smtClean="0">
                <a:latin typeface="Constantia" pitchFamily="18" charset="0"/>
              </a:rPr>
              <a:t> I</a:t>
            </a:r>
            <a:r>
              <a:rPr lang="ru-RU" sz="2400" dirty="0" smtClean="0">
                <a:latin typeface="Constantia" pitchFamily="18" charset="0"/>
              </a:rPr>
              <a:t> </a:t>
            </a:r>
            <a:r>
              <a:rPr lang="ru-RU" sz="2400" dirty="0">
                <a:latin typeface="Constantia" pitchFamily="18" charset="0"/>
              </a:rPr>
              <a:t>и решить чего же было больше в реформах </a:t>
            </a:r>
            <a:r>
              <a:rPr lang="ru-RU" sz="2400" dirty="0" smtClean="0">
                <a:latin typeface="Constantia" pitchFamily="18" charset="0"/>
              </a:rPr>
              <a:t>: </a:t>
            </a:r>
            <a:r>
              <a:rPr lang="ru-RU" sz="2400" dirty="0">
                <a:latin typeface="Constantia" pitchFamily="18" charset="0"/>
              </a:rPr>
              <a:t>позитивного или негативного. </a:t>
            </a:r>
          </a:p>
        </p:txBody>
      </p:sp>
      <p:sp>
        <p:nvSpPr>
          <p:cNvPr id="6" name="Овал 5"/>
          <p:cNvSpPr/>
          <p:nvPr/>
        </p:nvSpPr>
        <p:spPr>
          <a:xfrm>
            <a:off x="3643306" y="3214686"/>
            <a:ext cx="1485904" cy="142876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Constantia" pitchFamily="18" charset="0"/>
              </a:rPr>
              <a:t>?</a:t>
            </a:r>
            <a:endParaRPr lang="ru-RU" sz="4400" dirty="0">
              <a:latin typeface="Constantia" pitchFamily="18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714348" y="5143512"/>
            <a:ext cx="77153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 же Пётр 1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 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тиран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или Великий реформатор?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5833" cy="6858000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214414" y="0"/>
            <a:ext cx="648158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Историческая справка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nstantia" pitchFamily="18" charset="0"/>
            </a:endParaRPr>
          </a:p>
        </p:txBody>
      </p:sp>
      <p:pic>
        <p:nvPicPr>
          <p:cNvPr id="24579" name="Picture 3" descr="http://img0.liveinternet.ru/images/attach/c/6/93/829/93829606_3646910_car_petr_v_detst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1785926"/>
            <a:ext cx="2533650" cy="3743325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714744" y="5715016"/>
            <a:ext cx="225273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atin typeface="Constantia" pitchFamily="18" charset="0"/>
              </a:rPr>
              <a:t>Пётр родился</a:t>
            </a:r>
          </a:p>
          <a:p>
            <a:pPr algn="ctr"/>
            <a:r>
              <a:rPr lang="ru-RU" sz="2400" b="1" dirty="0" smtClean="0">
                <a:latin typeface="Constantia" pitchFamily="18" charset="0"/>
              </a:rPr>
              <a:t> </a:t>
            </a:r>
            <a:r>
              <a:rPr lang="ru-RU" sz="2400" b="1" dirty="0">
                <a:latin typeface="Constantia" pitchFamily="18" charset="0"/>
              </a:rPr>
              <a:t>в 1672 году</a:t>
            </a:r>
          </a:p>
        </p:txBody>
      </p:sp>
      <p:pic>
        <p:nvPicPr>
          <p:cNvPr id="24583" name="Picture 7" descr="http://www.factruz.ru/history_mistery_2/images/tsar-aleksey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785926"/>
            <a:ext cx="2928958" cy="3743325"/>
          </a:xfrm>
          <a:prstGeom prst="ellipse">
            <a:avLst/>
          </a:prstGeom>
          <a:ln w="63500" cap="rnd">
            <a:solidFill>
              <a:srgbClr val="C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4585" name="Picture 9" descr="http://vestnikk.ru/uploads/posts/2014-10/1413935421_2.jpg"/>
          <p:cNvPicPr>
            <a:picLocks noChangeAspect="1" noChangeArrowheads="1"/>
          </p:cNvPicPr>
          <p:nvPr/>
        </p:nvPicPr>
        <p:blipFill>
          <a:blip r:embed="rId5" cstate="print"/>
          <a:srcRect l="15218" t="7634" r="6521" b="12213"/>
          <a:stretch>
            <a:fillRect/>
          </a:stretch>
        </p:blipFill>
        <p:spPr bwMode="auto">
          <a:xfrm>
            <a:off x="6143636" y="1857364"/>
            <a:ext cx="2786082" cy="3429024"/>
          </a:xfrm>
          <a:prstGeom prst="ellipse">
            <a:avLst/>
          </a:prstGeom>
          <a:ln w="63500" cap="rnd">
            <a:solidFill>
              <a:srgbClr val="C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6262570" y="785794"/>
            <a:ext cx="28814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atin typeface="Constantia" pitchFamily="18" charset="0"/>
              </a:rPr>
              <a:t>Мать </a:t>
            </a:r>
            <a:r>
              <a:rPr lang="ru-RU" sz="2000" b="1" dirty="0">
                <a:latin typeface="Constantia" pitchFamily="18" charset="0"/>
              </a:rPr>
              <a:t>- Нарышкина </a:t>
            </a:r>
            <a:endParaRPr lang="ru-RU" sz="2000" b="1" dirty="0" smtClean="0">
              <a:latin typeface="Constantia" pitchFamily="18" charset="0"/>
            </a:endParaRPr>
          </a:p>
          <a:p>
            <a:pPr algn="ctr"/>
            <a:r>
              <a:rPr lang="ru-RU" sz="2000" b="1" dirty="0" smtClean="0">
                <a:latin typeface="Constantia" pitchFamily="18" charset="0"/>
              </a:rPr>
              <a:t>Наталья </a:t>
            </a:r>
            <a:r>
              <a:rPr lang="ru-RU" sz="2000" b="1" dirty="0">
                <a:latin typeface="Constantia" pitchFamily="18" charset="0"/>
              </a:rPr>
              <a:t>Кирилловна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785794"/>
            <a:ext cx="29608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Constantia" pitchFamily="18" charset="0"/>
              </a:rPr>
              <a:t>Отец- </a:t>
            </a:r>
            <a:r>
              <a:rPr lang="ru-RU" sz="2000" b="1" dirty="0" smtClean="0">
                <a:latin typeface="Constantia" pitchFamily="18" charset="0"/>
              </a:rPr>
              <a:t>царь</a:t>
            </a:r>
          </a:p>
          <a:p>
            <a:pPr algn="ctr"/>
            <a:r>
              <a:rPr lang="ru-RU" sz="2000" b="1" dirty="0" smtClean="0">
                <a:latin typeface="Constantia" pitchFamily="18" charset="0"/>
              </a:rPr>
              <a:t> </a:t>
            </a:r>
            <a:r>
              <a:rPr lang="ru-RU" sz="2000" b="1" dirty="0">
                <a:latin typeface="Constantia" pitchFamily="18" charset="0"/>
              </a:rPr>
              <a:t>Алексей </a:t>
            </a:r>
            <a:r>
              <a:rPr lang="ru-RU" sz="2000" b="1" dirty="0" smtClean="0">
                <a:latin typeface="Constantia" pitchFamily="18" charset="0"/>
              </a:rPr>
              <a:t>Михайлович</a:t>
            </a:r>
            <a:endParaRPr lang="ru-RU" sz="2000" b="1" dirty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lacarte.morrin.org/images/longStory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5833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714612" y="285728"/>
            <a:ext cx="33842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Обвинение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nstantia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71472" y="1142984"/>
            <a:ext cx="78581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</a:rPr>
              <a:t>в жестоком обращении с подданными,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</a:rPr>
              <a:t>в насаждении западной культуры,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в игнорировании интересов русского народа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</a:rPr>
              <a:t> </a:t>
            </a: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571472" y="4786322"/>
            <a:ext cx="7622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доказательства этим обвинениям?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Давайте рассмотрим проблему с 4 сторон:  культурной,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экономической, социальной  и политической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428992" y="2786058"/>
            <a:ext cx="1628780" cy="1643074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latin typeface="Constantia" pitchFamily="18" charset="0"/>
              </a:rPr>
              <a:t>?</a:t>
            </a:r>
            <a:endParaRPr lang="ru-RU" sz="7200" dirty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814</Words>
  <Application>Microsoft Office PowerPoint</Application>
  <PresentationFormat>Экран (4:3)</PresentationFormat>
  <Paragraphs>109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Задача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Заводчик Демидов 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Мужская одежда</vt:lpstr>
      <vt:lpstr>Слайд 26</vt:lpstr>
      <vt:lpstr>Слайд 27</vt:lpstr>
      <vt:lpstr>Слайд 28</vt:lpstr>
      <vt:lpstr>Слайд 29</vt:lpstr>
      <vt:lpstr>Слайд 30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Кабинет4</cp:lastModifiedBy>
  <cp:revision>32</cp:revision>
  <dcterms:created xsi:type="dcterms:W3CDTF">2015-12-16T16:49:27Z</dcterms:created>
  <dcterms:modified xsi:type="dcterms:W3CDTF">2006-11-28T23:03:20Z</dcterms:modified>
</cp:coreProperties>
</file>