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77" r:id="rId2"/>
    <p:sldId id="298" r:id="rId3"/>
    <p:sldId id="273" r:id="rId4"/>
    <p:sldId id="299" r:id="rId5"/>
    <p:sldId id="259" r:id="rId6"/>
    <p:sldId id="260" r:id="rId7"/>
    <p:sldId id="256" r:id="rId8"/>
    <p:sldId id="257" r:id="rId9"/>
    <p:sldId id="261" r:id="rId10"/>
    <p:sldId id="262" r:id="rId11"/>
    <p:sldId id="301" r:id="rId12"/>
    <p:sldId id="281" r:id="rId13"/>
    <p:sldId id="282" r:id="rId14"/>
    <p:sldId id="283" r:id="rId15"/>
    <p:sldId id="279" r:id="rId16"/>
    <p:sldId id="284" r:id="rId17"/>
    <p:sldId id="285" r:id="rId18"/>
    <p:sldId id="286" r:id="rId19"/>
    <p:sldId id="300" r:id="rId20"/>
    <p:sldId id="288" r:id="rId21"/>
    <p:sldId id="289" r:id="rId22"/>
    <p:sldId id="287" r:id="rId23"/>
    <p:sldId id="264" r:id="rId24"/>
    <p:sldId id="290" r:id="rId25"/>
    <p:sldId id="291" r:id="rId26"/>
    <p:sldId id="270" r:id="rId27"/>
    <p:sldId id="293" r:id="rId28"/>
    <p:sldId id="292" r:id="rId29"/>
    <p:sldId id="294" r:id="rId30"/>
    <p:sldId id="275" r:id="rId31"/>
    <p:sldId id="302" r:id="rId32"/>
    <p:sldId id="278" r:id="rId33"/>
    <p:sldId id="274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08A20-32A4-45BF-9360-E5F1C37AF834}" type="datetimeFigureOut">
              <a:rPr lang="ru-RU" smtClean="0"/>
              <a:pPr/>
              <a:t>14.11.2014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982FA8-517C-489B-AFDC-8278092C33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74033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82FA8-517C-489B-AFDC-8278092C33F7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66622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82FA8-517C-489B-AFDC-8278092C33F7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831087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82FA8-517C-489B-AFDC-8278092C33F7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630254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82FA8-517C-489B-AFDC-8278092C33F7}" type="slidenum">
              <a:rPr lang="ru-RU" smtClean="0">
                <a:solidFill>
                  <a:prstClr val="black"/>
                </a:solidFill>
              </a:rPr>
              <a:pPr/>
              <a:t>26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30254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82FA8-517C-489B-AFDC-8278092C33F7}" type="slidenum">
              <a:rPr lang="ru-RU" smtClean="0"/>
              <a:pPr/>
              <a:t>30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760021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82FA8-517C-489B-AFDC-8278092C33F7}" type="slidenum">
              <a:rPr lang="ru-RU" smtClean="0"/>
              <a:pPr/>
              <a:t>31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630254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82FA8-517C-489B-AFDC-8278092C33F7}" type="slidenum">
              <a:rPr lang="ru-RU" smtClean="0"/>
              <a:pPr/>
              <a:t>33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1416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82FA8-517C-489B-AFDC-8278092C33F7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630021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82FA8-517C-489B-AFDC-8278092C33F7}" type="slidenum">
              <a:rPr lang="ru-RU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896830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82FA8-517C-489B-AFDC-8278092C33F7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845914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82FA8-517C-489B-AFDC-8278092C33F7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896830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82FA8-517C-489B-AFDC-8278092C33F7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573084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82FA8-517C-489B-AFDC-8278092C33F7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33053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82FA8-517C-489B-AFDC-8278092C33F7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613542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82FA8-517C-489B-AFDC-8278092C33F7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831087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51741-D61A-4899-B1BB-E07AB9C141BF}" type="datetimeFigureOut">
              <a:rPr lang="ru-RU" smtClean="0"/>
              <a:pPr/>
              <a:t>14.11.2014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FCCD61-6F54-40F3-910E-C0F99A3565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529043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fade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51741-D61A-4899-B1BB-E07AB9C141BF}" type="datetimeFigureOut">
              <a:rPr lang="ru-RU" smtClean="0"/>
              <a:pPr/>
              <a:t>14.11.2014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FCCD61-6F54-40F3-910E-C0F99A3565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24554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fade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51741-D61A-4899-B1BB-E07AB9C141BF}" type="datetimeFigureOut">
              <a:rPr lang="ru-RU" smtClean="0"/>
              <a:pPr/>
              <a:t>14.11.2014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FCCD61-6F54-40F3-910E-C0F99A3565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595158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fade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6DB779-ED3A-47BD-A31E-ED1D01A196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51741-D61A-4899-B1BB-E07AB9C141BF}" type="datetimeFigureOut">
              <a:rPr lang="ru-RU" smtClean="0"/>
              <a:pPr/>
              <a:t>14.11.2014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FCCD61-6F54-40F3-910E-C0F99A3565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422745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fad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51741-D61A-4899-B1BB-E07AB9C141BF}" type="datetimeFigureOut">
              <a:rPr lang="ru-RU" smtClean="0"/>
              <a:pPr/>
              <a:t>14.11.2014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FCCD61-6F54-40F3-910E-C0F99A3565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836980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fade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51741-D61A-4899-B1BB-E07AB9C141BF}" type="datetimeFigureOut">
              <a:rPr lang="ru-RU" smtClean="0"/>
              <a:pPr/>
              <a:t>14.11.2014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FCCD61-6F54-40F3-910E-C0F99A3565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461344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fade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51741-D61A-4899-B1BB-E07AB9C141BF}" type="datetimeFigureOut">
              <a:rPr lang="ru-RU" smtClean="0"/>
              <a:pPr/>
              <a:t>14.11.2014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FCCD61-6F54-40F3-910E-C0F99A3565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287551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fade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51741-D61A-4899-B1BB-E07AB9C141BF}" type="datetimeFigureOut">
              <a:rPr lang="ru-RU" smtClean="0"/>
              <a:pPr/>
              <a:t>14.11.2014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FCCD61-6F54-40F3-910E-C0F99A3565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204102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fade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51741-D61A-4899-B1BB-E07AB9C141BF}" type="datetimeFigureOut">
              <a:rPr lang="ru-RU" smtClean="0"/>
              <a:pPr/>
              <a:t>14.11.2014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FCCD61-6F54-40F3-910E-C0F99A3565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699293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fade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51741-D61A-4899-B1BB-E07AB9C141BF}" type="datetimeFigureOut">
              <a:rPr lang="ru-RU" smtClean="0"/>
              <a:pPr/>
              <a:t>14.11.2014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FCCD61-6F54-40F3-910E-C0F99A3565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060880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fade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51741-D61A-4899-B1BB-E07AB9C141BF}" type="datetimeFigureOut">
              <a:rPr lang="ru-RU" smtClean="0"/>
              <a:pPr/>
              <a:t>14.11.2014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FCCD61-6F54-40F3-910E-C0F99A3565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991855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fade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D51741-D61A-4899-B1BB-E07AB9C141BF}" type="datetimeFigureOut">
              <a:rPr lang="ru-RU" smtClean="0"/>
              <a:pPr/>
              <a:t>14.11.2014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FCCD61-6F54-40F3-910E-C0F99A3565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32061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="" xmlns:p14="http://schemas.microsoft.com/office/powerpoint/2010/main" Requires="p14">
      <p:transition spd="slow" p14:dur="1500">
        <p:fade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ote4estvo.ru/sobytiya-xx/487-vremennoe-pravitelstvo.html" TargetMode="External"/><Relationship Id="rId7" Type="http://schemas.openxmlformats.org/officeDocument/2006/relationships/hyperlink" Target="http://amonov.livejournal.com/254426.html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hrono.ru/biograf/kornilov.html" TargetMode="External"/><Relationship Id="rId5" Type="http://schemas.openxmlformats.org/officeDocument/2006/relationships/hyperlink" Target="http://gkaf.narod.ru/kokoulin/histrus/10/10-1.html" TargetMode="External"/><Relationship Id="rId4" Type="http://schemas.openxmlformats.org/officeDocument/2006/relationships/hyperlink" Target="http://revolucia1917.ru/foto/novigosapparat/revo4.html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2908" y="142852"/>
            <a:ext cx="9429816" cy="6572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836712"/>
            <a:ext cx="8892480" cy="3312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FadeRight">
              <a:avLst/>
            </a:prstTxWarp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gradFill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0"/>
                </a:gradFill>
                <a:latin typeface="Times New Roman" pitchFamily="18" charset="0"/>
                <a:cs typeface="Times New Roman" pitchFamily="18" charset="0"/>
              </a:rPr>
              <a:t>Деятельность </a:t>
            </a:r>
            <a:endParaRPr lang="ru-RU" sz="5400" b="1" dirty="0" smtClean="0">
              <a:ln w="18415" cmpd="sng">
                <a:solidFill>
                  <a:srgbClr val="FFFFFF"/>
                </a:solidFill>
                <a:prstDash val="solid"/>
              </a:ln>
              <a:gradFill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0"/>
              </a:gra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gradFill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0"/>
                </a:gradFill>
                <a:latin typeface="Times New Roman" pitchFamily="18" charset="0"/>
                <a:cs typeface="Times New Roman" pitchFamily="18" charset="0"/>
              </a:rPr>
              <a:t>Временного правительства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gradFill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0"/>
                </a:gra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5400" b="1" dirty="0">
              <a:ln w="18415" cmpd="sng">
                <a:solidFill>
                  <a:srgbClr val="FFFFFF"/>
                </a:solidFill>
                <a:prstDash val="solid"/>
              </a:ln>
              <a:gradFill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0"/>
              </a:gra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>
            <a:off x="7286644" y="142852"/>
            <a:ext cx="1714544" cy="285752"/>
          </a:xfrm>
          <a:prstGeom prst="wedgeRoundRectCallout">
            <a:avLst>
              <a:gd name="adj1" fmla="val -17269"/>
              <a:gd name="adj2" fmla="val -50760"/>
              <a:gd name="adj3" fmla="val 16667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Второй урок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922810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8596" y="0"/>
            <a:ext cx="81769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Продовольственный вопрос</a:t>
            </a:r>
            <a:endParaRPr lang="ru-RU" sz="4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44" y="1000108"/>
            <a:ext cx="485778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начале марта 1917 г . </a:t>
            </a:r>
            <a:r>
              <a:rPr lang="ru-RU" sz="2400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были созданы </a:t>
            </a:r>
            <a:r>
              <a:rPr lang="ru-RU" sz="2400" dirty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продовольственные </a:t>
            </a:r>
            <a:r>
              <a:rPr lang="ru-RU" sz="2400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комитеты.</a:t>
            </a:r>
          </a:p>
          <a:p>
            <a:pPr algn="ctr"/>
            <a:r>
              <a:rPr lang="ru-RU" sz="2400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Была введена хлебная монополия: весь хлеб подлежал продаже по твердым ценам государству. </a:t>
            </a:r>
          </a:p>
          <a:p>
            <a:pPr algn="ctr"/>
            <a:endParaRPr lang="ru-RU" sz="2400" b="1" dirty="0" smtClean="0">
              <a:ln w="1905"/>
              <a:solidFill>
                <a:sysClr val="windowText" lastClr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>
              <a:ln w="1905"/>
              <a:solidFill>
                <a:sysClr val="windowText" lastClr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3286124"/>
            <a:ext cx="51435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Была введена карточная система на выдачу продовольствия. </a:t>
            </a:r>
            <a:endParaRPr lang="ru-RU" sz="2400" dirty="0">
              <a:ln w="1905"/>
              <a:solidFill>
                <a:sysClr val="windowText" lastClr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628" y="1142984"/>
            <a:ext cx="3744416" cy="46565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9562065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3078" y="0"/>
            <a:ext cx="87509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Приезд Ленина в Россию в 1917 году 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57620" y="785794"/>
            <a:ext cx="17701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16 апреля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44" y="1214422"/>
            <a:ext cx="600079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Эмиграция была особенно тяжела, ибо приходилось жить вдали от русских рабочих масс. Ленин стал неудержимо рваться в Россию, чтобы принять непосредственное участие в руководстве революционной борьбой пролетариата и трудового крестьянства, иметь возможность своевременно влиять на политические события</a:t>
            </a:r>
            <a:r>
              <a:rPr lang="ru-RU" dirty="0" smtClean="0"/>
              <a:t>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бессонные ночи, обдумывая возможности вырваться из Швейцарии, он решил прикинуться глухонемым и с паспортом шведа пробраться в Швецию. Афера не удалась, его фото поместили в газету с подписью « Вождь народного пролетариата».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Переезд из Цюриха через Германию  в закрытом вагоне с эмигрантами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6324" name="Picture 4" descr="http://rost-ves.info/wp-content/uploads/2012/05/Lenin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74" y="3000372"/>
            <a:ext cx="2781295" cy="370522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fade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0"/>
            <a:ext cx="8229600" cy="703262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«АПРЕЛЬСКИЕ ТЕЗИСЫ»</a:t>
            </a:r>
          </a:p>
        </p:txBody>
      </p:sp>
      <p:pic>
        <p:nvPicPr>
          <p:cNvPr id="19459" name="Picture 5" descr="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642918"/>
            <a:ext cx="8398036" cy="5969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Вывод: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85860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«Апрельские тезисы» – программа мирного перехода власти к большевикам.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85723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Кризисы ВП: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928672"/>
          <a:ext cx="8644000" cy="538576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214710"/>
                <a:gridCol w="1928826"/>
                <a:gridCol w="1857388"/>
                <a:gridCol w="1643076"/>
              </a:tblGrid>
              <a:tr h="460916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Вопросы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Апрельский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Июньский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Июльский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44019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1. Повод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174388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2. Форма выступления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4019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3. Лозунги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74388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4. Позиция большевиков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4019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5. Позиция Советов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4019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6. Итоги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0"/>
            <a:ext cx="8385206" cy="1196975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Апрельский кризис ВП</a:t>
            </a:r>
            <a:endParaRPr lang="ru-RU" sz="4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3" y="1214422"/>
            <a:ext cx="4141818" cy="5362591"/>
          </a:xfrm>
        </p:spPr>
        <p:txBody>
          <a:bodyPr/>
          <a:lstStyle/>
          <a:p>
            <a:pPr marL="84138" indent="12700" eaLnBrk="1" hangingPunct="1">
              <a:lnSpc>
                <a:spcPct val="110000"/>
              </a:lnSpc>
              <a:buFont typeface="Wingdings" pitchFamily="2" charset="2"/>
              <a:buNone/>
              <a:tabLst>
                <a:tab pos="0" algn="l"/>
              </a:tabLs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18 апреля – нота Милюкова о «ведении войны до победного конца».</a:t>
            </a:r>
          </a:p>
        </p:txBody>
      </p:sp>
      <p:pic>
        <p:nvPicPr>
          <p:cNvPr id="21508" name="Picture 5" descr="8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1214422"/>
            <a:ext cx="3654425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15" descr="66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2"/>
            <a:ext cx="4857784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16" descr="77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214290"/>
            <a:ext cx="3673475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4" name="Text Box 17"/>
          <p:cNvSpPr txBox="1">
            <a:spLocks noChangeArrowheads="1"/>
          </p:cNvSpPr>
          <p:nvPr/>
        </p:nvSpPr>
        <p:spPr bwMode="auto">
          <a:xfrm>
            <a:off x="5000628" y="5286388"/>
            <a:ext cx="414337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П.Н. Милюков  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А.И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Гучков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ушли в отставку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214942" y="3214686"/>
            <a:ext cx="3714776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ответ – по всей стране  антивоенные демонстрации.</a:t>
            </a:r>
          </a:p>
          <a:p>
            <a:pPr algn="ctr">
              <a:lnSpc>
                <a:spcPct val="110000"/>
              </a:lnSpc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Лозунги: «Долой войну!»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5" descr="2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42852"/>
            <a:ext cx="8479654" cy="6572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ая прямоугольная выноска 4"/>
          <p:cNvSpPr/>
          <p:nvPr/>
        </p:nvSpPr>
        <p:spPr>
          <a:xfrm>
            <a:off x="571472" y="1000108"/>
            <a:ext cx="3286148" cy="785818"/>
          </a:xfrm>
          <a:prstGeom prst="wedgeRoundRectCallout">
            <a:avLst>
              <a:gd name="adj1" fmla="val 25304"/>
              <a:gd name="adj2" fmla="val -72236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10 министров от буржуазных партий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5143504" y="1071546"/>
            <a:ext cx="3286148" cy="714380"/>
          </a:xfrm>
          <a:prstGeom prst="wedgeRoundRectCallout">
            <a:avLst>
              <a:gd name="adj1" fmla="val -24041"/>
              <a:gd name="adj2" fmla="val -82041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6 министров - социалистов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1538" y="0"/>
            <a:ext cx="74645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 коалиционное правительство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5929330"/>
            <a:ext cx="85011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В.М. Чернов – министр земледелия;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А.Ф. Керенский – военный и морской министр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fade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16633"/>
            <a:ext cx="8319868" cy="1458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</a:pPr>
            <a:r>
              <a:rPr lang="ru-RU" sz="36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Кризисы Временного </a:t>
            </a:r>
            <a:r>
              <a:rPr lang="ru-RU" sz="36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правительства</a:t>
            </a:r>
            <a:endParaRPr lang="ru-RU" sz="3600" b="1" dirty="0" smtClean="0">
              <a:solidFill>
                <a:srgbClr val="C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</a:pPr>
            <a:endParaRPr lang="ru-RU" sz="2400" dirty="0" smtClean="0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  <a:cs typeface="Arial" charset="0"/>
            </a:endParaRPr>
          </a:p>
          <a:p>
            <a:pPr algn="ctr"/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785794"/>
            <a:ext cx="839130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Первый</a:t>
            </a:r>
            <a:r>
              <a:rPr lang="ru-RU" sz="2000" b="1" dirty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000" dirty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апрельский кризис (18 апреля 1917 г .) </a:t>
            </a:r>
            <a:endParaRPr lang="ru-RU" sz="2000" dirty="0" smtClean="0">
              <a:ln w="1905"/>
              <a:solidFill>
                <a:sysClr val="windowText" lastClr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u="sng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Председатель:</a:t>
            </a:r>
            <a:r>
              <a:rPr lang="ru-RU" sz="2000" b="1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Г.Е. Львов</a:t>
            </a:r>
          </a:p>
          <a:p>
            <a:r>
              <a:rPr lang="ru-RU" sz="2000" b="1" u="sng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Причина:</a:t>
            </a:r>
            <a:r>
              <a:rPr lang="ru-RU" sz="2000" b="1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заявлением министра иностранных дел П. Милюкова о всенародном стремлении довести мировую войну до победы. </a:t>
            </a:r>
            <a:endParaRPr lang="ru-RU" sz="2000" dirty="0" smtClean="0">
              <a:ln w="1905"/>
              <a:solidFill>
                <a:sysClr val="windowText" lastClr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u="sng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Итог: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1.)Петрограде, Москве и ряде других центров, состоялись массовые демонстрации под лозунгами «Долой министров-капиталистов!», «Долой Милюкова!»; отмечались стихийные выступления на фронтах.</a:t>
            </a:r>
          </a:p>
          <a:p>
            <a:r>
              <a:rPr lang="ru-RU" sz="200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ru-RU" sz="20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Милюков, </a:t>
            </a:r>
            <a:r>
              <a:rPr lang="ru-RU" sz="2000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Гучков</a:t>
            </a:r>
            <a:r>
              <a:rPr lang="ru-RU" sz="20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подали в отставку</a:t>
            </a:r>
            <a:endParaRPr lang="ru-RU" sz="200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3324" y="4250838"/>
            <a:ext cx="4004659" cy="218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85720" y="3244334"/>
            <a:ext cx="66390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  Создано  Первое коалиционное</a:t>
            </a: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29059464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87868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Временное правительство </a:t>
            </a:r>
            <a:endParaRPr lang="ru-RU" sz="48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857224" y="1142984"/>
            <a:ext cx="7429552" cy="85725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сформировано в ходе Февральской революции, после отречения императора Николая II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357158" y="2357430"/>
            <a:ext cx="2214578" cy="1785950"/>
          </a:xfrm>
          <a:prstGeom prst="wedgeRoundRectCallout">
            <a:avLst>
              <a:gd name="adj1" fmla="val 112069"/>
              <a:gd name="adj2" fmla="val 51300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Временным комитетом членов Государственной думы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3357554" y="4357694"/>
            <a:ext cx="2643206" cy="1143008"/>
          </a:xfrm>
          <a:prstGeom prst="wedgeRoundRectCallout">
            <a:avLst>
              <a:gd name="adj1" fmla="val -16869"/>
              <a:gd name="adj2" fmla="val 50833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 созыва Учредительного собрания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6643702" y="2357430"/>
            <a:ext cx="2128846" cy="1857388"/>
          </a:xfrm>
          <a:prstGeom prst="wedgeRoundRectCallout">
            <a:avLst>
              <a:gd name="adj1" fmla="val -120162"/>
              <a:gd name="adj2" fmla="val 49167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Лидерами Петроградского совета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1785918" y="5714992"/>
            <a:ext cx="5715040" cy="642966"/>
          </a:xfrm>
          <a:prstGeom prst="wedgeRoundRectCallout">
            <a:avLst>
              <a:gd name="adj1" fmla="val -16869"/>
              <a:gd name="adj2" fmla="val 50833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Действовало со 2 марта по 25 октября 1917 г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214282" y="4714884"/>
            <a:ext cx="2000264" cy="612648"/>
          </a:xfrm>
          <a:prstGeom prst="wedgeRoundRectCallout">
            <a:avLst>
              <a:gd name="adj1" fmla="val -12983"/>
              <a:gd name="adj2" fmla="val -144043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Львов</a:t>
            </a:r>
            <a:endParaRPr lang="ru-RU" dirty="0"/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6786578" y="4786322"/>
            <a:ext cx="2000264" cy="612648"/>
          </a:xfrm>
          <a:prstGeom prst="wedgeRoundRectCallout">
            <a:avLst>
              <a:gd name="adj1" fmla="val -12983"/>
              <a:gd name="adj2" fmla="val -144043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Меньшевик Н. С. Чхеидзе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fade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32"/>
          </a:xfrm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Всероссийский съезд Советов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>
            <a:off x="2786050" y="857232"/>
            <a:ext cx="3071834" cy="612648"/>
          </a:xfrm>
          <a:prstGeom prst="wedgeRoundRectCallout">
            <a:avLst>
              <a:gd name="adj1" fmla="val -21146"/>
              <a:gd name="adj2" fmla="val 87638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 июня 1917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3143240" y="1714488"/>
            <a:ext cx="2486036" cy="612648"/>
          </a:xfrm>
          <a:prstGeom prst="wedgeRoundRect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ВЦИК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357158" y="2714620"/>
            <a:ext cx="3643338" cy="1785950"/>
          </a:xfrm>
          <a:prstGeom prst="wedgeRoundRectCallout">
            <a:avLst>
              <a:gd name="adj1" fmla="val -20833"/>
              <a:gd name="adj2" fmla="val 50104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«Нет партии, которая готова взять власть в свои руки».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И.Г. Церетели</a:t>
            </a:r>
            <a:endParaRPr lang="ru-RU" sz="2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4857752" y="2714620"/>
            <a:ext cx="3643338" cy="1785950"/>
          </a:xfrm>
          <a:prstGeom prst="wedgeRoundRectCallout">
            <a:avLst>
              <a:gd name="adj1" fmla="val -20833"/>
              <a:gd name="adj2" fmla="val 50104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 Такая партия есть – это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большевики»</a:t>
            </a:r>
          </a:p>
          <a:p>
            <a:pPr algn="ctr"/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В.И. Ленин (Ульянов)</a:t>
            </a:r>
            <a:endParaRPr lang="ru-RU" sz="2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96908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поддержку решения съезда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>
            <a:off x="3286116" y="928670"/>
            <a:ext cx="1714512" cy="642942"/>
          </a:xfrm>
          <a:prstGeom prst="wedgeRoundRectCallout">
            <a:avLst>
              <a:gd name="adj1" fmla="val -20833"/>
              <a:gd name="adj2" fmla="val 50104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18 июня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857224" y="6000768"/>
            <a:ext cx="7858180" cy="642942"/>
          </a:xfrm>
          <a:prstGeom prst="wedgeRoundRectCallout">
            <a:avLst>
              <a:gd name="adj1" fmla="val -20833"/>
              <a:gd name="adj2" fmla="val 50104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 Вся власть Советам!»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fade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16632"/>
            <a:ext cx="831986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Кризисы ВП</a:t>
            </a:r>
            <a:endParaRPr lang="ru-RU" sz="44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857232"/>
            <a:ext cx="839743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Главнокомандующий </a:t>
            </a:r>
            <a:r>
              <a:rPr lang="ru-RU" sz="2400" dirty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Петроградского военного округа генерал Л. Корнилов приказал направить против демонстрантов войска, но офицеры и солдаты отказались выполнить этот приказ. 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57422" y="2500306"/>
            <a:ext cx="4071966" cy="2673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9059464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8596" y="1071546"/>
            <a:ext cx="82484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Провал наступления русской армии (июнь-июль 1917 г .) на </a:t>
            </a:r>
            <a:r>
              <a:rPr lang="ru-RU" sz="24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фронтах</a:t>
            </a:r>
            <a:endParaRPr lang="ru-RU" sz="240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43042" y="2143116"/>
            <a:ext cx="5857916" cy="4067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28662" y="142852"/>
            <a:ext cx="757779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Попытка выхода из кризиса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909989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ая прямоугольная выноска 1"/>
          <p:cNvSpPr/>
          <p:nvPr/>
        </p:nvSpPr>
        <p:spPr>
          <a:xfrm>
            <a:off x="357158" y="285728"/>
            <a:ext cx="8358246" cy="5929354"/>
          </a:xfrm>
          <a:prstGeom prst="wedgeRoundRectCallout">
            <a:avLst>
              <a:gd name="adj1" fmla="val -20833"/>
              <a:gd name="adj2" fmla="val 50104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4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стране разразился </a:t>
            </a:r>
          </a:p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второй  - </a:t>
            </a: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июньский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политический кризис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71736" y="428604"/>
            <a:ext cx="3857652" cy="31163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fade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142852"/>
            <a:ext cx="767469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Июльский кризис ВП</a:t>
            </a:r>
            <a:endParaRPr lang="ru-RU" sz="44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2844" y="1928802"/>
            <a:ext cx="88583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Причины: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Неудачное наступление на фронте, разногласия в правительстве,</a:t>
            </a: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июльские события в Петрограде.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2844" y="928670"/>
            <a:ext cx="93451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Задание :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Назовите причины  кризисы ВП</a:t>
            </a:r>
            <a:endParaRPr lang="ru-RU" sz="3600" i="1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7158" y="0"/>
            <a:ext cx="8391306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3 июля 1917 г .</a:t>
            </a:r>
            <a:r>
              <a:rPr lang="ru-RU" sz="2400" b="1" dirty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 smtClean="0">
              <a:ln w="1905"/>
              <a:solidFill>
                <a:sysClr val="windowText" lastClr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Петрограде начались демонстрации и митинги.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81911" y="3933056"/>
            <a:ext cx="42484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Между демонстрантами и сторонниками Временного правительства произошли вооруженные столкновения, в ходе которых погибло и было ранено более 700 человек. 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7752" y="1428736"/>
            <a:ext cx="4090144" cy="25922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4786314" y="4077859"/>
            <a:ext cx="4218353" cy="27801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500" y="1431191"/>
            <a:ext cx="3784476" cy="2392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7707143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58" y="357167"/>
            <a:ext cx="8391555" cy="6311922"/>
          </a:xfrm>
        </p:spPr>
        <p:txBody>
          <a:bodyPr/>
          <a:lstStyle/>
          <a:p>
            <a:pPr marL="269875" lvl="2" indent="0" eaLnBrk="1" hangingPunct="1">
              <a:buFontTx/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 июля 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правительство при поддержке Петроградского Совета  смогло взять ситуацию под контроль. Демонстранты были расстреляны.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Большевики обвинены в шпионаже в пользу Германии. Отдан приказ об аресте Ленина. Большевики перешли на нелегальное положение.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6" name="Picture 4" descr="Ленин"/>
          <p:cNvPicPr>
            <a:picLocks noChangeAspect="1" noChangeArrowheads="1"/>
          </p:cNvPicPr>
          <p:nvPr/>
        </p:nvPicPr>
        <p:blipFill>
          <a:blip r:embed="rId2">
            <a:lum bright="20000" contrast="20000"/>
          </a:blip>
          <a:srcRect/>
          <a:stretch>
            <a:fillRect/>
          </a:stretch>
        </p:blipFill>
        <p:spPr bwMode="auto">
          <a:xfrm>
            <a:off x="571472" y="2500306"/>
            <a:ext cx="2934239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4071934" y="4357694"/>
            <a:ext cx="442915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Ленин: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«Контрреволюция победила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»,   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двоевластие закончилось.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0"/>
            <a:ext cx="83582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n w="1905"/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Под давлением кадетов </a:t>
            </a:r>
            <a:r>
              <a:rPr lang="ru-RU" sz="2400" b="1" dirty="0" smtClean="0">
                <a:ln w="1905"/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12 июля 1917 г </a:t>
            </a:r>
            <a:r>
              <a:rPr lang="ru-RU" sz="2400" dirty="0" smtClean="0">
                <a:ln w="1905"/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. была восстановлена смертная казнь. </a:t>
            </a:r>
            <a:endParaRPr lang="ru-RU" sz="2400" dirty="0">
              <a:ln w="1905"/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2844" y="3286124"/>
            <a:ext cx="87154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19 июля </a:t>
            </a:r>
            <a:r>
              <a:rPr lang="ru-RU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вместо генерала </a:t>
            </a:r>
            <a:r>
              <a:rPr lang="ru-RU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А. Брусилова </a:t>
            </a:r>
            <a:r>
              <a:rPr lang="ru-RU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Верховным Главнокомандующим был назначен генерал </a:t>
            </a:r>
            <a:r>
              <a:rPr lang="ru-RU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Л. Корнилов. </a:t>
            </a:r>
            <a:endParaRPr lang="ru-RU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2143108" y="857232"/>
            <a:ext cx="4210758" cy="2398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fade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0"/>
            <a:ext cx="90011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24 июля 1917 г </a:t>
            </a:r>
            <a:r>
              <a:rPr lang="ru-RU" sz="2400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 во Временном коалиционном правительстве вновь произошли перестановки.</a:t>
            </a:r>
            <a:endParaRPr lang="ru-RU" sz="2400" dirty="0">
              <a:ln w="1905"/>
              <a:solidFill>
                <a:sysClr val="windowText" lastClr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ая прямоугольная выноска 2"/>
          <p:cNvSpPr/>
          <p:nvPr/>
        </p:nvSpPr>
        <p:spPr>
          <a:xfrm>
            <a:off x="142844" y="1142984"/>
            <a:ext cx="3714776" cy="857256"/>
          </a:xfrm>
          <a:prstGeom prst="wedgeRoundRectCallout">
            <a:avLst>
              <a:gd name="adj1" fmla="val 34773"/>
              <a:gd name="adj2" fmla="val 106910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8 умеренных социалистов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>
            <a:off x="4857752" y="1142984"/>
            <a:ext cx="4000528" cy="857256"/>
          </a:xfrm>
          <a:prstGeom prst="wedgeRoundRectCallout">
            <a:avLst>
              <a:gd name="adj1" fmla="val -33248"/>
              <a:gd name="adj2" fmla="val 107811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8 министров кадетов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714348" y="4071942"/>
            <a:ext cx="7858180" cy="1071570"/>
          </a:xfrm>
          <a:prstGeom prst="wedgeRoundRectCallout">
            <a:avLst>
              <a:gd name="adj1" fmla="val -20955"/>
              <a:gd name="adj2" fmla="val 49925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Задача: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сплотить поддерживающие силы ВП, предотвратить начало гражданской войны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1928794" y="2500306"/>
            <a:ext cx="5643602" cy="1143008"/>
          </a:xfrm>
          <a:prstGeom prst="wedgeRoundRectCallout">
            <a:avLst>
              <a:gd name="adj1" fmla="val -20833"/>
              <a:gd name="adj2" fmla="val 86079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Председателем и военным министром  стал А.Ф. Керенский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fade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857232"/>
            <a:ext cx="806799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За месяцы существования </a:t>
            </a:r>
            <a:r>
              <a:rPr lang="ru-RU" sz="2400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ВП</a:t>
            </a:r>
            <a:r>
              <a:rPr lang="ru-RU" sz="2400" dirty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 в его состав входили 39 человек. </a:t>
            </a:r>
            <a:r>
              <a:rPr lang="ru-RU" sz="2400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 основном это были люди, имеющие депутатское прошлое в царской России. Керенский, Милюков, Родичев, Львов, </a:t>
            </a:r>
            <a:r>
              <a:rPr lang="ru-RU" sz="2400" dirty="0" err="1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Гучков</a:t>
            </a:r>
            <a:r>
              <a:rPr lang="ru-RU" sz="2400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и т.д. Большинство министров ВП имели высшее образование. </a:t>
            </a:r>
          </a:p>
          <a:p>
            <a:pPr algn="ctr"/>
            <a:endParaRPr lang="ru-RU" sz="2400" b="1" dirty="0" smtClean="0">
              <a:ln w="1905"/>
              <a:solidFill>
                <a:sysClr val="windowText" lastClr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>
              <a:ln w="1905"/>
              <a:solidFill>
                <a:sysClr val="windowText" lastClr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0"/>
            <a:ext cx="839016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Характеристика  ВП</a:t>
            </a:r>
            <a:endParaRPr lang="ru-RU" sz="44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1500166" y="3071810"/>
            <a:ext cx="5541643" cy="27860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7683728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t="51805"/>
          <a:stretch>
            <a:fillRect/>
          </a:stretch>
        </p:blipFill>
        <p:spPr bwMode="auto">
          <a:xfrm>
            <a:off x="1" y="357166"/>
            <a:ext cx="8960442" cy="4000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2715521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2844" y="285728"/>
            <a:ext cx="8858312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u="sng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Второй кризис- </a:t>
            </a:r>
            <a:r>
              <a:rPr lang="ru-RU" sz="2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юльский 24 июля – 1 сентября 1917 года</a:t>
            </a:r>
          </a:p>
          <a:p>
            <a:pPr lvl="0"/>
            <a:r>
              <a:rPr lang="ru-RU" sz="2000" b="1" u="sng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Председатель: </a:t>
            </a:r>
            <a:r>
              <a:rPr lang="ru-RU" sz="20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А.Ф. Керенский</a:t>
            </a:r>
          </a:p>
          <a:p>
            <a:pPr lvl="0"/>
            <a:r>
              <a:rPr lang="ru-RU" sz="2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u="sng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Причина: 1.) </a:t>
            </a:r>
            <a:r>
              <a:rPr lang="ru-RU" sz="20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Провал </a:t>
            </a:r>
            <a:r>
              <a:rPr lang="ru-RU" sz="2000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наступления русской армии </a:t>
            </a:r>
            <a:r>
              <a:rPr lang="ru-RU" sz="20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фронтах вызвал июльский кризис</a:t>
            </a:r>
            <a:r>
              <a:rPr lang="ru-RU" sz="20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ru-RU" sz="2000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3 июля 1917 г . в Петрограде начались демонстрации и митинги, в ходе которых погибло и было ранено более 700 человек. </a:t>
            </a:r>
          </a:p>
          <a:p>
            <a:r>
              <a:rPr lang="ru-RU" sz="2000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3) Бессилие ВП= </a:t>
            </a:r>
            <a:r>
              <a:rPr lang="ru-RU" sz="2000" b="1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«Вся власть Советам!»</a:t>
            </a:r>
          </a:p>
          <a:p>
            <a:r>
              <a:rPr lang="ru-RU" sz="2000" b="1" u="sng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Итог: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1)</a:t>
            </a:r>
            <a:r>
              <a:rPr lang="ru-RU" sz="2000" b="1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Временное правительство обвинило большевиков в государственной измене</a:t>
            </a:r>
          </a:p>
          <a:p>
            <a:r>
              <a:rPr lang="ru-RU" sz="2000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2.)</a:t>
            </a:r>
            <a:r>
              <a:rPr lang="ru-RU" sz="2000" b="1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7 июля было отдано распоряжение об аресте большевистских лидеров - В. Ленина, Л. Троцкого, Л. Каменева и других.</a:t>
            </a:r>
          </a:p>
          <a:p>
            <a:r>
              <a:rPr lang="ru-RU" sz="2000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3) Вместо генерала А. Брусилова Верховным Главнокомандующим был назначен генерал Л. Корнилов. </a:t>
            </a:r>
          </a:p>
          <a:p>
            <a:r>
              <a:rPr lang="ru-RU" sz="2000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4)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Второе коалиционное</a:t>
            </a:r>
            <a:endParaRPr lang="ru-RU" sz="2000" dirty="0" smtClean="0">
              <a:ln w="1905"/>
              <a:solidFill>
                <a:sysClr val="windowText" lastClr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n w="1905"/>
              <a:solidFill>
                <a:sysClr val="windowText" lastClr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n w="1905"/>
              <a:solidFill>
                <a:sysClr val="windowText" lastClr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/>
          </a:p>
          <a:p>
            <a:endParaRPr lang="ru-RU" sz="2000" dirty="0" smtClean="0">
              <a:ln w="1905"/>
              <a:solidFill>
                <a:sysClr val="windowText" lastClr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200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73611"/>
            <a:ext cx="2857520" cy="1984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3071802" y="4863653"/>
            <a:ext cx="3026055" cy="19943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4718" y="4976102"/>
            <a:ext cx="2969282" cy="18818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0909989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838" name="Group 86"/>
          <p:cNvGraphicFramePr>
            <a:graphicFrameLocks noGrp="1"/>
          </p:cNvGraphicFramePr>
          <p:nvPr/>
        </p:nvGraphicFramePr>
        <p:xfrm>
          <a:off x="0" y="0"/>
          <a:ext cx="9144000" cy="5566411"/>
        </p:xfrm>
        <a:graphic>
          <a:graphicData uri="http://schemas.openxmlformats.org/drawingml/2006/table">
            <a:tbl>
              <a:tblPr/>
              <a:tblGrid>
                <a:gridCol w="1187450"/>
                <a:gridCol w="2470150"/>
                <a:gridCol w="2209800"/>
                <a:gridCol w="1584325"/>
                <a:gridCol w="1692275"/>
              </a:tblGrid>
              <a:tr h="404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Кризис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Причины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Состав правительства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Сроки работы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Председатель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6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Свержение самодержавной власти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Кадеты, прогрессисты, октябристы, беспартийные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2 марта – 6 мая 1917 года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Г.Е. Львов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3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Апрельский кризис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Нота П.Н. Милюкова союзникам по поводу продолжения участия России в мировой войне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Кадеты, эсеры, меньшевики, беспартийные (Первое коалиционное)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6 мая – 24 июня 1917 года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Г.Е. Львов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6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Июльский кризис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Неудачное наступление на фронте, разногласия в правительстве, июльские события в Петрограде.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эсеры, меньшевики, кадеты, беспартийные (Второе коалиционное)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24 июля – 1 сентября 1917 года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А.Ф. Керенский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1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Восстание Корнилова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Углубление социально-экономических противоречий, поддержка кадетами восстания Л. Корнилова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эсер, меньшевик, беспартийные (Директория в составе 5 человек)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1 сентября – 25 сентября 1917 года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А.Ф. Керенский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4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Сентябрь-октябрь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Углубление социально-экономических противоречий, потеря авторитета Временного правительства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эсеры, меньшевики, беспартийные, кадеты (Третье коалиционное)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25 сентября – 25 октября 1917 года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А.Ф. Керенский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4831" name="WordArt 79"/>
          <p:cNvSpPr>
            <a:spLocks noChangeArrowheads="1" noChangeShapeType="1" noTextEdit="1"/>
          </p:cNvSpPr>
          <p:nvPr/>
        </p:nvSpPr>
        <p:spPr bwMode="auto">
          <a:xfrm>
            <a:off x="358775" y="5876925"/>
            <a:ext cx="8785225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25 октября 1917 года - свержение Временного правительства,</a:t>
            </a:r>
          </a:p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приход к власти большевиков.</a:t>
            </a:r>
          </a:p>
        </p:txBody>
      </p:sp>
      <p:sp>
        <p:nvSpPr>
          <p:cNvPr id="74834" name="AutoShape 8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748713" y="6524625"/>
            <a:ext cx="395287" cy="33337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76672"/>
            <a:ext cx="36541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hlinkClick r:id="rId3"/>
              </a:rPr>
              <a:t>http://ote4estvo.ru/sobytiya-xx/487-vremennoe-pravitelstvo.html</a:t>
            </a:r>
            <a:endParaRPr lang="ru-RU" sz="1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36104" y="1124744"/>
            <a:ext cx="30060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hlinkClick r:id="rId4"/>
              </a:rPr>
              <a:t>http://revolucia1917.ru/foto/novigosapparat/revo4.html</a:t>
            </a:r>
            <a:endParaRPr lang="ru-RU" sz="1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64907" y="1849612"/>
            <a:ext cx="372616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hlinkClick r:id="rId5"/>
              </a:rPr>
              <a:t>http://gkaf.narod.ru/kokoulin/histrus/10/10-1.html</a:t>
            </a:r>
            <a:endParaRPr lang="ru-RU" sz="1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48071" y="2348880"/>
            <a:ext cx="288380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hlinkClick r:id="rId6"/>
              </a:rPr>
              <a:t>http://www.hrono.ru/biograf/kornilov.html</a:t>
            </a:r>
            <a:endParaRPr lang="ru-RU" sz="1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70337" y="2967335"/>
            <a:ext cx="29580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hlinkClick r:id="rId7"/>
              </a:rPr>
              <a:t>http://amonov.livejournal.com/254426.html</a:t>
            </a:r>
            <a:endParaRPr lang="ru-RU" sz="1200" dirty="0"/>
          </a:p>
        </p:txBody>
      </p:sp>
    </p:spTree>
    <p:extLst>
      <p:ext uri="{BB962C8B-B14F-4D97-AF65-F5344CB8AC3E}">
        <p14:creationId xmlns="" xmlns:p14="http://schemas.microsoft.com/office/powerpoint/2010/main" val="33178806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714356"/>
            <a:ext cx="850112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1905"/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За месяцы существования Временного правительства в его состав входили 39 человек. </a:t>
            </a:r>
            <a:r>
              <a:rPr lang="ru-RU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 основном это были люди, имеющие депутатское прошлое в царской России.</a:t>
            </a:r>
            <a:endParaRPr lang="ru-RU" b="1" dirty="0">
              <a:ln w="1905"/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www.istorik.ru/images/persons/kerensk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357430"/>
            <a:ext cx="1920783" cy="207170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85720" y="4429132"/>
            <a:ext cx="17859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dirty="0" smtClean="0">
              <a:ln w="1905"/>
              <a:solidFill>
                <a:sysClr val="windowText" lastClr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А. Керенский</a:t>
            </a:r>
            <a:endParaRPr lang="ru-RU" sz="1400" dirty="0"/>
          </a:p>
        </p:txBody>
      </p:sp>
      <p:pic>
        <p:nvPicPr>
          <p:cNvPr id="1028" name="Picture 4" descr="http://alkir.narod.ru/ssc/textbook/06-milyuko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2928934"/>
            <a:ext cx="1571636" cy="2071703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500298" y="5214950"/>
            <a:ext cx="12672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n w="1905"/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П.Н.Милюков</a:t>
            </a:r>
            <a:endParaRPr lang="ru-RU" sz="1400" dirty="0"/>
          </a:p>
        </p:txBody>
      </p:sp>
      <p:pic>
        <p:nvPicPr>
          <p:cNvPr id="1030" name="Picture 6" descr="http://ic.pics.livejournal.com/eho_2013/59946590/358874/358874_9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2928934"/>
            <a:ext cx="1720099" cy="2071702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4857752" y="5143512"/>
            <a:ext cx="17145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err="1" smtClean="0">
                <a:ln w="1905"/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А.И.Гучков</a:t>
            </a:r>
            <a:endParaRPr lang="ru-RU" sz="1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000892" y="4572008"/>
            <a:ext cx="9743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dirty="0" smtClean="0">
                <a:ln w="1905"/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Г. Е.Львов</a:t>
            </a:r>
            <a:endParaRPr lang="ru-RU" sz="1400" dirty="0"/>
          </a:p>
        </p:txBody>
      </p:sp>
      <p:pic>
        <p:nvPicPr>
          <p:cNvPr id="1034" name="Picture 10" descr="http://upload.wikimedia.org/wikipedia/commons/thumb/8/87/Georgy_Lvov_LOC_3c35383u.jpg/220px-Georgy_Lvov_LOC_3c35383u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15140" y="2357430"/>
            <a:ext cx="1452558" cy="2100797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1357290" y="0"/>
            <a:ext cx="658410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Характеристика  ВП</a:t>
            </a:r>
            <a:endParaRPr lang="ru-RU" sz="44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fade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ая прямоугольная выноска 9"/>
          <p:cNvSpPr/>
          <p:nvPr/>
        </p:nvSpPr>
        <p:spPr>
          <a:xfrm>
            <a:off x="214282" y="1142984"/>
            <a:ext cx="1928826" cy="1714512"/>
          </a:xfrm>
          <a:prstGeom prst="wedgeRoundRectCallout">
            <a:avLst>
              <a:gd name="adj1" fmla="val -15843"/>
              <a:gd name="adj2" fmla="val 50149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74607"/>
            <a:ext cx="79615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Политика ВП</a:t>
            </a:r>
            <a:endParaRPr lang="ru-RU" sz="4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1500174"/>
            <a:ext cx="192882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удовлетворение демократических требований</a:t>
            </a:r>
            <a:endParaRPr lang="ru-RU" sz="2000" dirty="0">
              <a:ln w="1905"/>
              <a:solidFill>
                <a:sysClr val="windowText" lastClr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3438" y="3500438"/>
            <a:ext cx="4354787" cy="30718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44" y="3571876"/>
            <a:ext cx="4314293" cy="30718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Скругленная прямоугольная выноска 10"/>
          <p:cNvSpPr/>
          <p:nvPr/>
        </p:nvSpPr>
        <p:spPr>
          <a:xfrm>
            <a:off x="2928926" y="1500174"/>
            <a:ext cx="3143272" cy="928694"/>
          </a:xfrm>
          <a:prstGeom prst="wedgeRoundRectCallout">
            <a:avLst>
              <a:gd name="adj1" fmla="val -18383"/>
              <a:gd name="adj2" fmla="val 51099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некоторые социально-экономические преобразования</a:t>
            </a:r>
            <a:endParaRPr lang="ru-RU" dirty="0">
              <a:ln w="1905"/>
              <a:solidFill>
                <a:sysClr val="windowText" lastClr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ая прямоугольная выноска 12"/>
          <p:cNvSpPr/>
          <p:nvPr/>
        </p:nvSpPr>
        <p:spPr>
          <a:xfrm>
            <a:off x="6786578" y="1071546"/>
            <a:ext cx="2000264" cy="1714512"/>
          </a:xfrm>
          <a:prstGeom prst="wedgeRoundRectCallout">
            <a:avLst>
              <a:gd name="adj1" fmla="val -18908"/>
              <a:gd name="adj2" fmla="val 49588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попытку решения национального вопроса</a:t>
            </a:r>
            <a:endParaRPr lang="ru-RU" sz="2000" dirty="0">
              <a:ln w="1905"/>
              <a:solidFill>
                <a:sysClr val="windowText" lastClr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650572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0"/>
            <a:ext cx="75724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Первыми </a:t>
            </a:r>
            <a:r>
              <a:rPr lang="ru-RU" sz="4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шагами ВП</a:t>
            </a:r>
            <a:endParaRPr lang="ru-RU" sz="4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00562" y="1142984"/>
            <a:ext cx="40154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400" dirty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Декларация о гражданских </a:t>
            </a:r>
            <a:r>
              <a:rPr lang="ru-RU" sz="2400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свободах; </a:t>
            </a:r>
            <a:endParaRPr lang="ru-RU" sz="2400" dirty="0">
              <a:ln w="1905"/>
              <a:solidFill>
                <a:sysClr val="windowText" lastClr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21899" y="1902316"/>
            <a:ext cx="41206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 startAt="2"/>
            </a:pPr>
            <a:r>
              <a:rPr lang="ru-RU" sz="2400" i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амнистия политических </a:t>
            </a:r>
            <a:r>
              <a:rPr lang="ru-RU" sz="2400" i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осужденных;</a:t>
            </a:r>
            <a:endParaRPr lang="ru-RU" sz="2400" i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21898" y="2733313"/>
            <a:ext cx="42649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 startAt="3"/>
            </a:pPr>
            <a:r>
              <a:rPr lang="ru-RU" sz="2400" dirty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отмена национальных и религиозных </a:t>
            </a:r>
            <a:r>
              <a:rPr lang="ru-RU" sz="2400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ограничений;</a:t>
            </a:r>
            <a:endParaRPr lang="ru-RU" sz="2400" dirty="0">
              <a:ln w="1905"/>
              <a:solidFill>
                <a:sysClr val="windowText" lastClr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3571876"/>
            <a:ext cx="41044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 startAt="4"/>
            </a:pPr>
            <a:r>
              <a:rPr lang="ru-RU" sz="2400" dirty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свобода </a:t>
            </a:r>
            <a:r>
              <a:rPr lang="ru-RU" sz="2400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собраний;</a:t>
            </a:r>
            <a:endParaRPr lang="ru-RU" sz="2400" dirty="0">
              <a:ln w="1905"/>
              <a:solidFill>
                <a:sysClr val="windowText" lastClr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4000504"/>
            <a:ext cx="41044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 startAt="5"/>
            </a:pPr>
            <a:r>
              <a:rPr lang="ru-RU" sz="2400" dirty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упразднение цензуры, жандармерии, </a:t>
            </a:r>
            <a:r>
              <a:rPr lang="ru-RU" sz="2400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каторги;</a:t>
            </a:r>
            <a:endParaRPr lang="ru-RU" sz="2400" dirty="0">
              <a:ln w="1905"/>
              <a:solidFill>
                <a:sysClr val="windowText" lastClr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00232" y="642918"/>
            <a:ext cx="50006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3 марта 1917 г . </a:t>
            </a:r>
            <a:endParaRPr lang="ru-RU" sz="32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72000" y="4786322"/>
            <a:ext cx="40722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 startAt="6"/>
            </a:pPr>
            <a:r>
              <a:rPr lang="ru-RU" sz="2400" dirty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место </a:t>
            </a:r>
            <a:r>
              <a:rPr lang="ru-RU" sz="2400" dirty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полиции была создана милиция. 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2000240"/>
            <a:ext cx="4119901" cy="2690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285852" y="6000768"/>
            <a:ext cx="63577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Демократические   преобразования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12" name="Правая фигурная скобка 11"/>
          <p:cNvSpPr/>
          <p:nvPr/>
        </p:nvSpPr>
        <p:spPr>
          <a:xfrm rot="5400000">
            <a:off x="4107653" y="1821645"/>
            <a:ext cx="500066" cy="8001056"/>
          </a:xfrm>
          <a:prstGeom prst="rightBrace">
            <a:avLst>
              <a:gd name="adj1" fmla="val 58040"/>
              <a:gd name="adj2" fmla="val 4988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558586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Указом от </a:t>
            </a:r>
            <a:r>
              <a:rPr lang="ru-RU" sz="4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12.3.17 г. </a:t>
            </a:r>
            <a:r>
              <a:rPr lang="ru-RU" sz="44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правительство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95517" y="830997"/>
            <a:ext cx="42484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Ø"/>
            </a:pPr>
            <a:r>
              <a:rPr lang="ru-RU" sz="2400" dirty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отменило смертную казнь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1285860"/>
            <a:ext cx="37147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Ø"/>
            </a:pPr>
            <a:r>
              <a:rPr lang="ru-RU" sz="2400" dirty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учредило </a:t>
            </a:r>
            <a:r>
              <a:rPr lang="ru-RU" sz="2400" dirty="0" err="1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военно</a:t>
            </a:r>
            <a:r>
              <a:rPr lang="ru-RU" sz="2400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-революционные </a:t>
            </a:r>
            <a:r>
              <a:rPr lang="ru-RU" sz="2400" dirty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суды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547664" y="2324814"/>
            <a:ext cx="14303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 армии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76855" y="2884495"/>
            <a:ext cx="40583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Ø"/>
            </a:pPr>
            <a:r>
              <a:rPr lang="ru-RU" sz="2400" dirty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упразднены военно-полевые суды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05592" y="3736551"/>
            <a:ext cx="42190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Ø"/>
            </a:pPr>
            <a:r>
              <a:rPr lang="ru-RU" sz="2400" dirty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созданы институты комиссаров для контроля за деятельностью офицеров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29256" y="5085184"/>
            <a:ext cx="403473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Ø"/>
            </a:pPr>
            <a:r>
              <a:rPr lang="ru-RU" sz="2400" dirty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уволено в резерв около 150 высших начальников</a:t>
            </a:r>
            <a:r>
              <a:rPr lang="ru-RU" sz="2400" b="1" dirty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4876" y="1000108"/>
            <a:ext cx="4094567" cy="26439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4786314" y="3857628"/>
            <a:ext cx="4006044" cy="26718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0925706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0"/>
            <a:ext cx="860619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Национальный вопрос</a:t>
            </a:r>
            <a:endParaRPr lang="ru-RU" sz="44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3714752"/>
            <a:ext cx="4070226" cy="27134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l="-2"/>
          <a:stretch/>
        </p:blipFill>
        <p:spPr bwMode="auto">
          <a:xfrm>
            <a:off x="4857752" y="2428868"/>
            <a:ext cx="4115437" cy="42212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кругленная прямоугольная выноска 6"/>
          <p:cNvSpPr/>
          <p:nvPr/>
        </p:nvSpPr>
        <p:spPr>
          <a:xfrm>
            <a:off x="428596" y="928670"/>
            <a:ext cx="3571900" cy="2071702"/>
          </a:xfrm>
          <a:prstGeom prst="wedgeRoundRectCallout">
            <a:avLst>
              <a:gd name="adj1" fmla="val -21103"/>
              <a:gd name="adj2" fmla="val 50464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7 марта 1917 г . была восстановлена автономия Финляндии, но был распущен её сейм</a:t>
            </a:r>
            <a:endParaRPr lang="ru-RU" sz="2400" dirty="0"/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4643438" y="928670"/>
            <a:ext cx="4286280" cy="1428760"/>
          </a:xfrm>
          <a:prstGeom prst="wedgeRoundRectCallout">
            <a:avLst>
              <a:gd name="adj1" fmla="val -21058"/>
              <a:gd name="adj2" fmla="val 48353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2 июля 1917 г. принята Декларация об автономии Украины</a:t>
            </a:r>
            <a:r>
              <a:rPr lang="ru-RU" b="1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ln w="1905"/>
              <a:solidFill>
                <a:sysClr val="windowText" lastClr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283984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20" y="0"/>
            <a:ext cx="86776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Социально-экономические </a:t>
            </a:r>
            <a:r>
              <a:rPr lang="ru-RU" sz="4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проблемы</a:t>
            </a:r>
            <a:endParaRPr lang="ru-RU" sz="4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44" y="1285860"/>
            <a:ext cx="8858312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 марте-апреле 1917 г . </a:t>
            </a:r>
            <a:r>
              <a:rPr lang="ru-RU" sz="2000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ВП учредило </a:t>
            </a:r>
            <a:r>
              <a:rPr lang="ru-RU" sz="2000" dirty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земельные комитеты для разработки аграрной реформы. </a:t>
            </a:r>
            <a:r>
              <a:rPr lang="ru-RU" sz="2000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Были изданы акты, направленные против самопроизвольных захватов помещичьих земель. Проведение аграрной реформы, как и других коренных социально-экономических реформ, откладывалось до избрания Учредительного собрания.</a:t>
            </a:r>
          </a:p>
          <a:p>
            <a:pPr algn="ctr"/>
            <a:endParaRPr lang="ru-RU" sz="2400" dirty="0" smtClean="0">
              <a:ln w="1905"/>
              <a:solidFill>
                <a:sysClr val="windowText" lastClr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>
              <a:ln w="1905"/>
              <a:solidFill>
                <a:sysClr val="windowText" lastClr="0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1857356" y="2857496"/>
            <a:ext cx="5500726" cy="337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643042" y="6286520"/>
            <a:ext cx="61775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ТО: </a:t>
            </a:r>
            <a:r>
              <a:rPr lang="ru-RU" sz="24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С-Э проблемы почти не были затронуты. 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12323886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</TotalTime>
  <Words>1160</Words>
  <Application>Microsoft Office PowerPoint</Application>
  <PresentationFormat>Экран (4:3)</PresentationFormat>
  <Paragraphs>186</Paragraphs>
  <Slides>33</Slides>
  <Notes>15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«АПРЕЛЬСКИЕ ТЕЗИСЫ»</vt:lpstr>
      <vt:lpstr>Вывод:</vt:lpstr>
      <vt:lpstr>Кризисы ВП:</vt:lpstr>
      <vt:lpstr>Апрельский кризис ВП</vt:lpstr>
      <vt:lpstr>Слайд 16</vt:lpstr>
      <vt:lpstr>Слайд 17</vt:lpstr>
      <vt:lpstr>Слайд 18</vt:lpstr>
      <vt:lpstr>Слайд 19</vt:lpstr>
      <vt:lpstr>I Всероссийский съезд Советов</vt:lpstr>
      <vt:lpstr>В поддержку решения съезда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MainUser</cp:lastModifiedBy>
  <cp:revision>75</cp:revision>
  <dcterms:created xsi:type="dcterms:W3CDTF">2012-10-18T12:21:27Z</dcterms:created>
  <dcterms:modified xsi:type="dcterms:W3CDTF">2014-11-14T07:27:46Z</dcterms:modified>
</cp:coreProperties>
</file>