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0" r:id="rId3"/>
    <p:sldId id="265" r:id="rId4"/>
    <p:sldId id="266" r:id="rId5"/>
    <p:sldId id="276" r:id="rId6"/>
    <p:sldId id="257" r:id="rId7"/>
    <p:sldId id="269" r:id="rId8"/>
    <p:sldId id="270" r:id="rId9"/>
    <p:sldId id="271" r:id="rId10"/>
    <p:sldId id="272" r:id="rId11"/>
    <p:sldId id="273" r:id="rId12"/>
    <p:sldId id="274" r:id="rId13"/>
    <p:sldId id="264" r:id="rId14"/>
    <p:sldId id="275" r:id="rId15"/>
    <p:sldId id="262" r:id="rId16"/>
    <p:sldId id="261" r:id="rId17"/>
    <p:sldId id="277"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0000FF"/>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4B23AC-0F97-4917-85F7-040EDBB22250}" type="datetimeFigureOut">
              <a:rPr lang="ru-RU" smtClean="0"/>
              <a:t>14.11.2014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6214B-6AA5-4696-817D-318F90BD203B}"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F982FA8-517C-489B-AFDC-8278092C33F7}" type="slidenum">
              <a:rPr lang="ru-RU" smtClean="0"/>
              <a:pPr/>
              <a:t>17</a:t>
            </a:fld>
            <a:endParaRPr lang="ru-RU"/>
          </a:p>
        </p:txBody>
      </p:sp>
    </p:spTree>
    <p:extLst>
      <p:ext uri="{BB962C8B-B14F-4D97-AF65-F5344CB8AC3E}">
        <p14:creationId xmlns="" xmlns:p14="http://schemas.microsoft.com/office/powerpoint/2010/main" val="2891608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CD60A12-F338-4C10-AEA4-CAD7436CACF8}" type="datetimeFigureOut">
              <a:rPr lang="ru-RU" smtClean="0"/>
              <a:pPr/>
              <a:t>14.11.2014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D8263-E28F-4C38-94E1-83276B1D372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chemeClr val="accent6">
                <a:lumMod val="20000"/>
                <a:lumOff val="80000"/>
              </a:schemeClr>
            </a:gs>
            <a:gs pos="82001">
              <a:srgbClr val="FBD49C"/>
            </a:gs>
            <a:gs pos="100000">
              <a:srgbClr val="FEE7F2"/>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D60A12-F338-4C10-AEA4-CAD7436CACF8}" type="datetimeFigureOut">
              <a:rPr lang="ru-RU" smtClean="0"/>
              <a:pPr/>
              <a:t>14.11.2014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CD8263-E28F-4C38-94E1-83276B1D372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03.radikal.ru/i176/1010/6f/9bba8c0397a2.jpg"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st-petersburg-life.com/media/pics/1917-russian-revolution.jpg" TargetMode="External"/><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pload.wikimedia.org/wikipedia/commons/6/63/Lenin-Trotsky_1920-05-20_Sverdlov_Square_(original).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history.sgu.ru/img/x1-dekret_o_mire.jpg" TargetMode="External"/><Relationship Id="rId3" Type="http://schemas.openxmlformats.org/officeDocument/2006/relationships/image" Target="../media/image21.jpeg"/><Relationship Id="rId7" Type="http://schemas.openxmlformats.org/officeDocument/2006/relationships/image" Target="../media/image23.jpeg"/><Relationship Id="rId2" Type="http://schemas.openxmlformats.org/officeDocument/2006/relationships/hyperlink" Target="http://s016.radikal.ru/i335/1011/8c/229464fb2470.jpg" TargetMode="External"/><Relationship Id="rId1" Type="http://schemas.openxmlformats.org/officeDocument/2006/relationships/slideLayout" Target="../slideLayouts/slideLayout2.xml"/><Relationship Id="rId6" Type="http://schemas.openxmlformats.org/officeDocument/2006/relationships/hyperlink" Target="http://history.sgu.ru/img/x1-zzz198.jpg" TargetMode="External"/><Relationship Id="rId11" Type="http://schemas.openxmlformats.org/officeDocument/2006/relationships/image" Target="../media/image25.gif"/><Relationship Id="rId5" Type="http://schemas.openxmlformats.org/officeDocument/2006/relationships/image" Target="../media/image22.jpeg"/><Relationship Id="rId10" Type="http://schemas.openxmlformats.org/officeDocument/2006/relationships/hyperlink" Target="http://www.bg-znanie.ru/articles/31784/vc1.gif" TargetMode="External"/><Relationship Id="rId4" Type="http://schemas.openxmlformats.org/officeDocument/2006/relationships/hyperlink" Target="http://www.chastnik.ru/upload/jour/publ014134.jpg" TargetMode="External"/><Relationship Id="rId9" Type="http://schemas.openxmlformats.org/officeDocument/2006/relationships/image" Target="../media/image24.jpeg"/></Relationships>
</file>

<file path=ppt/slides/_rels/slide1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0.jpeg"/><Relationship Id="rId7" Type="http://schemas.openxmlformats.org/officeDocument/2006/relationships/image" Target="../media/image26.jpeg"/><Relationship Id="rId2" Type="http://schemas.openxmlformats.org/officeDocument/2006/relationships/hyperlink" Target="http://upload.wikimedia.org/wikipedia/commons/6/63/Lenin-Trotsky_1920-05-20_Sverdlov_Square_(original).jpg" TargetMode="External"/><Relationship Id="rId1" Type="http://schemas.openxmlformats.org/officeDocument/2006/relationships/slideLayout" Target="../slideLayouts/slideLayout2.xml"/><Relationship Id="rId6" Type="http://schemas.openxmlformats.org/officeDocument/2006/relationships/hyperlink" Target="http://www.rusrevolution.info/photos/revolution/49.jpg" TargetMode="External"/><Relationship Id="rId5" Type="http://schemas.openxmlformats.org/officeDocument/2006/relationships/image" Target="../media/image16.jpeg"/><Relationship Id="rId4" Type="http://schemas.openxmlformats.org/officeDocument/2006/relationships/hyperlink" Target="http://www.st-petersburg-life.com/media/pics/1917-russian-revolution.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ru.wikipedia.org/wiki/%D0%A4%D0%B0%D0%B9%D0%BB:%D0%9A%D0%BE%D1%80%D0%BD%D0%B8%D0%BB%D0%BE%D0%B2%D1%8A.jpg"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hyperlink" Target="http://ru.wikipedia.org/wiki/%D0%A4%D0%B0%D0%B9%D0%BB:%D0%9A%D0%BE%D1%80%D0%BD%D0%B8%D0%BB%D0%BE%D0%B2%D0%B0_%D0%BD%D0%B5%D1%81%D1%83%D1%82_%D0%BD%D0%B0_%D1%80%D1%83%D0%BA%D0%B0%D1%85.jpg"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hrono.ru/img/lica/keller_fed_art.jpg" TargetMode="Externa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rusidea.org/picts/kalendar/Prikaz_generala_Kornilova.jp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img12.nnm.ru/e/e/4/d/7/b0b9a74d03aa979044af6395040_prev.jpg" TargetMode="External"/><Relationship Id="rId3" Type="http://schemas.openxmlformats.org/officeDocument/2006/relationships/image" Target="../media/image11.jpeg"/><Relationship Id="rId7" Type="http://schemas.openxmlformats.org/officeDocument/2006/relationships/image" Target="../media/image13.jpeg"/><Relationship Id="rId2" Type="http://schemas.openxmlformats.org/officeDocument/2006/relationships/hyperlink" Target="http://images.socialistinfo.ru/pics/pic727.big.jpg" TargetMode="External"/><Relationship Id="rId1" Type="http://schemas.openxmlformats.org/officeDocument/2006/relationships/slideLayout" Target="../slideLayouts/slideLayout2.xml"/><Relationship Id="rId6" Type="http://schemas.openxmlformats.org/officeDocument/2006/relationships/hyperlink" Target="http://img15.nnm.ru/4/f/f/3/b/dc3c7dc62e491f0a4b7d7451b12.jpg" TargetMode="External"/><Relationship Id="rId5" Type="http://schemas.openxmlformats.org/officeDocument/2006/relationships/image" Target="../media/image12.jpeg"/><Relationship Id="rId4" Type="http://schemas.openxmlformats.org/officeDocument/2006/relationships/hyperlink" Target="http://www.mpipks-dresden.mpg.de/~denysov/JJ/HHH/x1-011_1.jpg" TargetMode="External"/><Relationship Id="rId9"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000109"/>
            <a:ext cx="7772400" cy="2600342"/>
          </a:xfrm>
        </p:spPr>
        <p:txBody>
          <a:bodyPr>
            <a:noAutofit/>
          </a:bodyPr>
          <a:lstStyle/>
          <a:p>
            <a:r>
              <a:rPr lang="ru-RU" sz="6000" dirty="0" smtClean="0">
                <a:solidFill>
                  <a:srgbClr val="CC0099"/>
                </a:solidFill>
                <a:latin typeface="Constantia" pitchFamily="18" charset="0"/>
              </a:rPr>
              <a:t>Приход к власти большевиков.</a:t>
            </a:r>
            <a:br>
              <a:rPr lang="ru-RU" sz="6000" dirty="0" smtClean="0">
                <a:solidFill>
                  <a:srgbClr val="CC0099"/>
                </a:solidFill>
                <a:latin typeface="Constantia" pitchFamily="18" charset="0"/>
              </a:rPr>
            </a:br>
            <a:r>
              <a:rPr lang="ru-RU" sz="6000" dirty="0" smtClean="0">
                <a:solidFill>
                  <a:srgbClr val="CC0099"/>
                </a:solidFill>
                <a:latin typeface="Constantia" pitchFamily="18" charset="0"/>
              </a:rPr>
              <a:t>(</a:t>
            </a:r>
            <a:r>
              <a:rPr lang="ru-RU" sz="3600" dirty="0" smtClean="0">
                <a:solidFill>
                  <a:srgbClr val="CC0099"/>
                </a:solidFill>
                <a:latin typeface="Constantia" pitchFamily="18" charset="0"/>
              </a:rPr>
              <a:t>Октябрь </a:t>
            </a:r>
            <a:r>
              <a:rPr lang="en-GB" sz="3600" dirty="0" smtClean="0">
                <a:solidFill>
                  <a:srgbClr val="CC0099"/>
                </a:solidFill>
                <a:latin typeface="Constantia" pitchFamily="18" charset="0"/>
              </a:rPr>
              <a:t>1917</a:t>
            </a:r>
            <a:r>
              <a:rPr lang="ru-RU" sz="3600" dirty="0" smtClean="0">
                <a:solidFill>
                  <a:srgbClr val="CC0099"/>
                </a:solidFill>
                <a:latin typeface="Constantia" pitchFamily="18" charset="0"/>
              </a:rPr>
              <a:t>г.</a:t>
            </a:r>
            <a:r>
              <a:rPr lang="ru-RU" sz="6000" dirty="0" smtClean="0">
                <a:solidFill>
                  <a:srgbClr val="CC0099"/>
                </a:solidFill>
                <a:latin typeface="Constantia" pitchFamily="18" charset="0"/>
              </a:rPr>
              <a:t>)</a:t>
            </a:r>
            <a:br>
              <a:rPr lang="ru-RU" sz="6000" dirty="0" smtClean="0">
                <a:solidFill>
                  <a:srgbClr val="CC0099"/>
                </a:solidFill>
                <a:latin typeface="Constantia" pitchFamily="18" charset="0"/>
              </a:rPr>
            </a:br>
            <a:endParaRPr lang="ru-RU" sz="6000" dirty="0">
              <a:solidFill>
                <a:srgbClr val="CC0099"/>
              </a:solidFill>
              <a:latin typeface="Constantia" pitchFamily="18" charset="0"/>
            </a:endParaRPr>
          </a:p>
        </p:txBody>
      </p:sp>
      <p:pic>
        <p:nvPicPr>
          <p:cNvPr id="15364" name="Picture 4" descr="Картинка 4 из 14216">
            <a:hlinkClick r:id="rId2"/>
          </p:cNvPr>
          <p:cNvPicPr>
            <a:picLocks noChangeAspect="1" noChangeArrowheads="1"/>
          </p:cNvPicPr>
          <p:nvPr/>
        </p:nvPicPr>
        <p:blipFill>
          <a:blip r:embed="rId3"/>
          <a:srcRect/>
          <a:stretch>
            <a:fillRect/>
          </a:stretch>
        </p:blipFill>
        <p:spPr bwMode="auto">
          <a:xfrm>
            <a:off x="1785918" y="3143224"/>
            <a:ext cx="5643602" cy="3714776"/>
          </a:xfrm>
          <a:prstGeom prst="rect">
            <a:avLst/>
          </a:prstGeom>
          <a:noFill/>
          <a:effectLst>
            <a:softEdge rad="127000"/>
          </a:effectLst>
        </p:spPr>
      </p:pic>
      <p:sp>
        <p:nvSpPr>
          <p:cNvPr id="4" name="Прямоугольник 3"/>
          <p:cNvSpPr/>
          <p:nvPr/>
        </p:nvSpPr>
        <p:spPr>
          <a:xfrm>
            <a:off x="7500958" y="142852"/>
            <a:ext cx="1479829" cy="369332"/>
          </a:xfrm>
          <a:prstGeom prst="rect">
            <a:avLst/>
          </a:prstGeom>
        </p:spPr>
        <p:txBody>
          <a:bodyPr wrap="none">
            <a:spAutoFit/>
          </a:bodyPr>
          <a:lstStyle/>
          <a:p>
            <a:r>
              <a:rPr lang="ru-RU" dirty="0" smtClean="0">
                <a:solidFill>
                  <a:srgbClr val="CC0099"/>
                </a:solidFill>
                <a:latin typeface="Constantia" pitchFamily="18" charset="0"/>
              </a:rPr>
              <a:t>Третий урок</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descr="G:\октябрь\006.jpg"/>
          <p:cNvPicPr>
            <a:picLocks noChangeAspect="1" noChangeArrowheads="1"/>
          </p:cNvPicPr>
          <p:nvPr/>
        </p:nvPicPr>
        <p:blipFill>
          <a:blip r:embed="rId2"/>
          <a:srcRect/>
          <a:stretch>
            <a:fillRect/>
          </a:stretch>
        </p:blipFill>
        <p:spPr>
          <a:xfrm>
            <a:off x="6357950" y="1214422"/>
            <a:ext cx="2500330" cy="2928958"/>
          </a:xfrm>
          <a:prstGeom prst="rect">
            <a:avLst/>
          </a:prstGeom>
        </p:spPr>
      </p:pic>
      <p:sp>
        <p:nvSpPr>
          <p:cNvPr id="2" name="Заголовок 1"/>
          <p:cNvSpPr>
            <a:spLocks noGrp="1"/>
          </p:cNvSpPr>
          <p:nvPr>
            <p:ph type="title"/>
          </p:nvPr>
        </p:nvSpPr>
        <p:spPr>
          <a:xfrm>
            <a:off x="0" y="0"/>
            <a:ext cx="9144000" cy="1142984"/>
          </a:xfrm>
        </p:spPr>
        <p:txBody>
          <a:bodyPr>
            <a:noAutofit/>
          </a:bodyPr>
          <a:lstStyle/>
          <a:p>
            <a:r>
              <a:rPr lang="ru-RU" sz="3600" b="1" dirty="0" smtClean="0">
                <a:solidFill>
                  <a:srgbClr val="CC0099"/>
                </a:solidFill>
                <a:latin typeface="Constantia" pitchFamily="18" charset="0"/>
              </a:rPr>
              <a:t>25 октября 1917 г. в Смольном</a:t>
            </a:r>
            <a:r>
              <a:rPr lang="ru-RU" sz="3600" dirty="0" smtClean="0">
                <a:solidFill>
                  <a:srgbClr val="CC0099"/>
                </a:solidFill>
                <a:latin typeface="Constantia" pitchFamily="18" charset="0"/>
              </a:rPr>
              <a:t/>
            </a:r>
            <a:br>
              <a:rPr lang="ru-RU" sz="3600" dirty="0" smtClean="0">
                <a:solidFill>
                  <a:srgbClr val="CC0099"/>
                </a:solidFill>
                <a:latin typeface="Constantia" pitchFamily="18" charset="0"/>
              </a:rPr>
            </a:br>
            <a:r>
              <a:rPr lang="ru-RU" sz="3600" b="1" dirty="0" smtClean="0">
                <a:solidFill>
                  <a:srgbClr val="CC0099"/>
                </a:solidFill>
                <a:latin typeface="Constantia" pitchFamily="18" charset="0"/>
              </a:rPr>
              <a:t>открылся</a:t>
            </a:r>
            <a:r>
              <a:rPr lang="ru-RU" sz="3600" dirty="0" smtClean="0">
                <a:solidFill>
                  <a:srgbClr val="CC0099"/>
                </a:solidFill>
                <a:latin typeface="Constantia" pitchFamily="18" charset="0"/>
              </a:rPr>
              <a:t> </a:t>
            </a:r>
            <a:r>
              <a:rPr lang="en-US" sz="3600" b="1" dirty="0" smtClean="0">
                <a:solidFill>
                  <a:srgbClr val="CC0099"/>
                </a:solidFill>
                <a:latin typeface="Constantia" pitchFamily="18" charset="0"/>
              </a:rPr>
              <a:t>II </a:t>
            </a:r>
            <a:r>
              <a:rPr lang="ru-RU" sz="3600" b="1" dirty="0" smtClean="0">
                <a:solidFill>
                  <a:srgbClr val="CC0099"/>
                </a:solidFill>
                <a:latin typeface="Constantia" pitchFamily="18" charset="0"/>
              </a:rPr>
              <a:t>Съезд Советов</a:t>
            </a:r>
            <a:endParaRPr lang="ru-RU" sz="3600" dirty="0">
              <a:solidFill>
                <a:srgbClr val="CC0099"/>
              </a:solidFill>
            </a:endParaRPr>
          </a:p>
        </p:txBody>
      </p:sp>
      <p:pic>
        <p:nvPicPr>
          <p:cNvPr id="4" name="Picture 6" descr="Картинка 41 из 14382">
            <a:hlinkClick r:id="rId3"/>
          </p:cNvPr>
          <p:cNvPicPr>
            <a:picLocks noGrp="1" noChangeAspect="1" noChangeArrowheads="1"/>
          </p:cNvPicPr>
          <p:nvPr>
            <p:ph idx="1"/>
          </p:nvPr>
        </p:nvPicPr>
        <p:blipFill>
          <a:blip r:embed="rId4"/>
          <a:srcRect/>
          <a:stretch>
            <a:fillRect/>
          </a:stretch>
        </p:blipFill>
        <p:spPr bwMode="auto">
          <a:xfrm>
            <a:off x="3143240" y="1142984"/>
            <a:ext cx="2500330" cy="2143140"/>
          </a:xfrm>
          <a:prstGeom prst="rect">
            <a:avLst/>
          </a:prstGeom>
          <a:ln>
            <a:noFill/>
          </a:ln>
          <a:effectLst>
            <a:softEdge rad="112500"/>
          </a:effectLst>
        </p:spPr>
      </p:pic>
      <p:sp>
        <p:nvSpPr>
          <p:cNvPr id="6" name="Скругленная прямоугольная выноска 5"/>
          <p:cNvSpPr/>
          <p:nvPr/>
        </p:nvSpPr>
        <p:spPr>
          <a:xfrm>
            <a:off x="142844" y="4286256"/>
            <a:ext cx="2428892" cy="571504"/>
          </a:xfrm>
          <a:prstGeom prst="wedgeRoundRectCallout">
            <a:avLst>
              <a:gd name="adj1" fmla="val -9352"/>
              <a:gd name="adj2" fmla="val -81213"/>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solidFill>
                  <a:schemeClr val="tx1"/>
                </a:solidFill>
                <a:latin typeface="Constantia" pitchFamily="18" charset="0"/>
              </a:rPr>
              <a:t>Земля крестьянам</a:t>
            </a:r>
            <a:endParaRPr lang="ru-RU" dirty="0">
              <a:solidFill>
                <a:schemeClr val="tx1"/>
              </a:solidFill>
              <a:latin typeface="Constantia" pitchFamily="18" charset="0"/>
            </a:endParaRPr>
          </a:p>
        </p:txBody>
      </p:sp>
      <p:sp>
        <p:nvSpPr>
          <p:cNvPr id="7" name="Скругленная прямоугольная выноска 6"/>
          <p:cNvSpPr/>
          <p:nvPr/>
        </p:nvSpPr>
        <p:spPr>
          <a:xfrm>
            <a:off x="6357950" y="4429132"/>
            <a:ext cx="2643174" cy="2428868"/>
          </a:xfrm>
          <a:prstGeom prst="wedgeRoundRectCallout">
            <a:avLst>
              <a:gd name="adj1" fmla="val -18560"/>
              <a:gd name="adj2" fmla="val -73910"/>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600" dirty="0" smtClean="0">
                <a:latin typeface="Constantia" pitchFamily="18" charset="0"/>
              </a:rPr>
              <a:t>Выход из войны. Съезд обратился ко всем воюющим странам с предложением всеобщего демократического мира, т. е. мира без аннексий и контрибуций</a:t>
            </a:r>
            <a:endParaRPr lang="ru-RU" sz="1600" dirty="0">
              <a:latin typeface="Constantia" pitchFamily="18" charset="0"/>
            </a:endParaRPr>
          </a:p>
        </p:txBody>
      </p:sp>
      <p:pic>
        <p:nvPicPr>
          <p:cNvPr id="9" name="Picture 2" descr="G:\октябрь\005.jpg"/>
          <p:cNvPicPr>
            <a:picLocks noChangeAspect="1" noChangeArrowheads="1"/>
          </p:cNvPicPr>
          <p:nvPr/>
        </p:nvPicPr>
        <p:blipFill>
          <a:blip r:embed="rId5"/>
          <a:srcRect/>
          <a:stretch>
            <a:fillRect/>
          </a:stretch>
        </p:blipFill>
        <p:spPr>
          <a:xfrm>
            <a:off x="285720" y="1214422"/>
            <a:ext cx="2286016" cy="2857520"/>
          </a:xfrm>
          <a:prstGeom prst="rect">
            <a:avLst/>
          </a:prstGeom>
        </p:spPr>
      </p:pic>
      <p:cxnSp>
        <p:nvCxnSpPr>
          <p:cNvPr id="14" name="Прямая со стрелкой 13"/>
          <p:cNvCxnSpPr/>
          <p:nvPr/>
        </p:nvCxnSpPr>
        <p:spPr>
          <a:xfrm rot="10800000" flipV="1">
            <a:off x="2428860" y="2071678"/>
            <a:ext cx="785818" cy="48577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7" name="Прямая со стрелкой 16"/>
          <p:cNvCxnSpPr/>
          <p:nvPr/>
        </p:nvCxnSpPr>
        <p:spPr>
          <a:xfrm>
            <a:off x="5572132" y="2071678"/>
            <a:ext cx="857256" cy="428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3" name="Скругленная прямоугольная выноска 22"/>
          <p:cNvSpPr/>
          <p:nvPr/>
        </p:nvSpPr>
        <p:spPr>
          <a:xfrm>
            <a:off x="2928926" y="3429000"/>
            <a:ext cx="2571768" cy="571504"/>
          </a:xfrm>
          <a:prstGeom prst="wedgeRoundRectCallout">
            <a:avLst>
              <a:gd name="adj1" fmla="val -9352"/>
              <a:gd name="adj2" fmla="val -81213"/>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b="1" dirty="0" smtClean="0">
                <a:solidFill>
                  <a:schemeClr val="tx1"/>
                </a:solidFill>
                <a:latin typeface="Constantia" pitchFamily="18" charset="0"/>
              </a:rPr>
              <a:t>Декрет о власти</a:t>
            </a:r>
            <a:endParaRPr lang="ru-RU" b="1" dirty="0">
              <a:solidFill>
                <a:schemeClr val="tx1"/>
              </a:solidFill>
              <a:latin typeface="Constantia" pitchFamily="18" charset="0"/>
            </a:endParaRPr>
          </a:p>
        </p:txBody>
      </p:sp>
      <p:sp>
        <p:nvSpPr>
          <p:cNvPr id="24" name="Скругленная прямоугольная выноска 23"/>
          <p:cNvSpPr/>
          <p:nvPr/>
        </p:nvSpPr>
        <p:spPr>
          <a:xfrm>
            <a:off x="2928926" y="4143380"/>
            <a:ext cx="2643206" cy="571504"/>
          </a:xfrm>
          <a:prstGeom prst="wedgeRoundRectCallout">
            <a:avLst>
              <a:gd name="adj1" fmla="val -19082"/>
              <a:gd name="adj2" fmla="val -84546"/>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solidFill>
                  <a:schemeClr val="tx1"/>
                </a:solidFill>
                <a:latin typeface="Constantia" pitchFamily="18" charset="0"/>
              </a:rPr>
              <a:t>Власть Советам!</a:t>
            </a:r>
            <a:endParaRPr lang="ru-RU" dirty="0">
              <a:solidFill>
                <a:schemeClr val="tx1"/>
              </a:solidFill>
              <a:latin typeface="Constantia" pitchFamily="18" charset="0"/>
            </a:endParaRPr>
          </a:p>
        </p:txBody>
      </p:sp>
      <p:sp>
        <p:nvSpPr>
          <p:cNvPr id="26" name="Скругленная прямоугольная выноска 25"/>
          <p:cNvSpPr/>
          <p:nvPr/>
        </p:nvSpPr>
        <p:spPr>
          <a:xfrm>
            <a:off x="2928926" y="4786322"/>
            <a:ext cx="2643206" cy="857256"/>
          </a:xfrm>
          <a:prstGeom prst="wedgeRoundRectCallout">
            <a:avLst>
              <a:gd name="adj1" fmla="val -13631"/>
              <a:gd name="adj2" fmla="val -63553"/>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buNone/>
              <a:defRPr/>
            </a:pPr>
            <a:r>
              <a:rPr lang="ru-RU" dirty="0" smtClean="0">
                <a:solidFill>
                  <a:srgbClr val="C00000"/>
                </a:solidFill>
                <a:latin typeface="Constantia" pitchFamily="18" charset="0"/>
              </a:rPr>
              <a:t>СНК</a:t>
            </a:r>
            <a:r>
              <a:rPr lang="ru-RU" dirty="0" smtClean="0">
                <a:solidFill>
                  <a:srgbClr val="000099"/>
                </a:solidFill>
                <a:latin typeface="Constantia" pitchFamily="18" charset="0"/>
              </a:rPr>
              <a:t> –  Ленин</a:t>
            </a:r>
          </a:p>
          <a:p>
            <a:pPr>
              <a:buNone/>
              <a:defRPr/>
            </a:pPr>
            <a:r>
              <a:rPr lang="ru-RU" dirty="0" smtClean="0">
                <a:solidFill>
                  <a:srgbClr val="C00000"/>
                </a:solidFill>
                <a:latin typeface="Constantia" pitchFamily="18" charset="0"/>
              </a:rPr>
              <a:t>ВЦИК</a:t>
            </a:r>
            <a:r>
              <a:rPr lang="ru-RU" dirty="0" smtClean="0">
                <a:solidFill>
                  <a:srgbClr val="000099"/>
                </a:solidFill>
                <a:latin typeface="Constantia" pitchFamily="18" charset="0"/>
              </a:rPr>
              <a:t>  Свердлов Я.М.</a:t>
            </a:r>
          </a:p>
          <a:p>
            <a:pPr>
              <a:buNone/>
              <a:defRPr/>
            </a:pPr>
            <a:r>
              <a:rPr lang="ru-RU" dirty="0" smtClean="0">
                <a:solidFill>
                  <a:srgbClr val="C00000"/>
                </a:solidFill>
                <a:latin typeface="Constantia" pitchFamily="18" charset="0"/>
              </a:rPr>
              <a:t>ВСНХ</a:t>
            </a:r>
            <a:r>
              <a:rPr lang="ru-RU" dirty="0" smtClean="0">
                <a:solidFill>
                  <a:srgbClr val="000099"/>
                </a:solidFill>
                <a:latin typeface="Constantia" pitchFamily="18" charset="0"/>
              </a:rPr>
              <a:t> </a:t>
            </a:r>
            <a:endParaRPr lang="ru-RU" dirty="0">
              <a:latin typeface="Constantia" pitchFamily="18" charset="0"/>
            </a:endParaRPr>
          </a:p>
        </p:txBody>
      </p:sp>
      <p:sp>
        <p:nvSpPr>
          <p:cNvPr id="27" name="Скругленная прямоугольная выноска 26"/>
          <p:cNvSpPr/>
          <p:nvPr/>
        </p:nvSpPr>
        <p:spPr>
          <a:xfrm>
            <a:off x="214282" y="5857892"/>
            <a:ext cx="5500726" cy="857256"/>
          </a:xfrm>
          <a:prstGeom prst="wedgeRoundRectCallout">
            <a:avLst>
              <a:gd name="adj1" fmla="val 19962"/>
              <a:gd name="adj2" fmla="val -72442"/>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buNone/>
              <a:defRPr/>
            </a:pPr>
            <a:r>
              <a:rPr lang="ru-RU" b="1" dirty="0" smtClean="0">
                <a:solidFill>
                  <a:srgbClr val="000099"/>
                </a:solidFill>
                <a:latin typeface="Constantia" pitchFamily="18" charset="0"/>
              </a:rPr>
              <a:t>Провозглашение Республики Советов</a:t>
            </a:r>
            <a:endParaRPr lang="ru-RU" dirty="0">
              <a:latin typeface="Constantia"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a:bodyPr>
          <a:lstStyle/>
          <a:p>
            <a:r>
              <a:rPr lang="ru-RU" dirty="0" smtClean="0">
                <a:solidFill>
                  <a:srgbClr val="CC0099"/>
                </a:solidFill>
                <a:latin typeface="Constantia" pitchFamily="18" charset="0"/>
              </a:rPr>
              <a:t>Первые шаги большевиков</a:t>
            </a:r>
            <a:endParaRPr lang="ru-RU" dirty="0">
              <a:solidFill>
                <a:srgbClr val="CC0099"/>
              </a:solidFill>
              <a:latin typeface="Constantia" pitchFamily="18" charset="0"/>
            </a:endParaRPr>
          </a:p>
        </p:txBody>
      </p:sp>
      <p:sp>
        <p:nvSpPr>
          <p:cNvPr id="3" name="Содержимое 2"/>
          <p:cNvSpPr>
            <a:spLocks noGrp="1"/>
          </p:cNvSpPr>
          <p:nvPr>
            <p:ph idx="1"/>
          </p:nvPr>
        </p:nvSpPr>
        <p:spPr>
          <a:xfrm>
            <a:off x="214282" y="928670"/>
            <a:ext cx="8929718" cy="5929330"/>
          </a:xfrm>
        </p:spPr>
        <p:txBody>
          <a:bodyPr>
            <a:normAutofit/>
          </a:bodyPr>
          <a:lstStyle/>
          <a:p>
            <a:r>
              <a:rPr lang="ru-RU" sz="2400" spc="50" dirty="0" smtClean="0">
                <a:ln w="11430"/>
                <a:gradFill>
                  <a:gsLst>
                    <a:gs pos="25000">
                      <a:schemeClr val="accent2">
                        <a:satMod val="155000"/>
                      </a:schemeClr>
                    </a:gs>
                    <a:gs pos="100000">
                      <a:schemeClr val="accent2">
                        <a:shade val="45000"/>
                        <a:satMod val="165000"/>
                      </a:schemeClr>
                    </a:gs>
                  </a:gsLst>
                  <a:lin ang="5400000"/>
                </a:gradFill>
                <a:latin typeface="Constantia" pitchFamily="18" charset="0"/>
              </a:rPr>
              <a:t>                                      Январь 1918 г. - Создание </a:t>
            </a:r>
          </a:p>
          <a:p>
            <a:r>
              <a:rPr lang="ru-RU" sz="2400" spc="50" dirty="0" smtClean="0">
                <a:ln w="11430"/>
                <a:gradFill>
                  <a:gsLst>
                    <a:gs pos="25000">
                      <a:schemeClr val="accent2">
                        <a:satMod val="155000"/>
                      </a:schemeClr>
                    </a:gs>
                    <a:gs pos="100000">
                      <a:schemeClr val="accent2">
                        <a:shade val="45000"/>
                        <a:satMod val="165000"/>
                      </a:schemeClr>
                    </a:gs>
                  </a:gsLst>
                  <a:lin ang="5400000"/>
                </a:gradFill>
                <a:latin typeface="Constantia" pitchFamily="18" charset="0"/>
              </a:rPr>
              <a:t>                                      Красной Армии</a:t>
            </a:r>
          </a:p>
          <a:p>
            <a:endParaRPr lang="ru-RU" sz="2400" spc="50" dirty="0" smtClean="0">
              <a:ln w="11430"/>
              <a:gradFill>
                <a:gsLst>
                  <a:gs pos="25000">
                    <a:schemeClr val="accent2">
                      <a:satMod val="155000"/>
                    </a:schemeClr>
                  </a:gs>
                  <a:gs pos="100000">
                    <a:schemeClr val="accent2">
                      <a:shade val="45000"/>
                      <a:satMod val="165000"/>
                    </a:schemeClr>
                  </a:gs>
                </a:gsLst>
                <a:lin ang="5400000"/>
              </a:gradFill>
              <a:latin typeface="Constantia" pitchFamily="18" charset="0"/>
            </a:endParaRPr>
          </a:p>
          <a:p>
            <a:endParaRPr lang="ru-RU" sz="2400" spc="50" dirty="0" smtClean="0">
              <a:ln w="11430"/>
              <a:gradFill>
                <a:gsLst>
                  <a:gs pos="25000">
                    <a:schemeClr val="accent2">
                      <a:satMod val="155000"/>
                    </a:schemeClr>
                  </a:gs>
                  <a:gs pos="100000">
                    <a:schemeClr val="accent2">
                      <a:shade val="45000"/>
                      <a:satMod val="165000"/>
                    </a:schemeClr>
                  </a:gs>
                </a:gsLst>
                <a:lin ang="5400000"/>
              </a:gradFill>
              <a:latin typeface="Constantia" pitchFamily="18" charset="0"/>
            </a:endParaRPr>
          </a:p>
          <a:p>
            <a:endParaRPr lang="ru-RU" sz="2400" spc="50" dirty="0" smtClean="0">
              <a:ln w="11430"/>
              <a:gradFill>
                <a:gsLst>
                  <a:gs pos="25000">
                    <a:schemeClr val="accent2">
                      <a:satMod val="155000"/>
                    </a:schemeClr>
                  </a:gs>
                  <a:gs pos="100000">
                    <a:schemeClr val="accent2">
                      <a:shade val="45000"/>
                      <a:satMod val="165000"/>
                    </a:schemeClr>
                  </a:gs>
                </a:gsLst>
                <a:lin ang="5400000"/>
              </a:gradFill>
              <a:latin typeface="Constantia" pitchFamily="18" charset="0"/>
            </a:endParaRPr>
          </a:p>
          <a:p>
            <a:endParaRPr lang="ru-RU" sz="2400" spc="50" dirty="0" smtClean="0">
              <a:ln w="11430"/>
              <a:gradFill>
                <a:gsLst>
                  <a:gs pos="25000">
                    <a:schemeClr val="accent2">
                      <a:satMod val="155000"/>
                    </a:schemeClr>
                  </a:gs>
                  <a:gs pos="100000">
                    <a:schemeClr val="accent2">
                      <a:shade val="45000"/>
                      <a:satMod val="165000"/>
                    </a:schemeClr>
                  </a:gs>
                </a:gsLst>
                <a:lin ang="5400000"/>
              </a:gradFill>
              <a:latin typeface="Constantia" pitchFamily="18" charset="0"/>
            </a:endParaRPr>
          </a:p>
          <a:p>
            <a:pPr>
              <a:buNone/>
            </a:pPr>
            <a:r>
              <a:rPr lang="ru-RU" sz="2400" dirty="0" smtClean="0">
                <a:solidFill>
                  <a:srgbClr val="C00000"/>
                </a:solidFill>
                <a:latin typeface="Constantia" pitchFamily="18" charset="0"/>
              </a:rPr>
              <a:t>10 июля 1918 г. </a:t>
            </a:r>
            <a:r>
              <a:rPr lang="ru-RU" sz="2400" dirty="0" smtClean="0">
                <a:latin typeface="Constantia" pitchFamily="18" charset="0"/>
              </a:rPr>
              <a:t>– на </a:t>
            </a:r>
            <a:r>
              <a:rPr lang="en-US" sz="2400" dirty="0" smtClean="0">
                <a:latin typeface="Constantia" pitchFamily="18" charset="0"/>
              </a:rPr>
              <a:t>V</a:t>
            </a:r>
            <a:r>
              <a:rPr lang="ru-RU" sz="2400" dirty="0" smtClean="0">
                <a:latin typeface="Constantia" pitchFamily="18" charset="0"/>
              </a:rPr>
              <a:t> съезде Советов</a:t>
            </a:r>
          </a:p>
          <a:p>
            <a:pPr>
              <a:buNone/>
            </a:pPr>
            <a:r>
              <a:rPr lang="ru-RU" sz="2400" dirty="0" smtClean="0">
                <a:latin typeface="Constantia" pitchFamily="18" charset="0"/>
              </a:rPr>
              <a:t>принята первая </a:t>
            </a:r>
            <a:r>
              <a:rPr lang="ru-RU" sz="2400" dirty="0" smtClean="0">
                <a:solidFill>
                  <a:srgbClr val="C00000"/>
                </a:solidFill>
                <a:latin typeface="Constantia" pitchFamily="18" charset="0"/>
              </a:rPr>
              <a:t>Конституция</a:t>
            </a:r>
          </a:p>
          <a:p>
            <a:pPr>
              <a:buNone/>
            </a:pPr>
            <a:r>
              <a:rPr lang="ru-RU" sz="2400" dirty="0" smtClean="0">
                <a:solidFill>
                  <a:srgbClr val="FF0000"/>
                </a:solidFill>
                <a:latin typeface="Constantia" pitchFamily="18" charset="0"/>
              </a:rPr>
              <a:t>29 октября </a:t>
            </a:r>
            <a:r>
              <a:rPr lang="ru-RU" sz="2400" dirty="0" smtClean="0">
                <a:latin typeface="Constantia" pitchFamily="18" charset="0"/>
              </a:rPr>
              <a:t>-декрет об установлении </a:t>
            </a:r>
          </a:p>
          <a:p>
            <a:pPr>
              <a:buNone/>
            </a:pPr>
            <a:r>
              <a:rPr lang="ru-RU" sz="2400" dirty="0" smtClean="0">
                <a:solidFill>
                  <a:srgbClr val="FF0000"/>
                </a:solidFill>
                <a:latin typeface="Constantia" pitchFamily="18" charset="0"/>
              </a:rPr>
              <a:t>8-часового рабочего дня</a:t>
            </a:r>
            <a:r>
              <a:rPr lang="ru-RU" sz="2400" dirty="0" smtClean="0">
                <a:latin typeface="Constantia" pitchFamily="18" charset="0"/>
              </a:rPr>
              <a:t>.</a:t>
            </a:r>
          </a:p>
          <a:p>
            <a:pPr>
              <a:buNone/>
            </a:pPr>
            <a:r>
              <a:rPr lang="ru-RU" sz="2400" dirty="0" smtClean="0">
                <a:latin typeface="Constantia" pitchFamily="18" charset="0"/>
              </a:rPr>
              <a:t/>
            </a:r>
            <a:br>
              <a:rPr lang="ru-RU" sz="2400" dirty="0" smtClean="0">
                <a:latin typeface="Constantia" pitchFamily="18" charset="0"/>
              </a:rPr>
            </a:br>
            <a:endParaRPr lang="ru-RU" sz="2400" dirty="0">
              <a:latin typeface="Constantia" pitchFamily="18" charset="0"/>
            </a:endParaRPr>
          </a:p>
        </p:txBody>
      </p:sp>
      <p:pic>
        <p:nvPicPr>
          <p:cNvPr id="5" name="Picture 2" descr="G:\конспекты История\2 ПРЕЗЕНТАЦИИ\октябрь\uniform-11-4.jpg"/>
          <p:cNvPicPr>
            <a:picLocks noChangeAspect="1" noChangeArrowheads="1"/>
          </p:cNvPicPr>
          <p:nvPr/>
        </p:nvPicPr>
        <p:blipFill>
          <a:blip r:embed="rId2"/>
          <a:srcRect/>
          <a:stretch>
            <a:fillRect/>
          </a:stretch>
        </p:blipFill>
        <p:spPr>
          <a:xfrm flipH="1">
            <a:off x="142844" y="857232"/>
            <a:ext cx="3571932" cy="2500330"/>
          </a:xfrm>
          <a:prstGeom prst="rect">
            <a:avLst/>
          </a:prstGeom>
          <a:noFill/>
        </p:spPr>
      </p:pic>
      <p:pic>
        <p:nvPicPr>
          <p:cNvPr id="6" name="Picture 2" descr="G:\конспекты История\2 ПРЕЗЕНТАЦИИ\октябрь\Gerb.jpg"/>
          <p:cNvPicPr>
            <a:picLocks noChangeAspect="1" noChangeArrowheads="1"/>
          </p:cNvPicPr>
          <p:nvPr/>
        </p:nvPicPr>
        <p:blipFill>
          <a:blip r:embed="rId3"/>
          <a:srcRect/>
          <a:stretch>
            <a:fillRect/>
          </a:stretch>
        </p:blipFill>
        <p:spPr>
          <a:xfrm>
            <a:off x="5929322" y="2143116"/>
            <a:ext cx="3000364" cy="457200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8686800" cy="1143000"/>
          </a:xfrm>
        </p:spPr>
        <p:txBody>
          <a:bodyPr>
            <a:normAutofit fontScale="90000"/>
          </a:bodyPr>
          <a:lstStyle/>
          <a:p>
            <a:r>
              <a:rPr lang="ru-RU" b="1" dirty="0" smtClean="0">
                <a:ln w="11430"/>
                <a:solidFill>
                  <a:srgbClr val="CC0099"/>
                </a:solidFill>
                <a:latin typeface="Constantia" pitchFamily="18" charset="0"/>
              </a:rPr>
              <a:t>Органы государственной власти РСФСР (по Конституции 1918 г.)</a:t>
            </a:r>
            <a:endParaRPr lang="ru-RU" dirty="0">
              <a:solidFill>
                <a:srgbClr val="CC0099"/>
              </a:solidFill>
              <a:latin typeface="Constantia" pitchFamily="18" charset="0"/>
            </a:endParaRPr>
          </a:p>
        </p:txBody>
      </p:sp>
      <p:sp>
        <p:nvSpPr>
          <p:cNvPr id="6" name="Скругленная прямоугольная выноска 5"/>
          <p:cNvSpPr/>
          <p:nvPr/>
        </p:nvSpPr>
        <p:spPr>
          <a:xfrm>
            <a:off x="642910" y="4929198"/>
            <a:ext cx="2071702" cy="612648"/>
          </a:xfrm>
          <a:prstGeom prst="wedgeRoundRectCallout">
            <a:avLst>
              <a:gd name="adj1" fmla="val -20833"/>
              <a:gd name="adj2" fmla="val 5161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latin typeface="Constantia" pitchFamily="18" charset="0"/>
              </a:rPr>
              <a:t>Наркоматы</a:t>
            </a:r>
            <a:endParaRPr lang="ru-RU" dirty="0">
              <a:latin typeface="Constantia" pitchFamily="18" charset="0"/>
            </a:endParaRPr>
          </a:p>
        </p:txBody>
      </p:sp>
      <p:sp>
        <p:nvSpPr>
          <p:cNvPr id="7" name="Скругленная прямоугольная выноска 6"/>
          <p:cNvSpPr/>
          <p:nvPr/>
        </p:nvSpPr>
        <p:spPr>
          <a:xfrm>
            <a:off x="642910" y="3929066"/>
            <a:ext cx="2214578" cy="612648"/>
          </a:xfrm>
          <a:prstGeom prst="wedgeRoundRectCallout">
            <a:avLst>
              <a:gd name="adj1" fmla="val -20403"/>
              <a:gd name="adj2" fmla="val 109142"/>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latin typeface="Constantia" pitchFamily="18" charset="0"/>
              </a:rPr>
              <a:t>СНК</a:t>
            </a:r>
            <a:endParaRPr lang="ru-RU" dirty="0">
              <a:latin typeface="Constantia" pitchFamily="18" charset="0"/>
            </a:endParaRPr>
          </a:p>
        </p:txBody>
      </p:sp>
      <p:sp>
        <p:nvSpPr>
          <p:cNvPr id="8" name="Скругленная прямоугольная выноска 7"/>
          <p:cNvSpPr/>
          <p:nvPr/>
        </p:nvSpPr>
        <p:spPr>
          <a:xfrm>
            <a:off x="642910" y="2928934"/>
            <a:ext cx="2357454" cy="612648"/>
          </a:xfrm>
          <a:prstGeom prst="wedgeRoundRectCallout">
            <a:avLst>
              <a:gd name="adj1" fmla="val -20429"/>
              <a:gd name="adj2" fmla="val 11069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latin typeface="Constantia" pitchFamily="18" charset="0"/>
              </a:rPr>
              <a:t>ВЦИК</a:t>
            </a:r>
            <a:endParaRPr lang="ru-RU" dirty="0">
              <a:latin typeface="Constantia" pitchFamily="18" charset="0"/>
            </a:endParaRPr>
          </a:p>
        </p:txBody>
      </p:sp>
      <p:sp>
        <p:nvSpPr>
          <p:cNvPr id="9" name="Скругленная прямоугольная выноска 8"/>
          <p:cNvSpPr/>
          <p:nvPr/>
        </p:nvSpPr>
        <p:spPr>
          <a:xfrm>
            <a:off x="642910" y="1928802"/>
            <a:ext cx="3286148" cy="612648"/>
          </a:xfrm>
          <a:prstGeom prst="wedgeRoundRectCallout">
            <a:avLst>
              <a:gd name="adj1" fmla="val -19963"/>
              <a:gd name="adj2" fmla="val 11069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latin typeface="Constantia" pitchFamily="18" charset="0"/>
              </a:rPr>
              <a:t>Всероссийский съезд Советов</a:t>
            </a:r>
            <a:endParaRPr lang="ru-RU" dirty="0">
              <a:latin typeface="Constantia" pitchFamily="18" charset="0"/>
            </a:endParaRPr>
          </a:p>
        </p:txBody>
      </p:sp>
      <p:pic>
        <p:nvPicPr>
          <p:cNvPr id="12" name="Picture 2" descr="Картинка 17 из 14382">
            <a:hlinkClick r:id="rId2"/>
          </p:cNvPr>
          <p:cNvPicPr>
            <a:picLocks noChangeAspect="1" noChangeArrowheads="1"/>
          </p:cNvPicPr>
          <p:nvPr/>
        </p:nvPicPr>
        <p:blipFill>
          <a:blip r:embed="rId3"/>
          <a:srcRect/>
          <a:stretch>
            <a:fillRect/>
          </a:stretch>
        </p:blipFill>
        <p:spPr bwMode="auto">
          <a:xfrm>
            <a:off x="4067175" y="3457574"/>
            <a:ext cx="5076825" cy="340042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586790" cy="725470"/>
          </a:xfrm>
        </p:spPr>
        <p:txBody>
          <a:bodyPr>
            <a:normAutofit fontScale="90000"/>
          </a:bodyPr>
          <a:lstStyle/>
          <a:p>
            <a:r>
              <a:rPr lang="ru-RU" dirty="0" smtClean="0">
                <a:solidFill>
                  <a:srgbClr val="CC0099"/>
                </a:solidFill>
                <a:latin typeface="Constantia" pitchFamily="18" charset="0"/>
              </a:rPr>
              <a:t>Предпосылки победы большевиков</a:t>
            </a:r>
            <a:endParaRPr lang="ru-RU" dirty="0">
              <a:solidFill>
                <a:srgbClr val="CC0099"/>
              </a:solidFill>
              <a:latin typeface="Constantia" pitchFamily="18" charset="0"/>
            </a:endParaRPr>
          </a:p>
        </p:txBody>
      </p:sp>
      <p:sp>
        <p:nvSpPr>
          <p:cNvPr id="4" name="Скругленная прямоугольная выноска 3"/>
          <p:cNvSpPr/>
          <p:nvPr/>
        </p:nvSpPr>
        <p:spPr>
          <a:xfrm>
            <a:off x="714348" y="1214422"/>
            <a:ext cx="2428892" cy="612648"/>
          </a:xfrm>
          <a:prstGeom prst="wedgeRoundRect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2400" dirty="0" smtClean="0">
                <a:latin typeface="Constantia" pitchFamily="18" charset="0"/>
              </a:rPr>
              <a:t>Субъективные</a:t>
            </a:r>
            <a:endParaRPr lang="ru-RU" sz="2400" dirty="0">
              <a:latin typeface="Constantia" pitchFamily="18" charset="0"/>
            </a:endParaRPr>
          </a:p>
        </p:txBody>
      </p:sp>
      <p:sp>
        <p:nvSpPr>
          <p:cNvPr id="5" name="Скругленная прямоугольная выноска 4"/>
          <p:cNvSpPr/>
          <p:nvPr/>
        </p:nvSpPr>
        <p:spPr>
          <a:xfrm>
            <a:off x="5643570" y="1142984"/>
            <a:ext cx="2557474" cy="612648"/>
          </a:xfrm>
          <a:prstGeom prst="wedgeRoundRect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2400" dirty="0" smtClean="0">
                <a:latin typeface="Constantia" pitchFamily="18" charset="0"/>
              </a:rPr>
              <a:t>Объективные</a:t>
            </a:r>
            <a:endParaRPr lang="ru-RU" sz="2400" dirty="0">
              <a:latin typeface="Constantia" pitchFamily="18" charset="0"/>
            </a:endParaRPr>
          </a:p>
        </p:txBody>
      </p:sp>
      <p:sp>
        <p:nvSpPr>
          <p:cNvPr id="6" name="Скругленная прямоугольная выноска 5"/>
          <p:cNvSpPr/>
          <p:nvPr/>
        </p:nvSpPr>
        <p:spPr>
          <a:xfrm>
            <a:off x="714348" y="2500306"/>
            <a:ext cx="3071834" cy="3429024"/>
          </a:xfrm>
          <a:prstGeom prst="wedgeRoundRectCallout">
            <a:avLst>
              <a:gd name="adj1" fmla="val -27001"/>
              <a:gd name="adj2" fmla="val -67596"/>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400" dirty="0" smtClean="0">
                <a:latin typeface="Constantia" pitchFamily="18" charset="0"/>
              </a:rPr>
              <a:t>после краха Корнилова только Ленин и большевики могли дать России порядок; большевиков поддерживала армия</a:t>
            </a:r>
            <a:endParaRPr lang="ru-RU" sz="2400" dirty="0">
              <a:latin typeface="Constantia" pitchFamily="18" charset="0"/>
            </a:endParaRPr>
          </a:p>
        </p:txBody>
      </p:sp>
      <p:sp>
        <p:nvSpPr>
          <p:cNvPr id="7" name="Скругленная прямоугольная выноска 6"/>
          <p:cNvSpPr/>
          <p:nvPr/>
        </p:nvSpPr>
        <p:spPr>
          <a:xfrm>
            <a:off x="5429256" y="2357430"/>
            <a:ext cx="3286148" cy="3500462"/>
          </a:xfrm>
          <a:prstGeom prst="wedgeRoundRectCallout">
            <a:avLst>
              <a:gd name="adj1" fmla="val -20222"/>
              <a:gd name="adj2" fmla="val -64357"/>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400" dirty="0" smtClean="0">
                <a:latin typeface="Constantia" pitchFamily="18" charset="0"/>
              </a:rPr>
              <a:t>большевики обещали дать народу то, что ему было необходимо (мир, земля, хлеб); произошла </a:t>
            </a:r>
            <a:r>
              <a:rPr lang="ru-RU" sz="2400" dirty="0" err="1" smtClean="0">
                <a:latin typeface="Constantia" pitchFamily="18" charset="0"/>
              </a:rPr>
              <a:t>радикализация</a:t>
            </a:r>
            <a:r>
              <a:rPr lang="ru-RU" sz="2400" dirty="0" smtClean="0">
                <a:latin typeface="Constantia" pitchFamily="18" charset="0"/>
              </a:rPr>
              <a:t> масс (слияние революционеров </a:t>
            </a:r>
            <a:endParaRPr lang="ru-RU" sz="2400" dirty="0">
              <a:latin typeface="Constantia"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fontScale="90000"/>
          </a:bodyPr>
          <a:lstStyle/>
          <a:p>
            <a:r>
              <a:rPr lang="ru-RU" b="1" dirty="0" smtClean="0">
                <a:solidFill>
                  <a:srgbClr val="CC0099"/>
                </a:solidFill>
                <a:latin typeface="Constantia" pitchFamily="18" charset="0"/>
              </a:rPr>
              <a:t>Причины побед большевиков</a:t>
            </a:r>
            <a:r>
              <a:rPr lang="ru-RU" dirty="0" smtClean="0">
                <a:solidFill>
                  <a:srgbClr val="CC0099"/>
                </a:solidFill>
              </a:rPr>
              <a:t>:</a:t>
            </a:r>
            <a:endParaRPr lang="ru-RU" dirty="0">
              <a:solidFill>
                <a:srgbClr val="CC0099"/>
              </a:solidFill>
            </a:endParaRPr>
          </a:p>
        </p:txBody>
      </p:sp>
      <p:sp>
        <p:nvSpPr>
          <p:cNvPr id="3" name="Содержимое 2"/>
          <p:cNvSpPr>
            <a:spLocks noGrp="1"/>
          </p:cNvSpPr>
          <p:nvPr>
            <p:ph idx="1"/>
          </p:nvPr>
        </p:nvSpPr>
        <p:spPr>
          <a:xfrm>
            <a:off x="142844" y="1214422"/>
            <a:ext cx="9001156" cy="5500726"/>
          </a:xfrm>
        </p:spPr>
        <p:txBody>
          <a:bodyPr>
            <a:normAutofit fontScale="70000" lnSpcReduction="20000"/>
          </a:bodyPr>
          <a:lstStyle/>
          <a:p>
            <a:pPr marL="85725" indent="0"/>
            <a:r>
              <a:rPr lang="ru-RU" b="1" i="1" dirty="0" smtClean="0">
                <a:latin typeface="Constantia" pitchFamily="18" charset="0"/>
              </a:rPr>
              <a:t>Октябрьский переворот стал возможным в результате взаимодействия трех основных факторов</a:t>
            </a:r>
            <a:r>
              <a:rPr lang="ru-RU" dirty="0" smtClean="0">
                <a:latin typeface="Constantia" pitchFamily="18" charset="0"/>
              </a:rPr>
              <a:t>. </a:t>
            </a:r>
          </a:p>
          <a:p>
            <a:r>
              <a:rPr lang="ru-RU" dirty="0" smtClean="0">
                <a:latin typeface="Constantia" pitchFamily="18" charset="0"/>
              </a:rPr>
              <a:t>1. Стремительное нарастание стихии народного протеста и самодеятельности в решении самых насущных проблем – земли, хлеба, мира. </a:t>
            </a:r>
          </a:p>
          <a:p>
            <a:r>
              <a:rPr lang="ru-RU" dirty="0" smtClean="0">
                <a:latin typeface="Constantia" pitchFamily="18" charset="0"/>
              </a:rPr>
              <a:t>2. Преобразование этой народной стихии в политическую форму с требованием передачи власти в центре и на местах. </a:t>
            </a:r>
            <a:endParaRPr lang="ru-RU" smtClean="0">
              <a:latin typeface="Constantia" pitchFamily="18" charset="0"/>
            </a:endParaRPr>
          </a:p>
          <a:p>
            <a:r>
              <a:rPr lang="ru-RU" smtClean="0">
                <a:latin typeface="Constantia" pitchFamily="18" charset="0"/>
              </a:rPr>
              <a:t>3.Настойчивые </a:t>
            </a:r>
            <a:r>
              <a:rPr lang="ru-RU" dirty="0" smtClean="0">
                <a:latin typeface="Constantia" pitchFamily="18" charset="0"/>
              </a:rPr>
              <a:t>усилия большевиков по максимальному расширению народного движения. Руководство большевистской партии политически очень точно отреагировало на поднимающуюся волну революционного нетерпения, ожесточения, вооружив массы соответствующими политическими программами. Декреты большевиков вовремя учли негативный опыт Временного правительства. Большевики фактически дали крестьянам то, что они уже взяли сами (Декрет о земле)</a:t>
            </a:r>
            <a:endParaRPr lang="ru-RU" dirty="0">
              <a:latin typeface="Constantia"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3214678" y="1600200"/>
            <a:ext cx="5472122" cy="4525963"/>
          </a:xfrm>
        </p:spPr>
        <p:txBody>
          <a:bodyPr/>
          <a:lstStyle/>
          <a:p>
            <a:endParaRPr lang="ru-RU" dirty="0"/>
          </a:p>
        </p:txBody>
      </p:sp>
      <p:pic>
        <p:nvPicPr>
          <p:cNvPr id="21506" name="Picture 2" descr="Картинка 8 из 128">
            <a:hlinkClick r:id="rId2"/>
          </p:cNvPr>
          <p:cNvPicPr>
            <a:picLocks noChangeAspect="1" noChangeArrowheads="1"/>
          </p:cNvPicPr>
          <p:nvPr/>
        </p:nvPicPr>
        <p:blipFill>
          <a:blip r:embed="rId3"/>
          <a:srcRect/>
          <a:stretch>
            <a:fillRect/>
          </a:stretch>
        </p:blipFill>
        <p:spPr bwMode="auto">
          <a:xfrm>
            <a:off x="428596" y="1571612"/>
            <a:ext cx="2571750" cy="3810000"/>
          </a:xfrm>
          <a:prstGeom prst="rect">
            <a:avLst/>
          </a:prstGeom>
          <a:noFill/>
        </p:spPr>
      </p:pic>
      <p:pic>
        <p:nvPicPr>
          <p:cNvPr id="21508" name="Picture 4" descr="http://www.chastnik.ru/upload/jour/publ014134.jpg">
            <a:hlinkClick r:id="rId4"/>
          </p:cNvPr>
          <p:cNvPicPr>
            <a:picLocks noChangeAspect="1" noChangeArrowheads="1"/>
          </p:cNvPicPr>
          <p:nvPr/>
        </p:nvPicPr>
        <p:blipFill>
          <a:blip r:embed="rId5"/>
          <a:srcRect/>
          <a:stretch>
            <a:fillRect/>
          </a:stretch>
        </p:blipFill>
        <p:spPr bwMode="auto">
          <a:xfrm>
            <a:off x="3571868" y="2357430"/>
            <a:ext cx="1905000" cy="2571751"/>
          </a:xfrm>
          <a:prstGeom prst="rect">
            <a:avLst/>
          </a:prstGeom>
          <a:noFill/>
        </p:spPr>
      </p:pic>
      <p:pic>
        <p:nvPicPr>
          <p:cNvPr id="21510" name="Picture 6" descr="Картинка 6 из 128">
            <a:hlinkClick r:id="rId6"/>
          </p:cNvPr>
          <p:cNvPicPr>
            <a:picLocks noChangeAspect="1" noChangeArrowheads="1"/>
          </p:cNvPicPr>
          <p:nvPr/>
        </p:nvPicPr>
        <p:blipFill>
          <a:blip r:embed="rId7"/>
          <a:srcRect/>
          <a:stretch>
            <a:fillRect/>
          </a:stretch>
        </p:blipFill>
        <p:spPr bwMode="auto">
          <a:xfrm>
            <a:off x="5143504" y="1928802"/>
            <a:ext cx="2981325" cy="3810000"/>
          </a:xfrm>
          <a:prstGeom prst="rect">
            <a:avLst/>
          </a:prstGeom>
          <a:noFill/>
        </p:spPr>
      </p:pic>
      <p:pic>
        <p:nvPicPr>
          <p:cNvPr id="21512" name="Picture 8" descr="Картинка 113 из 128">
            <a:hlinkClick r:id="rId8"/>
          </p:cNvPr>
          <p:cNvPicPr>
            <a:picLocks noChangeAspect="1" noChangeArrowheads="1"/>
          </p:cNvPicPr>
          <p:nvPr/>
        </p:nvPicPr>
        <p:blipFill>
          <a:blip r:embed="rId9"/>
          <a:srcRect/>
          <a:stretch>
            <a:fillRect/>
          </a:stretch>
        </p:blipFill>
        <p:spPr bwMode="auto">
          <a:xfrm>
            <a:off x="357158" y="2857496"/>
            <a:ext cx="3209925" cy="3810000"/>
          </a:xfrm>
          <a:prstGeom prst="rect">
            <a:avLst/>
          </a:prstGeom>
          <a:noFill/>
        </p:spPr>
      </p:pic>
      <p:pic>
        <p:nvPicPr>
          <p:cNvPr id="21514" name="Picture 10" descr="Картинка 122 из 128">
            <a:hlinkClick r:id="rId10"/>
          </p:cNvPr>
          <p:cNvPicPr>
            <a:picLocks noChangeAspect="1" noChangeArrowheads="1"/>
          </p:cNvPicPr>
          <p:nvPr/>
        </p:nvPicPr>
        <p:blipFill>
          <a:blip r:embed="rId11"/>
          <a:srcRect/>
          <a:stretch>
            <a:fillRect/>
          </a:stretch>
        </p:blipFill>
        <p:spPr bwMode="auto">
          <a:xfrm>
            <a:off x="2928926" y="5000636"/>
            <a:ext cx="2190750" cy="17145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00562" y="1600200"/>
            <a:ext cx="4186238" cy="4525963"/>
          </a:xfrm>
        </p:spPr>
        <p:txBody>
          <a:bodyPr/>
          <a:lstStyle/>
          <a:p>
            <a:endParaRPr lang="ru-RU" dirty="0"/>
          </a:p>
        </p:txBody>
      </p:sp>
      <p:pic>
        <p:nvPicPr>
          <p:cNvPr id="18434" name="Picture 2" descr="Картинка 17 из 14382">
            <a:hlinkClick r:id="rId2"/>
          </p:cNvPr>
          <p:cNvPicPr>
            <a:picLocks noChangeAspect="1" noChangeArrowheads="1"/>
          </p:cNvPicPr>
          <p:nvPr/>
        </p:nvPicPr>
        <p:blipFill>
          <a:blip r:embed="rId3"/>
          <a:srcRect/>
          <a:stretch>
            <a:fillRect/>
          </a:stretch>
        </p:blipFill>
        <p:spPr bwMode="auto">
          <a:xfrm>
            <a:off x="142844" y="571480"/>
            <a:ext cx="5076825" cy="3400426"/>
          </a:xfrm>
          <a:prstGeom prst="rect">
            <a:avLst/>
          </a:prstGeom>
          <a:noFill/>
        </p:spPr>
      </p:pic>
      <p:pic>
        <p:nvPicPr>
          <p:cNvPr id="18438" name="Picture 6" descr="Картинка 41 из 14382">
            <a:hlinkClick r:id="rId4"/>
          </p:cNvPr>
          <p:cNvPicPr>
            <a:picLocks noChangeAspect="1" noChangeArrowheads="1"/>
          </p:cNvPicPr>
          <p:nvPr/>
        </p:nvPicPr>
        <p:blipFill>
          <a:blip r:embed="rId5"/>
          <a:srcRect/>
          <a:stretch>
            <a:fillRect/>
          </a:stretch>
        </p:blipFill>
        <p:spPr bwMode="auto">
          <a:xfrm>
            <a:off x="357158" y="3429000"/>
            <a:ext cx="4448175" cy="3048001"/>
          </a:xfrm>
          <a:prstGeom prst="rect">
            <a:avLst/>
          </a:prstGeom>
          <a:noFill/>
        </p:spPr>
      </p:pic>
      <p:pic>
        <p:nvPicPr>
          <p:cNvPr id="18440" name="Picture 8" descr="Картинка 45 из 14382">
            <a:hlinkClick r:id="rId6"/>
          </p:cNvPr>
          <p:cNvPicPr>
            <a:picLocks noChangeAspect="1" noChangeArrowheads="1"/>
          </p:cNvPicPr>
          <p:nvPr/>
        </p:nvPicPr>
        <p:blipFill>
          <a:blip r:embed="rId7"/>
          <a:srcRect/>
          <a:stretch>
            <a:fillRect/>
          </a:stretch>
        </p:blipFill>
        <p:spPr bwMode="auto">
          <a:xfrm>
            <a:off x="3929058" y="0"/>
            <a:ext cx="5076825" cy="3181350"/>
          </a:xfrm>
          <a:prstGeom prst="rect">
            <a:avLst/>
          </a:prstGeom>
          <a:noFill/>
        </p:spPr>
      </p:pic>
      <p:pic>
        <p:nvPicPr>
          <p:cNvPr id="8" name="Picture 2" descr="G:\конспекты История\2 ПРЕЗЕНТАЦИИ\октябрь\штурм2.jpg"/>
          <p:cNvPicPr>
            <a:picLocks noChangeAspect="1" noChangeArrowheads="1"/>
          </p:cNvPicPr>
          <p:nvPr/>
        </p:nvPicPr>
        <p:blipFill>
          <a:blip r:embed="rId8"/>
          <a:srcRect/>
          <a:stretch>
            <a:fillRect/>
          </a:stretch>
        </p:blipFill>
        <p:spPr bwMode="auto">
          <a:xfrm>
            <a:off x="6643701" y="4485045"/>
            <a:ext cx="2257411" cy="2191979"/>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 xmlns:a14="http://schemas.microsoft.com/office/drawing/2010/main"/>
              </a:ext>
            </a:extLst>
          </a:blip>
          <a:srcRect/>
          <a:stretch>
            <a:fillRect/>
          </a:stretch>
        </p:blipFill>
        <p:spPr bwMode="auto">
          <a:xfrm>
            <a:off x="1043608" y="1772816"/>
            <a:ext cx="7425408" cy="27193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17980220"/>
      </p:ext>
    </p:extLst>
  </p:cSld>
  <p:clrMapOvr>
    <a:masterClrMapping/>
  </p:clrMapOvr>
  <mc:AlternateContent xmlns:mc="http://schemas.openxmlformats.org/markup-compatibility/2006">
    <mc:Choice xmlns=""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229600" cy="5911873"/>
          </a:xfrm>
        </p:spPr>
        <p:txBody>
          <a:bodyPr>
            <a:normAutofit/>
          </a:bodyPr>
          <a:lstStyle/>
          <a:p>
            <a:pPr marL="514350" indent="-514350" algn="ctr">
              <a:buNone/>
            </a:pPr>
            <a:r>
              <a:rPr lang="ru-RU" sz="4800" b="1" dirty="0" smtClean="0">
                <a:solidFill>
                  <a:srgbClr val="000099"/>
                </a:solidFill>
                <a:latin typeface="Constantia" pitchFamily="18" charset="0"/>
              </a:rPr>
              <a:t>План:</a:t>
            </a:r>
          </a:p>
          <a:p>
            <a:pPr marL="514350" indent="-514350">
              <a:buFont typeface="Calibri" pitchFamily="34" charset="0"/>
              <a:buAutoNum type="arabicPeriod"/>
            </a:pPr>
            <a:endParaRPr lang="ru-RU" b="1" dirty="0">
              <a:solidFill>
                <a:srgbClr val="000099"/>
              </a:solidFill>
              <a:latin typeface="Constantia" pitchFamily="18" charset="0"/>
            </a:endParaRPr>
          </a:p>
          <a:p>
            <a:pPr marL="514350" indent="-514350">
              <a:buFont typeface="Calibri" pitchFamily="34" charset="0"/>
              <a:buAutoNum type="arabicPeriod"/>
            </a:pPr>
            <a:r>
              <a:rPr lang="ru-RU" b="1" dirty="0" smtClean="0">
                <a:solidFill>
                  <a:srgbClr val="000099"/>
                </a:solidFill>
                <a:latin typeface="Constantia" pitchFamily="18" charset="0"/>
              </a:rPr>
              <a:t>Выступление Корнилова.</a:t>
            </a:r>
          </a:p>
          <a:p>
            <a:pPr marL="514350" indent="-514350">
              <a:buFont typeface="Calibri" pitchFamily="34" charset="0"/>
              <a:buAutoNum type="arabicPeriod"/>
            </a:pPr>
            <a:r>
              <a:rPr lang="ru-RU" b="1" dirty="0" smtClean="0">
                <a:solidFill>
                  <a:srgbClr val="000099"/>
                </a:solidFill>
                <a:latin typeface="Constantia" pitchFamily="18" charset="0"/>
              </a:rPr>
              <a:t>Последствия мятежа</a:t>
            </a:r>
          </a:p>
          <a:p>
            <a:pPr marL="514350" indent="-514350">
              <a:buFont typeface="Calibri" pitchFamily="34" charset="0"/>
              <a:buAutoNum type="arabicPeriod"/>
            </a:pPr>
            <a:r>
              <a:rPr lang="ru-RU" b="1" dirty="0" smtClean="0">
                <a:solidFill>
                  <a:srgbClr val="000099"/>
                </a:solidFill>
                <a:latin typeface="Constantia" pitchFamily="18" charset="0"/>
              </a:rPr>
              <a:t>Альтернатива развития в 1917г.</a:t>
            </a:r>
          </a:p>
          <a:p>
            <a:pPr marL="514350" indent="-514350">
              <a:buFont typeface="Calibri" pitchFamily="34" charset="0"/>
              <a:buAutoNum type="arabicPeriod"/>
            </a:pPr>
            <a:r>
              <a:rPr lang="ru-RU" b="1" dirty="0" smtClean="0">
                <a:solidFill>
                  <a:srgbClr val="000099"/>
                </a:solidFill>
                <a:latin typeface="Constantia" pitchFamily="18" charset="0"/>
              </a:rPr>
              <a:t>Большевизация советов.</a:t>
            </a:r>
          </a:p>
          <a:p>
            <a:pPr marL="514350" indent="-514350">
              <a:buFont typeface="Calibri" pitchFamily="34" charset="0"/>
              <a:buAutoNum type="arabicPeriod"/>
            </a:pPr>
            <a:r>
              <a:rPr lang="ru-RU" b="1" dirty="0" smtClean="0">
                <a:solidFill>
                  <a:srgbClr val="000099"/>
                </a:solidFill>
                <a:latin typeface="Constantia" pitchFamily="18" charset="0"/>
              </a:rPr>
              <a:t>Октябрьская революция.</a:t>
            </a:r>
          </a:p>
          <a:p>
            <a:pPr marL="514350" indent="-514350">
              <a:buNone/>
            </a:pPr>
            <a:r>
              <a:rPr lang="ru-RU" b="1" dirty="0" smtClean="0">
                <a:solidFill>
                  <a:srgbClr val="000099"/>
                </a:solidFill>
                <a:latin typeface="Constantia" pitchFamily="18" charset="0"/>
              </a:rPr>
              <a:t>6.  Захват власти</a:t>
            </a:r>
          </a:p>
          <a:p>
            <a:pPr marL="514350" indent="-514350">
              <a:buNone/>
            </a:pPr>
            <a:r>
              <a:rPr lang="ru-RU" b="1" dirty="0" smtClean="0">
                <a:solidFill>
                  <a:srgbClr val="000099"/>
                </a:solidFill>
                <a:latin typeface="Constantia" pitchFamily="18" charset="0"/>
              </a:rPr>
              <a:t>7. Второй Съезд Советов.</a:t>
            </a:r>
          </a:p>
          <a:p>
            <a:pPr>
              <a:buNone/>
            </a:pP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796908"/>
          </a:xfrm>
        </p:spPr>
        <p:txBody>
          <a:bodyPr/>
          <a:lstStyle/>
          <a:p>
            <a:r>
              <a:rPr lang="ru-RU" dirty="0" smtClean="0">
                <a:solidFill>
                  <a:srgbClr val="CC0099"/>
                </a:solidFill>
                <a:latin typeface="Constantia" pitchFamily="18" charset="0"/>
              </a:rPr>
              <a:t>Альтернатива развития в 1917г.</a:t>
            </a:r>
            <a:endParaRPr lang="ru-RU" dirty="0">
              <a:solidFill>
                <a:srgbClr val="CC0099"/>
              </a:solidFill>
              <a:latin typeface="Constantia" pitchFamily="18" charset="0"/>
            </a:endParaRPr>
          </a:p>
        </p:txBody>
      </p:sp>
      <p:sp>
        <p:nvSpPr>
          <p:cNvPr id="4" name="Скругленная прямоугольная выноска 3"/>
          <p:cNvSpPr/>
          <p:nvPr/>
        </p:nvSpPr>
        <p:spPr>
          <a:xfrm>
            <a:off x="357158" y="3071810"/>
            <a:ext cx="1928826" cy="714380"/>
          </a:xfrm>
          <a:prstGeom prst="wedgeRoundRectCallout">
            <a:avLst>
              <a:gd name="adj1" fmla="val 5834"/>
              <a:gd name="adj2" fmla="val -81868"/>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dirty="0" smtClean="0">
                <a:latin typeface="Constantia" pitchFamily="18" charset="0"/>
              </a:rPr>
              <a:t>Военная диктатура</a:t>
            </a:r>
            <a:endParaRPr lang="ru-RU" dirty="0">
              <a:latin typeface="Constantia" pitchFamily="18" charset="0"/>
            </a:endParaRPr>
          </a:p>
        </p:txBody>
      </p:sp>
      <p:sp>
        <p:nvSpPr>
          <p:cNvPr id="6" name="Скругленная прямоугольная выноска 5"/>
          <p:cNvSpPr/>
          <p:nvPr/>
        </p:nvSpPr>
        <p:spPr>
          <a:xfrm>
            <a:off x="2643174" y="3143248"/>
            <a:ext cx="1928826" cy="714380"/>
          </a:xfrm>
          <a:prstGeom prst="wedgeRoundRectCallout">
            <a:avLst>
              <a:gd name="adj1" fmla="val 5199"/>
              <a:gd name="adj2" fmla="val -85415"/>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dirty="0" smtClean="0">
                <a:latin typeface="Constantia" pitchFamily="18" charset="0"/>
              </a:rPr>
              <a:t>Власть </a:t>
            </a:r>
          </a:p>
          <a:p>
            <a:pPr algn="ctr"/>
            <a:r>
              <a:rPr lang="ru-RU" dirty="0" smtClean="0">
                <a:latin typeface="Constantia" pitchFamily="18" charset="0"/>
              </a:rPr>
              <a:t>ВП</a:t>
            </a:r>
            <a:endParaRPr lang="ru-RU" dirty="0">
              <a:latin typeface="Constantia" pitchFamily="18" charset="0"/>
            </a:endParaRPr>
          </a:p>
        </p:txBody>
      </p:sp>
      <p:sp>
        <p:nvSpPr>
          <p:cNvPr id="7" name="Скругленная прямоугольная выноска 6"/>
          <p:cNvSpPr/>
          <p:nvPr/>
        </p:nvSpPr>
        <p:spPr>
          <a:xfrm>
            <a:off x="4929190" y="3143248"/>
            <a:ext cx="1928826" cy="714380"/>
          </a:xfrm>
          <a:prstGeom prst="wedgeRoundRectCallout">
            <a:avLst>
              <a:gd name="adj1" fmla="val -7075"/>
              <a:gd name="adj2" fmla="val -96077"/>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dirty="0" smtClean="0">
                <a:latin typeface="Constantia" pitchFamily="18" charset="0"/>
              </a:rPr>
              <a:t>Диктатура пролетариата</a:t>
            </a:r>
            <a:endParaRPr lang="ru-RU" dirty="0">
              <a:latin typeface="Constantia" pitchFamily="18" charset="0"/>
            </a:endParaRPr>
          </a:p>
        </p:txBody>
      </p:sp>
      <p:pic>
        <p:nvPicPr>
          <p:cNvPr id="8" name="Picture 2" descr="G:\октябрь\54640006d2b9ce32e9b51ed31332a0f8798c54c.jpg"/>
          <p:cNvPicPr>
            <a:picLocks noChangeAspect="1" noChangeArrowheads="1"/>
          </p:cNvPicPr>
          <p:nvPr/>
        </p:nvPicPr>
        <p:blipFill>
          <a:blip r:embed="rId2"/>
          <a:srcRect/>
          <a:stretch>
            <a:fillRect/>
          </a:stretch>
        </p:blipFill>
        <p:spPr bwMode="auto">
          <a:xfrm flipH="1">
            <a:off x="642910" y="1000108"/>
            <a:ext cx="1468466" cy="1798436"/>
          </a:xfrm>
          <a:prstGeom prst="rect">
            <a:avLst/>
          </a:prstGeom>
          <a:noFill/>
          <a:ln w="9525">
            <a:noFill/>
            <a:miter lim="800000"/>
            <a:headEnd/>
            <a:tailEnd/>
          </a:ln>
          <a:effectLst>
            <a:softEdge rad="63500"/>
          </a:effectLst>
        </p:spPr>
      </p:pic>
      <p:pic>
        <p:nvPicPr>
          <p:cNvPr id="9" name="Picture 6" descr="http://im6-tub.yandex.net/i?id=216800066-16-24"/>
          <p:cNvPicPr>
            <a:picLocks noChangeAspect="1" noChangeArrowheads="1"/>
          </p:cNvPicPr>
          <p:nvPr/>
        </p:nvPicPr>
        <p:blipFill>
          <a:blip r:embed="rId3"/>
          <a:srcRect/>
          <a:stretch>
            <a:fillRect/>
          </a:stretch>
        </p:blipFill>
        <p:spPr bwMode="auto">
          <a:xfrm>
            <a:off x="2928926" y="1071546"/>
            <a:ext cx="1285884" cy="1571636"/>
          </a:xfrm>
          <a:prstGeom prst="rect">
            <a:avLst/>
          </a:prstGeom>
          <a:ln>
            <a:noFill/>
          </a:ln>
          <a:effectLst>
            <a:softEdge rad="112500"/>
          </a:effectLst>
        </p:spPr>
      </p:pic>
      <p:pic>
        <p:nvPicPr>
          <p:cNvPr id="10" name="Picture 2" descr="G:\конспекты История\2 ПРЕЗЕНТАЦИИ\октябрь\42890933_lenin08.jpg"/>
          <p:cNvPicPr>
            <a:picLocks noChangeAspect="1" noChangeArrowheads="1"/>
          </p:cNvPicPr>
          <p:nvPr/>
        </p:nvPicPr>
        <p:blipFill>
          <a:blip r:embed="rId4"/>
          <a:srcRect/>
          <a:stretch>
            <a:fillRect/>
          </a:stretch>
        </p:blipFill>
        <p:spPr bwMode="auto">
          <a:xfrm flipH="1">
            <a:off x="5072066" y="1071546"/>
            <a:ext cx="1357322" cy="1714512"/>
          </a:xfrm>
          <a:prstGeom prst="rect">
            <a:avLst/>
          </a:prstGeom>
          <a:ln>
            <a:noFill/>
          </a:ln>
          <a:effectLst>
            <a:softEdge rad="112500"/>
          </a:effectLst>
        </p:spPr>
      </p:pic>
      <p:sp>
        <p:nvSpPr>
          <p:cNvPr id="11" name="Прямоугольник 10"/>
          <p:cNvSpPr/>
          <p:nvPr/>
        </p:nvSpPr>
        <p:spPr>
          <a:xfrm>
            <a:off x="428596" y="2500306"/>
            <a:ext cx="1928826" cy="35719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i="1" dirty="0" smtClean="0">
                <a:latin typeface="Constantia" pitchFamily="18" charset="0"/>
              </a:rPr>
              <a:t>Корнилов</a:t>
            </a:r>
            <a:endParaRPr lang="ru-RU" i="1" dirty="0">
              <a:latin typeface="Constantia" pitchFamily="18" charset="0"/>
            </a:endParaRPr>
          </a:p>
        </p:txBody>
      </p:sp>
      <p:sp>
        <p:nvSpPr>
          <p:cNvPr id="12" name="Прямоугольник 11"/>
          <p:cNvSpPr/>
          <p:nvPr/>
        </p:nvSpPr>
        <p:spPr>
          <a:xfrm>
            <a:off x="2714612" y="2500306"/>
            <a:ext cx="1928826" cy="35719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i="1" dirty="0" smtClean="0">
                <a:latin typeface="Constantia" pitchFamily="18" charset="0"/>
              </a:rPr>
              <a:t>Керенский</a:t>
            </a:r>
            <a:endParaRPr lang="ru-RU" i="1" dirty="0">
              <a:latin typeface="Constantia" pitchFamily="18" charset="0"/>
            </a:endParaRPr>
          </a:p>
        </p:txBody>
      </p:sp>
      <p:sp>
        <p:nvSpPr>
          <p:cNvPr id="13" name="Прямоугольник 12"/>
          <p:cNvSpPr/>
          <p:nvPr/>
        </p:nvSpPr>
        <p:spPr>
          <a:xfrm>
            <a:off x="4929190" y="2500306"/>
            <a:ext cx="1928826" cy="35719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i="1" dirty="0" smtClean="0">
                <a:latin typeface="Constantia" pitchFamily="18" charset="0"/>
              </a:rPr>
              <a:t>Ленин ( Ульянов)</a:t>
            </a:r>
            <a:endParaRPr lang="ru-RU" i="1" dirty="0">
              <a:latin typeface="Constantia" pitchFamily="18" charset="0"/>
            </a:endParaRPr>
          </a:p>
        </p:txBody>
      </p:sp>
      <p:sp>
        <p:nvSpPr>
          <p:cNvPr id="14" name="Прямоугольник 13"/>
          <p:cNvSpPr/>
          <p:nvPr/>
        </p:nvSpPr>
        <p:spPr>
          <a:xfrm>
            <a:off x="571472" y="4214818"/>
            <a:ext cx="7858180" cy="357190"/>
          </a:xfrm>
          <a:prstGeom prst="rect">
            <a:avLst/>
          </a:prstGeom>
          <a:ln w="28575"/>
        </p:spPr>
        <p:style>
          <a:lnRef idx="1">
            <a:schemeClr val="accent2"/>
          </a:lnRef>
          <a:fillRef idx="2">
            <a:schemeClr val="accent2"/>
          </a:fillRef>
          <a:effectRef idx="1">
            <a:schemeClr val="accent2"/>
          </a:effectRef>
          <a:fontRef idx="minor">
            <a:schemeClr val="dk1"/>
          </a:fontRef>
        </p:style>
        <p:txBody>
          <a:bodyPr rtlCol="0" anchor="ctr"/>
          <a:lstStyle/>
          <a:p>
            <a:pPr algn="ctr"/>
            <a:r>
              <a:rPr lang="ru-RU" b="1" i="1" dirty="0" smtClean="0">
                <a:latin typeface="Constantia" pitchFamily="18" charset="0"/>
              </a:rPr>
              <a:t>О   с   </a:t>
            </a:r>
            <a:r>
              <a:rPr lang="ru-RU" b="1" i="1" dirty="0" err="1" smtClean="0">
                <a:latin typeface="Constantia" pitchFamily="18" charset="0"/>
              </a:rPr>
              <a:t>н</a:t>
            </a:r>
            <a:r>
              <a:rPr lang="ru-RU" b="1" i="1" dirty="0" smtClean="0">
                <a:latin typeface="Constantia" pitchFamily="18" charset="0"/>
              </a:rPr>
              <a:t>   о   в   </a:t>
            </a:r>
            <a:r>
              <a:rPr lang="ru-RU" b="1" i="1" dirty="0" err="1" smtClean="0">
                <a:latin typeface="Constantia" pitchFamily="18" charset="0"/>
              </a:rPr>
              <a:t>н</a:t>
            </a:r>
            <a:r>
              <a:rPr lang="ru-RU" b="1" i="1" dirty="0" smtClean="0">
                <a:latin typeface="Constantia" pitchFamily="18" charset="0"/>
              </a:rPr>
              <a:t>   </a:t>
            </a:r>
            <a:r>
              <a:rPr lang="ru-RU" b="1" i="1" dirty="0" err="1" smtClean="0">
                <a:latin typeface="Constantia" pitchFamily="18" charset="0"/>
              </a:rPr>
              <a:t>ы</a:t>
            </a:r>
            <a:r>
              <a:rPr lang="ru-RU" b="1" i="1" dirty="0" smtClean="0">
                <a:latin typeface="Constantia" pitchFamily="18" charset="0"/>
              </a:rPr>
              <a:t>   е      </a:t>
            </a:r>
            <a:r>
              <a:rPr lang="ru-RU" b="1" i="1" dirty="0" err="1" smtClean="0">
                <a:latin typeface="Constantia" pitchFamily="18" charset="0"/>
              </a:rPr>
              <a:t>п</a:t>
            </a:r>
            <a:r>
              <a:rPr lang="ru-RU" b="1" i="1" dirty="0" smtClean="0">
                <a:latin typeface="Constantia" pitchFamily="18" charset="0"/>
              </a:rPr>
              <a:t>   о   л   о   ж   е   </a:t>
            </a:r>
            <a:r>
              <a:rPr lang="ru-RU" b="1" i="1" dirty="0" err="1" smtClean="0">
                <a:latin typeface="Constantia" pitchFamily="18" charset="0"/>
              </a:rPr>
              <a:t>н</a:t>
            </a:r>
            <a:r>
              <a:rPr lang="ru-RU" b="1" i="1" dirty="0" smtClean="0">
                <a:latin typeface="Constantia" pitchFamily="18" charset="0"/>
              </a:rPr>
              <a:t>   и   я:</a:t>
            </a:r>
            <a:endParaRPr lang="ru-RU" b="1" i="1" dirty="0">
              <a:latin typeface="Constantia" pitchFamily="18" charset="0"/>
            </a:endParaRPr>
          </a:p>
        </p:txBody>
      </p:sp>
      <p:sp>
        <p:nvSpPr>
          <p:cNvPr id="15" name="Скругленная прямоугольная выноска 14"/>
          <p:cNvSpPr/>
          <p:nvPr/>
        </p:nvSpPr>
        <p:spPr>
          <a:xfrm>
            <a:off x="142844" y="4714884"/>
            <a:ext cx="1928826" cy="2143116"/>
          </a:xfrm>
          <a:prstGeom prst="wedgeRoundRectCallout">
            <a:avLst>
              <a:gd name="adj1" fmla="val 30525"/>
              <a:gd name="adj2" fmla="val -58935"/>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buFontTx/>
              <a:buChar char="-"/>
            </a:pPr>
            <a:r>
              <a:rPr lang="ru-RU" dirty="0" smtClean="0">
                <a:latin typeface="Constantia" pitchFamily="18" charset="0"/>
              </a:rPr>
              <a:t>Война</a:t>
            </a:r>
          </a:p>
          <a:p>
            <a:pPr>
              <a:buFontTx/>
              <a:buChar char="-"/>
            </a:pPr>
            <a:r>
              <a:rPr lang="ru-RU" dirty="0" smtClean="0">
                <a:latin typeface="Constantia" pitchFamily="18" charset="0"/>
              </a:rPr>
              <a:t>Ликвидация Советов</a:t>
            </a:r>
          </a:p>
          <a:p>
            <a:pPr>
              <a:buFontTx/>
              <a:buChar char="-"/>
            </a:pPr>
            <a:r>
              <a:rPr lang="ru-RU" dirty="0" smtClean="0">
                <a:latin typeface="Constantia" pitchFamily="18" charset="0"/>
              </a:rPr>
              <a:t>Созыв У.С.</a:t>
            </a:r>
          </a:p>
          <a:p>
            <a:pPr>
              <a:buFontTx/>
              <a:buChar char="-"/>
            </a:pPr>
            <a:r>
              <a:rPr lang="ru-RU" dirty="0" smtClean="0">
                <a:latin typeface="Constantia" pitchFamily="18" charset="0"/>
              </a:rPr>
              <a:t>Земля крестьянам</a:t>
            </a:r>
          </a:p>
          <a:p>
            <a:pPr algn="ctr"/>
            <a:endParaRPr lang="ru-RU" dirty="0">
              <a:latin typeface="Constantia" pitchFamily="18" charset="0"/>
            </a:endParaRPr>
          </a:p>
        </p:txBody>
      </p:sp>
      <p:sp>
        <p:nvSpPr>
          <p:cNvPr id="16" name="Скругленная прямоугольная выноска 15"/>
          <p:cNvSpPr/>
          <p:nvPr/>
        </p:nvSpPr>
        <p:spPr>
          <a:xfrm>
            <a:off x="2428860" y="4857760"/>
            <a:ext cx="2357454" cy="2000240"/>
          </a:xfrm>
          <a:prstGeom prst="wedgeRoundRectCallout">
            <a:avLst>
              <a:gd name="adj1" fmla="val 3859"/>
              <a:gd name="adj2" fmla="val -64725"/>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dirty="0" smtClean="0">
                <a:latin typeface="Constantia" pitchFamily="18" charset="0"/>
              </a:rPr>
              <a:t>-Война</a:t>
            </a:r>
          </a:p>
          <a:p>
            <a:r>
              <a:rPr lang="ru-RU" dirty="0" smtClean="0">
                <a:latin typeface="Constantia" pitchFamily="18" charset="0"/>
              </a:rPr>
              <a:t>-Созыв У.С.</a:t>
            </a:r>
          </a:p>
          <a:p>
            <a:r>
              <a:rPr lang="ru-RU" dirty="0" smtClean="0">
                <a:latin typeface="Constantia" pitchFamily="18" charset="0"/>
              </a:rPr>
              <a:t>-Сотрудничество с Советами</a:t>
            </a:r>
          </a:p>
          <a:p>
            <a:r>
              <a:rPr lang="ru-RU" dirty="0" smtClean="0">
                <a:latin typeface="Constantia" pitchFamily="18" charset="0"/>
              </a:rPr>
              <a:t>-Аграрная реформа</a:t>
            </a:r>
            <a:endParaRPr lang="ru-RU" dirty="0">
              <a:latin typeface="Constantia" pitchFamily="18" charset="0"/>
            </a:endParaRPr>
          </a:p>
        </p:txBody>
      </p:sp>
      <p:sp>
        <p:nvSpPr>
          <p:cNvPr id="17" name="Скругленная прямоугольная выноска 16"/>
          <p:cNvSpPr/>
          <p:nvPr/>
        </p:nvSpPr>
        <p:spPr>
          <a:xfrm>
            <a:off x="4929190" y="4786322"/>
            <a:ext cx="2143140" cy="2071678"/>
          </a:xfrm>
          <a:prstGeom prst="wedgeRoundRectCallout">
            <a:avLst>
              <a:gd name="adj1" fmla="val -5524"/>
              <a:gd name="adj2" fmla="val -62558"/>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buFontTx/>
              <a:buChar char="-"/>
            </a:pPr>
            <a:r>
              <a:rPr lang="ru-RU" dirty="0" smtClean="0">
                <a:latin typeface="Constantia" pitchFamily="18" charset="0"/>
              </a:rPr>
              <a:t>Нет войне</a:t>
            </a:r>
          </a:p>
          <a:p>
            <a:pPr algn="ctr">
              <a:buFontTx/>
              <a:buChar char="-"/>
            </a:pPr>
            <a:r>
              <a:rPr lang="ru-RU" dirty="0" smtClean="0">
                <a:latin typeface="Constantia" pitchFamily="18" charset="0"/>
              </a:rPr>
              <a:t>Диктатур а пролетариата</a:t>
            </a:r>
          </a:p>
          <a:p>
            <a:pPr algn="ctr">
              <a:buFontTx/>
              <a:buChar char="-"/>
            </a:pPr>
            <a:r>
              <a:rPr lang="ru-RU" dirty="0" smtClean="0">
                <a:latin typeface="Constantia" pitchFamily="18" charset="0"/>
              </a:rPr>
              <a:t>Национализация</a:t>
            </a:r>
          </a:p>
          <a:p>
            <a:pPr algn="ctr">
              <a:buFontTx/>
              <a:buChar char="-"/>
            </a:pPr>
            <a:r>
              <a:rPr lang="ru-RU" dirty="0" smtClean="0">
                <a:latin typeface="Constantia" pitchFamily="18" charset="0"/>
              </a:rPr>
              <a:t>Земля крестьянам</a:t>
            </a:r>
            <a:endParaRPr lang="ru-RU" dirty="0">
              <a:latin typeface="Constantia" pitchFamily="18" charset="0"/>
            </a:endParaRPr>
          </a:p>
        </p:txBody>
      </p:sp>
      <p:sp>
        <p:nvSpPr>
          <p:cNvPr id="18" name="Прямоугольник 17"/>
          <p:cNvSpPr/>
          <p:nvPr/>
        </p:nvSpPr>
        <p:spPr>
          <a:xfrm>
            <a:off x="7072330" y="2500306"/>
            <a:ext cx="1928826" cy="35719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i="1" dirty="0" smtClean="0">
                <a:latin typeface="Constantia" pitchFamily="18" charset="0"/>
              </a:rPr>
              <a:t>Анархисты</a:t>
            </a:r>
            <a:endParaRPr lang="ru-RU" i="1" dirty="0">
              <a:latin typeface="Constantia" pitchFamily="18" charset="0"/>
            </a:endParaRPr>
          </a:p>
        </p:txBody>
      </p:sp>
      <p:sp>
        <p:nvSpPr>
          <p:cNvPr id="19" name="Скругленная прямоугольная выноска 18"/>
          <p:cNvSpPr/>
          <p:nvPr/>
        </p:nvSpPr>
        <p:spPr>
          <a:xfrm>
            <a:off x="7072330" y="3143248"/>
            <a:ext cx="1928826" cy="714380"/>
          </a:xfrm>
          <a:prstGeom prst="wedgeRoundRectCallout">
            <a:avLst>
              <a:gd name="adj1" fmla="val -7075"/>
              <a:gd name="adj2" fmla="val -96077"/>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dirty="0" smtClean="0">
                <a:latin typeface="Constantia" pitchFamily="18" charset="0"/>
              </a:rPr>
              <a:t>Безвластие</a:t>
            </a:r>
            <a:endParaRPr lang="ru-RU" dirty="0">
              <a:latin typeface="Constantia" pitchFamily="18" charset="0"/>
            </a:endParaRPr>
          </a:p>
        </p:txBody>
      </p:sp>
      <p:sp>
        <p:nvSpPr>
          <p:cNvPr id="20" name="Скругленная прямоугольная выноска 19"/>
          <p:cNvSpPr/>
          <p:nvPr/>
        </p:nvSpPr>
        <p:spPr>
          <a:xfrm>
            <a:off x="7215174" y="4786322"/>
            <a:ext cx="1928826" cy="2071678"/>
          </a:xfrm>
          <a:prstGeom prst="wedgeRoundRectCallout">
            <a:avLst>
              <a:gd name="adj1" fmla="val -5524"/>
              <a:gd name="adj2" fmla="val -62558"/>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buFontTx/>
              <a:buChar char="-"/>
            </a:pPr>
            <a:r>
              <a:rPr lang="ru-RU" dirty="0" smtClean="0">
                <a:latin typeface="Constantia" pitchFamily="18" charset="0"/>
              </a:rPr>
              <a:t>Бунт</a:t>
            </a:r>
          </a:p>
          <a:p>
            <a:pPr algn="ctr">
              <a:buFontTx/>
              <a:buChar char="-"/>
            </a:pPr>
            <a:r>
              <a:rPr lang="ru-RU" smtClean="0">
                <a:latin typeface="Constantia" pitchFamily="18" charset="0"/>
              </a:rPr>
              <a:t>Распад страны</a:t>
            </a:r>
            <a:endParaRPr lang="ru-RU" dirty="0">
              <a:latin typeface="Constantia"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http://upload.wikimedia.org/wikipedia/ru/thumb/7/72/%D0%9A%D0%BE%D1%80%D0%BD%D0%B8%D0%BB%D0%BE%D0%B2%D1%8A.jpg/220px-%D0%9A%D0%BE%D1%80%D0%BD%D0%B8%D0%BB%D0%BE%D0%B2%D1%8A.jpg">
            <a:hlinkClick r:id="rId2"/>
          </p:cNvPr>
          <p:cNvPicPr>
            <a:picLocks noChangeAspect="1" noChangeArrowheads="1"/>
          </p:cNvPicPr>
          <p:nvPr/>
        </p:nvPicPr>
        <p:blipFill>
          <a:blip r:embed="rId3"/>
          <a:srcRect/>
          <a:stretch>
            <a:fillRect/>
          </a:stretch>
        </p:blipFill>
        <p:spPr bwMode="auto">
          <a:xfrm>
            <a:off x="4000496" y="3000372"/>
            <a:ext cx="2095500" cy="3114676"/>
          </a:xfrm>
          <a:prstGeom prst="rect">
            <a:avLst/>
          </a:prstGeom>
          <a:noFill/>
        </p:spPr>
      </p:pic>
      <p:sp>
        <p:nvSpPr>
          <p:cNvPr id="2" name="Заголовок 1"/>
          <p:cNvSpPr>
            <a:spLocks noGrp="1"/>
          </p:cNvSpPr>
          <p:nvPr>
            <p:ph type="title"/>
          </p:nvPr>
        </p:nvSpPr>
        <p:spPr>
          <a:xfrm>
            <a:off x="428596" y="0"/>
            <a:ext cx="8229600" cy="796908"/>
          </a:xfrm>
        </p:spPr>
        <p:txBody>
          <a:bodyPr/>
          <a:lstStyle/>
          <a:p>
            <a:r>
              <a:rPr lang="ru-RU" b="1" dirty="0" smtClean="0">
                <a:solidFill>
                  <a:srgbClr val="CC0099"/>
                </a:solidFill>
                <a:latin typeface="Constantia" pitchFamily="18" charset="0"/>
              </a:rPr>
              <a:t>Государственное совещание</a:t>
            </a:r>
            <a:endParaRPr lang="ru-RU" b="1" dirty="0">
              <a:solidFill>
                <a:srgbClr val="CC0099"/>
              </a:solidFill>
              <a:latin typeface="Constantia" pitchFamily="18" charset="0"/>
            </a:endParaRPr>
          </a:p>
        </p:txBody>
      </p:sp>
      <p:sp>
        <p:nvSpPr>
          <p:cNvPr id="3" name="Содержимое 2"/>
          <p:cNvSpPr>
            <a:spLocks noGrp="1"/>
          </p:cNvSpPr>
          <p:nvPr>
            <p:ph idx="1"/>
          </p:nvPr>
        </p:nvSpPr>
        <p:spPr>
          <a:xfrm>
            <a:off x="142844" y="714356"/>
            <a:ext cx="8786874" cy="5411807"/>
          </a:xfrm>
        </p:spPr>
        <p:txBody>
          <a:bodyPr>
            <a:normAutofit/>
          </a:bodyPr>
          <a:lstStyle/>
          <a:p>
            <a:pPr marL="0" indent="0">
              <a:buNone/>
            </a:pPr>
            <a:r>
              <a:rPr lang="ru-RU" sz="2000" dirty="0" smtClean="0">
                <a:latin typeface="Constantia" pitchFamily="18" charset="0"/>
              </a:rPr>
              <a:t>После ликвидации двоевластия 15 августа 1917 года в Москве проходило Государственное совещание, в котором принимали участие представители </a:t>
            </a:r>
            <a:r>
              <a:rPr lang="ru-RU" sz="2000" dirty="0" smtClean="0">
                <a:latin typeface="Constantia" pitchFamily="18" charset="0"/>
              </a:rPr>
              <a:t>всех</a:t>
            </a:r>
            <a:r>
              <a:rPr lang="en-US" sz="2000" dirty="0" smtClean="0">
                <a:latin typeface="Constantia" pitchFamily="18" charset="0"/>
              </a:rPr>
              <a:t> </a:t>
            </a:r>
            <a:r>
              <a:rPr lang="ru-RU" sz="2000" dirty="0" smtClean="0">
                <a:latin typeface="Constantia" pitchFamily="18" charset="0"/>
              </a:rPr>
              <a:t>партий , </a:t>
            </a:r>
            <a:r>
              <a:rPr lang="ru-RU" sz="2000" dirty="0" smtClean="0">
                <a:latin typeface="Constantia" pitchFamily="18" charset="0"/>
              </a:rPr>
              <a:t>кроме </a:t>
            </a:r>
            <a:r>
              <a:rPr lang="ru-RU" sz="2000" dirty="0" smtClean="0">
                <a:latin typeface="Constantia" pitchFamily="18" charset="0"/>
              </a:rPr>
              <a:t>большевиков. </a:t>
            </a:r>
            <a:r>
              <a:rPr lang="ru-RU" sz="2000" dirty="0" smtClean="0">
                <a:latin typeface="Constantia" pitchFamily="18" charset="0"/>
              </a:rPr>
              <a:t>Единства между ними не было.</a:t>
            </a:r>
            <a:endParaRPr lang="ru-RU" sz="2000" dirty="0">
              <a:latin typeface="Constantia" pitchFamily="18" charset="0"/>
            </a:endParaRPr>
          </a:p>
        </p:txBody>
      </p:sp>
      <p:sp>
        <p:nvSpPr>
          <p:cNvPr id="4" name="Скругленная прямоугольная выноска 3"/>
          <p:cNvSpPr/>
          <p:nvPr/>
        </p:nvSpPr>
        <p:spPr>
          <a:xfrm>
            <a:off x="142844" y="3643314"/>
            <a:ext cx="3143272" cy="1143008"/>
          </a:xfrm>
          <a:prstGeom prst="wedgeRoundRectCallout">
            <a:avLst>
              <a:gd name="adj1" fmla="val -23253"/>
              <a:gd name="adj2" fmla="val 50575"/>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dirty="0" smtClean="0">
                <a:latin typeface="Constantia" pitchFamily="18" charset="0"/>
              </a:rPr>
              <a:t>Меньшевики  за сохранение Советов и  реформы</a:t>
            </a:r>
            <a:endParaRPr lang="ru-RU" sz="2000" dirty="0">
              <a:latin typeface="Constantia" pitchFamily="18" charset="0"/>
            </a:endParaRPr>
          </a:p>
        </p:txBody>
      </p:sp>
      <p:sp>
        <p:nvSpPr>
          <p:cNvPr id="8" name="Скругленная прямоугольная выноска 7"/>
          <p:cNvSpPr/>
          <p:nvPr/>
        </p:nvSpPr>
        <p:spPr>
          <a:xfrm>
            <a:off x="142844" y="4929198"/>
            <a:ext cx="3500462" cy="1785950"/>
          </a:xfrm>
          <a:prstGeom prst="wedgeRoundRectCallout">
            <a:avLst>
              <a:gd name="adj1" fmla="val 63402"/>
              <a:gd name="adj2" fmla="val 12970"/>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smtClean="0">
                <a:latin typeface="Constantia" pitchFamily="18" charset="0"/>
              </a:rPr>
              <a:t>Часть высшего военного руководства при поддержке некоторых кадетов и депутатов Думы предприняла попытку </a:t>
            </a:r>
            <a:r>
              <a:rPr lang="ru-RU" b="1" i="1" dirty="0" smtClean="0">
                <a:latin typeface="Constantia" pitchFamily="18" charset="0"/>
              </a:rPr>
              <a:t>военного переворота.</a:t>
            </a:r>
            <a:endParaRPr lang="ru-RU" b="1" i="1" dirty="0">
              <a:latin typeface="Constantia" pitchFamily="18" charset="0"/>
            </a:endParaRPr>
          </a:p>
        </p:txBody>
      </p:sp>
      <p:sp>
        <p:nvSpPr>
          <p:cNvPr id="9" name="Скругленная прямоугольная выноска 8"/>
          <p:cNvSpPr/>
          <p:nvPr/>
        </p:nvSpPr>
        <p:spPr>
          <a:xfrm>
            <a:off x="214282" y="2357430"/>
            <a:ext cx="3057540" cy="1071570"/>
          </a:xfrm>
          <a:prstGeom prst="wedgeRoundRectCallout">
            <a:avLst>
              <a:gd name="adj1" fmla="val -20833"/>
              <a:gd name="adj2" fmla="val 50813"/>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dirty="0" smtClean="0">
                <a:latin typeface="Constantia" pitchFamily="18" charset="0"/>
              </a:rPr>
              <a:t>Либералы и буржуазия  за диктатуру и ликвидацию Советов.</a:t>
            </a:r>
            <a:endParaRPr lang="ru-RU" sz="2000" dirty="0">
              <a:latin typeface="Constantia" pitchFamily="18" charset="0"/>
            </a:endParaRPr>
          </a:p>
        </p:txBody>
      </p:sp>
      <p:sp>
        <p:nvSpPr>
          <p:cNvPr id="11" name="Прямоугольник 10"/>
          <p:cNvSpPr/>
          <p:nvPr/>
        </p:nvSpPr>
        <p:spPr>
          <a:xfrm>
            <a:off x="3643306" y="6072206"/>
            <a:ext cx="3929058" cy="646331"/>
          </a:xfrm>
          <a:prstGeom prst="rect">
            <a:avLst/>
          </a:prstGeom>
        </p:spPr>
        <p:txBody>
          <a:bodyPr wrap="square">
            <a:spAutoFit/>
          </a:bodyPr>
          <a:lstStyle/>
          <a:p>
            <a:pPr algn="ctr"/>
            <a:r>
              <a:rPr lang="ru-RU" b="1" i="1" dirty="0" smtClean="0">
                <a:latin typeface="Constantia" pitchFamily="18" charset="0"/>
              </a:rPr>
              <a:t>Верховный главнокомандующий</a:t>
            </a:r>
          </a:p>
          <a:p>
            <a:pPr algn="ctr"/>
            <a:r>
              <a:rPr lang="ru-RU" b="1" i="1" dirty="0" smtClean="0">
                <a:latin typeface="Constantia" pitchFamily="18" charset="0"/>
              </a:rPr>
              <a:t> генерал Л.Г. Корнилов</a:t>
            </a:r>
            <a:endParaRPr lang="ru-RU" b="1" i="1" dirty="0">
              <a:latin typeface="Constantia" pitchFamily="18" charset="0"/>
            </a:endParaRPr>
          </a:p>
        </p:txBody>
      </p:sp>
      <p:sp>
        <p:nvSpPr>
          <p:cNvPr id="13" name="Скругленная прямоугольная выноска 12"/>
          <p:cNvSpPr/>
          <p:nvPr/>
        </p:nvSpPr>
        <p:spPr>
          <a:xfrm>
            <a:off x="6357950" y="2285992"/>
            <a:ext cx="2571736" cy="3857652"/>
          </a:xfrm>
          <a:prstGeom prst="wedgeRoundRectCallout">
            <a:avLst>
              <a:gd name="adj1" fmla="val -70371"/>
              <a:gd name="adj2" fmla="val 13527"/>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1400" dirty="0" smtClean="0">
                <a:latin typeface="Constantia" pitchFamily="18" charset="0"/>
              </a:rPr>
              <a:t>Призывал любой ценой </a:t>
            </a:r>
            <a:r>
              <a:rPr lang="ru-RU" sz="1400" b="1" dirty="0" smtClean="0">
                <a:latin typeface="Constantia" pitchFamily="18" charset="0"/>
              </a:rPr>
              <a:t>навести порядок </a:t>
            </a:r>
            <a:r>
              <a:rPr lang="ru-RU" sz="1400" dirty="0" smtClean="0">
                <a:latin typeface="Constantia" pitchFamily="18" charset="0"/>
              </a:rPr>
              <a:t>в стране:  не допустить развала армии , ликвидировать Советы, левую печати, запретить стачки, митинги, демонстрации, политическую деятельность в армии, установить военный порядок на ж/</a:t>
            </a:r>
            <a:r>
              <a:rPr lang="ru-RU" sz="1400" dirty="0" err="1" smtClean="0">
                <a:latin typeface="Constantia" pitchFamily="18" charset="0"/>
              </a:rPr>
              <a:t>д</a:t>
            </a:r>
            <a:r>
              <a:rPr lang="ru-RU" sz="1400" dirty="0" smtClean="0">
                <a:latin typeface="Constantia" pitchFamily="18" charset="0"/>
              </a:rPr>
              <a:t> и промышленных предприятиях, введение смертной казни на фронте и в тылу. </a:t>
            </a:r>
            <a:endParaRPr lang="ru-RU" sz="1400" dirty="0">
              <a:latin typeface="Constantia" pitchFamily="18" charset="0"/>
            </a:endParaRPr>
          </a:p>
        </p:txBody>
      </p:sp>
      <p:pic>
        <p:nvPicPr>
          <p:cNvPr id="14" name="Picture 4" descr="http://upload.wikimedia.org/wikipedia/ru/thumb/3/3c/%D0%9A%D0%BE%D1%80%D0%BD%D0%B8%D0%BB%D0%BE%D0%B2%D0%B0_%D0%BD%D0%B5%D1%81%D1%83%D1%82_%D0%BD%D0%B0_%D1%80%D1%83%D0%BA%D0%B0%D1%85.jpg/220px-%D0%9A%D0%BE%D1%80%D0%BD%D0%B8%D0%BB%D0%BE%D0%B2%D0%B0_%D0%BD%D0%B5%D1%81%D1%83%D1%82_%D0%BD%D0%B0_%D1%80%D1%83%D0%BA%D0%B0%D1%85.jpg">
            <a:hlinkClick r:id="rId4"/>
          </p:cNvPr>
          <p:cNvPicPr>
            <a:picLocks noChangeAspect="1" noChangeArrowheads="1"/>
          </p:cNvPicPr>
          <p:nvPr/>
        </p:nvPicPr>
        <p:blipFill>
          <a:blip r:embed="rId5"/>
          <a:srcRect/>
          <a:stretch>
            <a:fillRect/>
          </a:stretch>
        </p:blipFill>
        <p:spPr bwMode="auto">
          <a:xfrm>
            <a:off x="142844" y="2214554"/>
            <a:ext cx="3500462" cy="46434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 xmlns:a14="http://schemas.microsoft.com/office/drawing/2010/main"/>
              </a:ext>
            </a:extLst>
          </a:blip>
          <a:srcRect/>
          <a:stretch>
            <a:fillRect/>
          </a:stretch>
        </p:blipFill>
        <p:spPr bwMode="auto">
          <a:xfrm>
            <a:off x="1142976" y="357166"/>
            <a:ext cx="6695818" cy="428628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Скругленная прямоугольная выноска 2"/>
          <p:cNvSpPr/>
          <p:nvPr/>
        </p:nvSpPr>
        <p:spPr>
          <a:xfrm>
            <a:off x="1142976" y="5286388"/>
            <a:ext cx="7143800" cy="857256"/>
          </a:xfrm>
          <a:prstGeom prst="wedgeRoundRectCallout">
            <a:avLst>
              <a:gd name="adj1" fmla="val 26285"/>
              <a:gd name="adj2" fmla="val 50770"/>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400" dirty="0" smtClean="0">
                <a:latin typeface="Times New Roman" pitchFamily="18" charset="0"/>
                <a:cs typeface="Times New Roman" pitchFamily="18" charset="0"/>
              </a:rPr>
              <a:t>Большевики бойкотировали совещание, организовав в Москве забастовку</a:t>
            </a:r>
            <a:endParaRPr lang="ru-RU" sz="2400" dirty="0">
              <a:latin typeface="Times New Roman" pitchFamily="18" charset="0"/>
              <a:cs typeface="Times New Roman" pitchFamily="18" charset="0"/>
            </a:endParaRPr>
          </a:p>
        </p:txBody>
      </p:sp>
      <p:sp>
        <p:nvSpPr>
          <p:cNvPr id="4" name="Скругленная прямоугольная выноска 3"/>
          <p:cNvSpPr/>
          <p:nvPr/>
        </p:nvSpPr>
        <p:spPr>
          <a:xfrm rot="20138739">
            <a:off x="-229291" y="1909403"/>
            <a:ext cx="8974416" cy="857256"/>
          </a:xfrm>
          <a:prstGeom prst="wedgeRoundRectCallout">
            <a:avLst>
              <a:gd name="adj1" fmla="val 26285"/>
              <a:gd name="adj2" fmla="val 50770"/>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400" dirty="0" smtClean="0">
                <a:latin typeface="Times New Roman" pitchFamily="18" charset="0"/>
                <a:cs typeface="Times New Roman" pitchFamily="18" charset="0"/>
              </a:rPr>
              <a:t>Решение совещания: прекратить беспорядки</a:t>
            </a:r>
            <a:endParaRPr lang="ru-RU" sz="2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7215206" cy="654032"/>
          </a:xfrm>
        </p:spPr>
        <p:txBody>
          <a:bodyPr>
            <a:normAutofit fontScale="90000"/>
          </a:bodyPr>
          <a:lstStyle/>
          <a:p>
            <a:r>
              <a:rPr lang="ru-RU" b="1" dirty="0" smtClean="0">
                <a:solidFill>
                  <a:srgbClr val="000099"/>
                </a:solidFill>
                <a:effectLst>
                  <a:outerShdw blurRad="38100" dist="38100" dir="2700000" algn="tl">
                    <a:srgbClr val="000000">
                      <a:alpha val="43137"/>
                    </a:srgbClr>
                  </a:outerShdw>
                </a:effectLst>
                <a:latin typeface="Constantia" pitchFamily="18" charset="0"/>
              </a:rPr>
              <a:t/>
            </a:r>
            <a:br>
              <a:rPr lang="ru-RU" b="1" dirty="0" smtClean="0">
                <a:solidFill>
                  <a:srgbClr val="000099"/>
                </a:solidFill>
                <a:effectLst>
                  <a:outerShdw blurRad="38100" dist="38100" dir="2700000" algn="tl">
                    <a:srgbClr val="000000">
                      <a:alpha val="43137"/>
                    </a:srgbClr>
                  </a:outerShdw>
                </a:effectLst>
                <a:latin typeface="Constantia" pitchFamily="18" charset="0"/>
              </a:rPr>
            </a:br>
            <a:r>
              <a:rPr lang="ru-RU" b="1" dirty="0" smtClean="0">
                <a:solidFill>
                  <a:srgbClr val="000099"/>
                </a:solidFill>
                <a:effectLst>
                  <a:outerShdw blurRad="38100" dist="38100" dir="2700000" algn="tl">
                    <a:srgbClr val="000000">
                      <a:alpha val="43137"/>
                    </a:srgbClr>
                  </a:outerShdw>
                </a:effectLst>
                <a:latin typeface="Constantia" pitchFamily="18" charset="0"/>
              </a:rPr>
              <a:t/>
            </a:r>
            <a:br>
              <a:rPr lang="ru-RU" b="1" dirty="0" smtClean="0">
                <a:solidFill>
                  <a:srgbClr val="000099"/>
                </a:solidFill>
                <a:effectLst>
                  <a:outerShdw blurRad="38100" dist="38100" dir="2700000" algn="tl">
                    <a:srgbClr val="000000">
                      <a:alpha val="43137"/>
                    </a:srgbClr>
                  </a:outerShdw>
                </a:effectLst>
                <a:latin typeface="Constantia" pitchFamily="18" charset="0"/>
              </a:rPr>
            </a:br>
            <a:r>
              <a:rPr lang="ru-RU" b="1" dirty="0" smtClean="0">
                <a:solidFill>
                  <a:srgbClr val="CC0099"/>
                </a:solidFill>
                <a:effectLst>
                  <a:outerShdw blurRad="38100" dist="38100" dir="2700000" algn="tl">
                    <a:srgbClr val="000000">
                      <a:alpha val="43137"/>
                    </a:srgbClr>
                  </a:outerShdw>
                </a:effectLst>
                <a:latin typeface="Constantia" pitchFamily="18" charset="0"/>
              </a:rPr>
              <a:t>Выступление Корнилова</a:t>
            </a:r>
            <a:br>
              <a:rPr lang="ru-RU" b="1" dirty="0" smtClean="0">
                <a:solidFill>
                  <a:srgbClr val="CC0099"/>
                </a:solidFill>
                <a:effectLst>
                  <a:outerShdw blurRad="38100" dist="38100" dir="2700000" algn="tl">
                    <a:srgbClr val="000000">
                      <a:alpha val="43137"/>
                    </a:srgbClr>
                  </a:outerShdw>
                </a:effectLst>
                <a:latin typeface="Constantia" pitchFamily="18" charset="0"/>
              </a:rPr>
            </a:b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rotWithShape="0">
                    <a:srgbClr val="000000">
                      <a:alpha val="43137"/>
                    </a:srgbClr>
                  </a:outerShdw>
                </a:effectLst>
                <a:latin typeface="Constantia" pitchFamily="18" charset="0"/>
              </a:rPr>
              <a:t> </a:t>
            </a:r>
            <a:r>
              <a:rPr lang="ru-RU" b="1" spc="50" dirty="0" smtClean="0">
                <a:ln w="11430"/>
                <a:solidFill>
                  <a:srgbClr val="CC0099"/>
                </a:solidFill>
                <a:effectLst>
                  <a:outerShdw blurRad="38100" dist="38100" dir="2700000" algn="tl" rotWithShape="0">
                    <a:srgbClr val="000000">
                      <a:alpha val="43137"/>
                    </a:srgbClr>
                  </a:outerShdw>
                </a:effectLst>
                <a:latin typeface="Constantia" pitchFamily="18" charset="0"/>
              </a:rPr>
              <a:t>25 – 31 августа 1917 г</a:t>
            </a:r>
            <a:r>
              <a:rPr lang="ru-RU" dirty="0" smtClean="0">
                <a:solidFill>
                  <a:srgbClr val="CC0099"/>
                </a:solidFill>
                <a:effectLst>
                  <a:outerShdw blurRad="38100" dist="38100" dir="2700000" algn="tl">
                    <a:srgbClr val="000000">
                      <a:alpha val="43137"/>
                    </a:srgbClr>
                  </a:outerShdw>
                </a:effectLst>
                <a:latin typeface="Constantia" pitchFamily="18" charset="0"/>
              </a:rPr>
              <a:t>.</a:t>
            </a:r>
            <a:r>
              <a:rPr lang="ru-RU" b="1" dirty="0" smtClean="0">
                <a:solidFill>
                  <a:srgbClr val="CC0099"/>
                </a:solidFill>
                <a:effectLst>
                  <a:outerShdw blurRad="38100" dist="38100" dir="2700000" algn="tl">
                    <a:srgbClr val="000000">
                      <a:alpha val="43137"/>
                    </a:srgbClr>
                  </a:outerShdw>
                </a:effectLst>
                <a:latin typeface="Constantia" pitchFamily="18" charset="0"/>
              </a:rPr>
              <a:t/>
            </a:r>
            <a:br>
              <a:rPr lang="ru-RU" b="1" dirty="0" smtClean="0">
                <a:solidFill>
                  <a:srgbClr val="CC0099"/>
                </a:solidFill>
                <a:effectLst>
                  <a:outerShdw blurRad="38100" dist="38100" dir="2700000" algn="tl">
                    <a:srgbClr val="000000">
                      <a:alpha val="43137"/>
                    </a:srgbClr>
                  </a:outerShdw>
                </a:effectLst>
                <a:latin typeface="Constantia" pitchFamily="18" charset="0"/>
              </a:rPr>
            </a:br>
            <a:endParaRPr lang="ru-RU" dirty="0">
              <a:solidFill>
                <a:srgbClr val="CC0099"/>
              </a:solidFill>
              <a:effectLst>
                <a:outerShdw blurRad="38100" dist="38100" dir="2700000" algn="tl">
                  <a:srgbClr val="000000">
                    <a:alpha val="43137"/>
                  </a:srgbClr>
                </a:outerShdw>
              </a:effectLst>
              <a:latin typeface="Constantia" pitchFamily="18" charset="0"/>
            </a:endParaRPr>
          </a:p>
        </p:txBody>
      </p:sp>
      <p:sp>
        <p:nvSpPr>
          <p:cNvPr id="9" name="Содержимое 8"/>
          <p:cNvSpPr>
            <a:spLocks noGrp="1"/>
          </p:cNvSpPr>
          <p:nvPr>
            <p:ph idx="1"/>
          </p:nvPr>
        </p:nvSpPr>
        <p:spPr>
          <a:xfrm>
            <a:off x="0" y="1071546"/>
            <a:ext cx="7072330" cy="5643602"/>
          </a:xfrm>
        </p:spPr>
        <p:txBody>
          <a:bodyPr>
            <a:normAutofit/>
          </a:bodyPr>
          <a:lstStyle/>
          <a:p>
            <a:endParaRPr lang="ru-RU" sz="2000" dirty="0" smtClean="0">
              <a:latin typeface="Constantia" pitchFamily="18" charset="0"/>
            </a:endParaRPr>
          </a:p>
          <a:p>
            <a:r>
              <a:rPr lang="ru-RU" sz="2000" dirty="0" smtClean="0">
                <a:latin typeface="Constantia" pitchFamily="18" charset="0"/>
              </a:rPr>
              <a:t>25 августа Корнилов начал контрреволюционный мятеж, он  двинул с фронта 3-й конный корпус генерала Крымова на Петроград. </a:t>
            </a:r>
          </a:p>
          <a:p>
            <a:r>
              <a:rPr lang="ru-RU" sz="2000" dirty="0" smtClean="0">
                <a:latin typeface="Constantia" pitchFamily="18" charset="0"/>
              </a:rPr>
              <a:t>26 августа Керенскому передали ультиматум Корнилова, где Петроград объявлялся на военном положении, вся военная и гражданская власть переходила в его руки , ВП в отставку.</a:t>
            </a:r>
          </a:p>
          <a:p>
            <a:r>
              <a:rPr lang="ru-RU" sz="2000" dirty="0" smtClean="0">
                <a:latin typeface="Constantia" pitchFamily="18" charset="0"/>
              </a:rPr>
              <a:t>В течение недели совместными усилиями рабочих и солдат, РСДРП(б)-ВРК, эсеров, меньшевиков, В.П.и П.С. </a:t>
            </a:r>
            <a:r>
              <a:rPr lang="ru-RU" sz="2000" dirty="0" err="1" smtClean="0">
                <a:latin typeface="Constantia" pitchFamily="18" charset="0"/>
              </a:rPr>
              <a:t>корниловский</a:t>
            </a:r>
            <a:r>
              <a:rPr lang="ru-RU" sz="2000" dirty="0" smtClean="0">
                <a:latin typeface="Constantia" pitchFamily="18" charset="0"/>
              </a:rPr>
              <a:t> мятеж был подавлен.</a:t>
            </a:r>
            <a:r>
              <a:rPr lang="ru-RU" sz="2000" dirty="0" smtClean="0"/>
              <a:t> </a:t>
            </a:r>
            <a:r>
              <a:rPr lang="ru-RU" sz="2000" dirty="0" smtClean="0">
                <a:latin typeface="Constantia" pitchFamily="18" charset="0"/>
              </a:rPr>
              <a:t>Главным штабом по борьбе с мятежом стал </a:t>
            </a:r>
            <a:r>
              <a:rPr lang="ru-RU" sz="2000" b="1" i="1" dirty="0" smtClean="0">
                <a:solidFill>
                  <a:srgbClr val="CC0099"/>
                </a:solidFill>
                <a:latin typeface="Constantia" pitchFamily="18" charset="0"/>
              </a:rPr>
              <a:t>Смольный</a:t>
            </a:r>
          </a:p>
          <a:p>
            <a:pPr>
              <a:buNone/>
            </a:pPr>
            <a:endParaRPr lang="ru-RU" sz="2800" i="1" dirty="0" smtClean="0">
              <a:latin typeface="Constantia" pitchFamily="18" charset="0"/>
            </a:endParaRPr>
          </a:p>
          <a:p>
            <a:pPr>
              <a:buNone/>
            </a:pPr>
            <a:r>
              <a:rPr lang="ru-RU" sz="2800" b="1" i="1" dirty="0" smtClean="0">
                <a:solidFill>
                  <a:srgbClr val="0000FF"/>
                </a:solidFill>
                <a:latin typeface="Constantia" pitchFamily="18" charset="0"/>
              </a:rPr>
              <a:t>                 </a:t>
            </a:r>
            <a:endParaRPr lang="ru-RU" sz="2800" b="1" i="1" dirty="0">
              <a:solidFill>
                <a:srgbClr val="0000FF"/>
              </a:solidFill>
              <a:latin typeface="Constantia" pitchFamily="18" charset="0"/>
            </a:endParaRPr>
          </a:p>
        </p:txBody>
      </p:sp>
      <p:pic>
        <p:nvPicPr>
          <p:cNvPr id="8200" name="Picture 8" descr="Картинка 35 из 48">
            <a:hlinkClick r:id="rId2"/>
          </p:cNvPr>
          <p:cNvPicPr>
            <a:picLocks noChangeAspect="1" noChangeArrowheads="1"/>
          </p:cNvPicPr>
          <p:nvPr/>
        </p:nvPicPr>
        <p:blipFill>
          <a:blip r:embed="rId3"/>
          <a:srcRect/>
          <a:stretch>
            <a:fillRect/>
          </a:stretch>
        </p:blipFill>
        <p:spPr bwMode="auto">
          <a:xfrm>
            <a:off x="7239000" y="500042"/>
            <a:ext cx="1905000" cy="2809876"/>
          </a:xfrm>
          <a:prstGeom prst="rect">
            <a:avLst/>
          </a:prstGeom>
          <a:noFill/>
        </p:spPr>
      </p:pic>
      <p:sp>
        <p:nvSpPr>
          <p:cNvPr id="14" name="Прямоугольник 13"/>
          <p:cNvSpPr/>
          <p:nvPr/>
        </p:nvSpPr>
        <p:spPr>
          <a:xfrm>
            <a:off x="7079589" y="3286124"/>
            <a:ext cx="2064411" cy="369332"/>
          </a:xfrm>
          <a:prstGeom prst="rect">
            <a:avLst/>
          </a:prstGeom>
        </p:spPr>
        <p:txBody>
          <a:bodyPr wrap="none">
            <a:spAutoFit/>
          </a:bodyPr>
          <a:lstStyle/>
          <a:p>
            <a:r>
              <a:rPr lang="ru-RU" b="1" i="1" dirty="0" smtClean="0">
                <a:latin typeface="Constantia" pitchFamily="18" charset="0"/>
              </a:rPr>
              <a:t>Генерал Крымов</a:t>
            </a:r>
            <a:endParaRPr lang="ru-RU" b="1" i="1" dirty="0"/>
          </a:p>
        </p:txBody>
      </p:sp>
      <p:pic>
        <p:nvPicPr>
          <p:cNvPr id="8" name="Picture 12" descr="Картинка 23 из 882">
            <a:hlinkClick r:id="rId4"/>
          </p:cNvPr>
          <p:cNvPicPr>
            <a:picLocks noChangeAspect="1" noChangeArrowheads="1"/>
          </p:cNvPicPr>
          <p:nvPr/>
        </p:nvPicPr>
        <p:blipFill>
          <a:blip r:embed="rId5"/>
          <a:srcRect/>
          <a:stretch>
            <a:fillRect/>
          </a:stretch>
        </p:blipFill>
        <p:spPr bwMode="auto">
          <a:xfrm>
            <a:off x="7138988" y="3786190"/>
            <a:ext cx="2005012" cy="307181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28670"/>
          </a:xfrm>
        </p:spPr>
        <p:txBody>
          <a:bodyPr>
            <a:normAutofit/>
          </a:bodyPr>
          <a:lstStyle/>
          <a:p>
            <a:r>
              <a:rPr lang="ru-RU" b="1" dirty="0" smtClean="0">
                <a:solidFill>
                  <a:srgbClr val="CC0099"/>
                </a:solidFill>
                <a:latin typeface="Constantia" pitchFamily="18" charset="0"/>
              </a:rPr>
              <a:t>Последствия мятежа</a:t>
            </a:r>
            <a:endParaRPr lang="ru-RU" b="1" dirty="0">
              <a:solidFill>
                <a:srgbClr val="CC0099"/>
              </a:solidFill>
              <a:latin typeface="Constantia" pitchFamily="18" charset="0"/>
            </a:endParaRPr>
          </a:p>
        </p:txBody>
      </p:sp>
      <p:sp>
        <p:nvSpPr>
          <p:cNvPr id="3" name="Содержимое 2"/>
          <p:cNvSpPr>
            <a:spLocks noGrp="1"/>
          </p:cNvSpPr>
          <p:nvPr>
            <p:ph idx="1"/>
          </p:nvPr>
        </p:nvSpPr>
        <p:spPr>
          <a:xfrm>
            <a:off x="142844" y="1000108"/>
            <a:ext cx="8543956" cy="5126055"/>
          </a:xfrm>
        </p:spPr>
        <p:txBody>
          <a:bodyPr>
            <a:normAutofit fontScale="92500" lnSpcReduction="20000"/>
          </a:bodyPr>
          <a:lstStyle/>
          <a:p>
            <a:r>
              <a:rPr lang="ru-RU" sz="2400" dirty="0" smtClean="0">
                <a:latin typeface="Constantia" pitchFamily="18" charset="0"/>
              </a:rPr>
              <a:t>1. Совместные действия всех социалистических партий во время корниловщины создали возможность для формирования правительства без буржуазных партий. </a:t>
            </a:r>
          </a:p>
          <a:p>
            <a:r>
              <a:rPr lang="ru-RU" sz="2400" dirty="0" smtClean="0">
                <a:latin typeface="Constantia" pitchFamily="18" charset="0"/>
              </a:rPr>
              <a:t>2. </a:t>
            </a:r>
            <a:r>
              <a:rPr lang="ru-RU" sz="2400" i="1" dirty="0" smtClean="0">
                <a:latin typeface="Constantia" pitchFamily="18" charset="0"/>
              </a:rPr>
              <a:t>Оживилась деятельность советов, поднялся их авторитет.</a:t>
            </a:r>
          </a:p>
          <a:p>
            <a:r>
              <a:rPr lang="ru-RU" sz="2400" i="1" dirty="0" smtClean="0">
                <a:latin typeface="Constantia" pitchFamily="18" charset="0"/>
              </a:rPr>
              <a:t> 3. Укрепили свои позиции большевики, возросло их влияние в народе.</a:t>
            </a:r>
          </a:p>
          <a:p>
            <a:r>
              <a:rPr lang="ru-RU" sz="2400" dirty="0" smtClean="0">
                <a:latin typeface="Constantia" pitchFamily="18" charset="0"/>
              </a:rPr>
              <a:t> 4. Углубились разногласия внутри партий меньшевиков и эсеров.</a:t>
            </a:r>
          </a:p>
          <a:p>
            <a:r>
              <a:rPr lang="ru-RU" sz="2400" dirty="0" smtClean="0">
                <a:latin typeface="Constantia" pitchFamily="18" charset="0"/>
              </a:rPr>
              <a:t> 5. Правые силы в результате поражения мятежа были серьезно ослаблены.</a:t>
            </a:r>
          </a:p>
          <a:p>
            <a:r>
              <a:rPr lang="ru-RU" sz="2400" dirty="0" smtClean="0">
                <a:latin typeface="Constantia" pitchFamily="18" charset="0"/>
              </a:rPr>
              <a:t> 6. Усилился развал армии; стало массовым дезертирство. Окончательно было подорвано доверие солдат к офицерам. </a:t>
            </a:r>
            <a:r>
              <a:rPr lang="ru-RU" sz="2400" b="1" dirty="0" smtClean="0">
                <a:solidFill>
                  <a:srgbClr val="CC0099"/>
                </a:solidFill>
                <a:latin typeface="Constantia" pitchFamily="18" charset="0"/>
              </a:rPr>
              <a:t>Таким образом</a:t>
            </a:r>
            <a:r>
              <a:rPr lang="ru-RU" sz="2400" dirty="0" smtClean="0">
                <a:latin typeface="Constantia" pitchFamily="18" charset="0"/>
              </a:rPr>
              <a:t>, </a:t>
            </a:r>
            <a:r>
              <a:rPr lang="ru-RU" sz="2400" b="1" i="1" dirty="0" smtClean="0">
                <a:latin typeface="Constantia" pitchFamily="18" charset="0"/>
              </a:rPr>
              <a:t>произошли изменения в расстановке политических сил в стране в связи с </a:t>
            </a:r>
            <a:r>
              <a:rPr lang="ru-RU" sz="2400" b="1" i="1" dirty="0" err="1" smtClean="0">
                <a:latin typeface="Constantia" pitchFamily="18" charset="0"/>
              </a:rPr>
              <a:t>Корниловским</a:t>
            </a:r>
            <a:r>
              <a:rPr lang="ru-RU" sz="2400" b="1" i="1" dirty="0" smtClean="0">
                <a:latin typeface="Constantia" pitchFamily="18" charset="0"/>
              </a:rPr>
              <a:t> мятежом. </a:t>
            </a:r>
          </a:p>
          <a:p>
            <a:endParaRPr lang="ru-RU" sz="2400" dirty="0">
              <a:latin typeface="Constantia"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6357982" cy="785794"/>
          </a:xfrm>
        </p:spPr>
        <p:txBody>
          <a:bodyPr/>
          <a:lstStyle/>
          <a:p>
            <a:r>
              <a:rPr lang="ru-RU" b="1" dirty="0" smtClean="0">
                <a:solidFill>
                  <a:srgbClr val="CC0099"/>
                </a:solidFill>
                <a:latin typeface="Constantia" pitchFamily="18" charset="0"/>
              </a:rPr>
              <a:t>Октябрь 1917 г.</a:t>
            </a:r>
            <a:endParaRPr lang="ru-RU" b="1" dirty="0">
              <a:solidFill>
                <a:srgbClr val="CC0099"/>
              </a:solidFill>
              <a:latin typeface="Constantia" pitchFamily="18" charset="0"/>
            </a:endParaRPr>
          </a:p>
        </p:txBody>
      </p:sp>
      <p:sp>
        <p:nvSpPr>
          <p:cNvPr id="3" name="Содержимое 2"/>
          <p:cNvSpPr>
            <a:spLocks noGrp="1"/>
          </p:cNvSpPr>
          <p:nvPr>
            <p:ph idx="1"/>
          </p:nvPr>
        </p:nvSpPr>
        <p:spPr>
          <a:xfrm>
            <a:off x="0" y="714356"/>
            <a:ext cx="9144000" cy="5411807"/>
          </a:xfrm>
        </p:spPr>
        <p:txBody>
          <a:bodyPr>
            <a:normAutofit/>
          </a:bodyPr>
          <a:lstStyle/>
          <a:p>
            <a:pPr marL="85725" indent="-85725">
              <a:buNone/>
            </a:pPr>
            <a:r>
              <a:rPr lang="ru-RU" sz="1800" dirty="0" smtClean="0">
                <a:latin typeface="Constantia" pitchFamily="18" charset="0"/>
              </a:rPr>
              <a:t>К октябрю 1917 г. большинство мест в П.С. заняли большевики</a:t>
            </a:r>
          </a:p>
          <a:p>
            <a:pPr>
              <a:buNone/>
            </a:pPr>
            <a:r>
              <a:rPr lang="ru-RU" sz="1800" dirty="0" smtClean="0">
                <a:latin typeface="Constantia" pitchFamily="18" charset="0"/>
              </a:rPr>
              <a:t>                  Председателем исполкома - </a:t>
            </a:r>
            <a:r>
              <a:rPr lang="ru-RU" sz="1800" b="1" i="1" dirty="0" smtClean="0">
                <a:solidFill>
                  <a:srgbClr val="CC0099"/>
                </a:solidFill>
                <a:latin typeface="Constantia" pitchFamily="18" charset="0"/>
              </a:rPr>
              <a:t>Л. Д. Троцкий.</a:t>
            </a:r>
            <a:endParaRPr lang="ru-RU" sz="1800" b="1" i="1" dirty="0">
              <a:solidFill>
                <a:srgbClr val="CC0099"/>
              </a:solidFill>
              <a:latin typeface="Constantia" pitchFamily="18" charset="0"/>
            </a:endParaRPr>
          </a:p>
        </p:txBody>
      </p:sp>
      <p:pic>
        <p:nvPicPr>
          <p:cNvPr id="4" name="Picture 2" descr="G:\октябрь\trotsky-4.jpg"/>
          <p:cNvPicPr>
            <a:picLocks noChangeAspect="1" noChangeArrowheads="1"/>
          </p:cNvPicPr>
          <p:nvPr/>
        </p:nvPicPr>
        <p:blipFill>
          <a:blip r:embed="rId2"/>
          <a:srcRect/>
          <a:stretch>
            <a:fillRect/>
          </a:stretch>
        </p:blipFill>
        <p:spPr>
          <a:xfrm>
            <a:off x="7429520" y="142852"/>
            <a:ext cx="1500198" cy="2214578"/>
          </a:xfrm>
          <a:prstGeom prst="rect">
            <a:avLst/>
          </a:prstGeom>
          <a:noFill/>
        </p:spPr>
      </p:pic>
      <p:sp>
        <p:nvSpPr>
          <p:cNvPr id="5" name="Скругленная прямоугольная выноска 4"/>
          <p:cNvSpPr/>
          <p:nvPr/>
        </p:nvSpPr>
        <p:spPr>
          <a:xfrm>
            <a:off x="2357422" y="1500174"/>
            <a:ext cx="4357718" cy="612648"/>
          </a:xfrm>
          <a:prstGeom prst="wedgeRoundRectCallout">
            <a:avLst>
              <a:gd name="adj1" fmla="val -20586"/>
              <a:gd name="adj2" fmla="val 50062"/>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600" b="1" dirty="0" smtClean="0">
                <a:latin typeface="Constantia" pitchFamily="18" charset="0"/>
              </a:rPr>
              <a:t>10 и 16 октября был принят план вооруженного выступления( Ленин)</a:t>
            </a:r>
            <a:endParaRPr lang="ru-RU" sz="1600" b="1" dirty="0">
              <a:latin typeface="Constantia" pitchFamily="18" charset="0"/>
            </a:endParaRPr>
          </a:p>
        </p:txBody>
      </p:sp>
      <p:sp>
        <p:nvSpPr>
          <p:cNvPr id="6" name="Скругленная прямоугольная выноска 5"/>
          <p:cNvSpPr/>
          <p:nvPr/>
        </p:nvSpPr>
        <p:spPr>
          <a:xfrm>
            <a:off x="3357554" y="4214818"/>
            <a:ext cx="1985970" cy="785818"/>
          </a:xfrm>
          <a:prstGeom prst="wedgeRoundRectCallout">
            <a:avLst>
              <a:gd name="adj1" fmla="val -18435"/>
              <a:gd name="adj2" fmla="val -84489"/>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b="1" u="sng" dirty="0" smtClean="0">
                <a:latin typeface="Constantia" pitchFamily="18" charset="0"/>
              </a:rPr>
              <a:t>ПРОТИВ</a:t>
            </a:r>
          </a:p>
          <a:p>
            <a:pPr algn="ctr"/>
            <a:r>
              <a:rPr lang="ru-RU" sz="1600" dirty="0" smtClean="0">
                <a:latin typeface="Constantia" pitchFamily="18" charset="0"/>
              </a:rPr>
              <a:t>Л. Б. Каменев и Г. Е. Зиновьев</a:t>
            </a:r>
            <a:endParaRPr lang="ru-RU" sz="1600" dirty="0">
              <a:latin typeface="Constantia" pitchFamily="18" charset="0"/>
            </a:endParaRPr>
          </a:p>
        </p:txBody>
      </p:sp>
      <p:sp>
        <p:nvSpPr>
          <p:cNvPr id="7" name="Скругленная прямоугольная выноска 6"/>
          <p:cNvSpPr/>
          <p:nvPr/>
        </p:nvSpPr>
        <p:spPr>
          <a:xfrm>
            <a:off x="142844" y="1714488"/>
            <a:ext cx="1785950" cy="612648"/>
          </a:xfrm>
          <a:prstGeom prst="wedgeRoundRectCallout">
            <a:avLst>
              <a:gd name="adj1" fmla="val 74709"/>
              <a:gd name="adj2" fmla="val -33893"/>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b="1" u="sng" dirty="0" smtClean="0">
                <a:latin typeface="Constantia" pitchFamily="18" charset="0"/>
              </a:rPr>
              <a:t>ЗА</a:t>
            </a:r>
          </a:p>
          <a:p>
            <a:pPr algn="ctr"/>
            <a:r>
              <a:rPr lang="ru-RU" dirty="0" smtClean="0">
                <a:latin typeface="Constantia" pitchFamily="18" charset="0"/>
              </a:rPr>
              <a:t>Большевики</a:t>
            </a:r>
            <a:endParaRPr lang="ru-RU" dirty="0">
              <a:latin typeface="Constantia" pitchFamily="18" charset="0"/>
            </a:endParaRPr>
          </a:p>
        </p:txBody>
      </p:sp>
      <p:sp>
        <p:nvSpPr>
          <p:cNvPr id="8" name="Скругленная прямоугольная выноска 7"/>
          <p:cNvSpPr/>
          <p:nvPr/>
        </p:nvSpPr>
        <p:spPr>
          <a:xfrm>
            <a:off x="142844" y="2643182"/>
            <a:ext cx="2071702" cy="642942"/>
          </a:xfrm>
          <a:prstGeom prst="wedgeRoundRectCallout">
            <a:avLst>
              <a:gd name="adj1" fmla="val -8087"/>
              <a:gd name="adj2" fmla="val -102220"/>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smtClean="0">
              <a:latin typeface="Constantia" pitchFamily="18" charset="0"/>
            </a:endParaRPr>
          </a:p>
          <a:p>
            <a:pPr algn="ctr"/>
            <a:endParaRPr lang="ru-RU" sz="1600" dirty="0" smtClean="0">
              <a:latin typeface="Constantia" pitchFamily="18" charset="0"/>
            </a:endParaRPr>
          </a:p>
          <a:p>
            <a:pPr algn="ctr"/>
            <a:r>
              <a:rPr lang="ru-RU" sz="1600" dirty="0" smtClean="0">
                <a:latin typeface="Constantia" pitchFamily="18" charset="0"/>
              </a:rPr>
              <a:t>Создан </a:t>
            </a:r>
          </a:p>
          <a:p>
            <a:pPr algn="ctr"/>
            <a:r>
              <a:rPr lang="ru-RU" sz="1600" b="1" dirty="0" err="1" smtClean="0">
                <a:latin typeface="Constantia" pitchFamily="18" charset="0"/>
              </a:rPr>
              <a:t>ВРК</a:t>
            </a:r>
            <a:r>
              <a:rPr lang="ru-RU" sz="1600" dirty="0" err="1" smtClean="0">
                <a:latin typeface="Constantia" pitchFamily="18" charset="0"/>
              </a:rPr>
              <a:t>-Л.Троцкий</a:t>
            </a:r>
            <a:endParaRPr lang="ru-RU" sz="1600" dirty="0" smtClean="0">
              <a:latin typeface="Constantia" pitchFamily="18" charset="0"/>
            </a:endParaRPr>
          </a:p>
          <a:p>
            <a:pPr algn="ctr"/>
            <a:endParaRPr lang="ru-RU" dirty="0" smtClean="0">
              <a:latin typeface="Constantia" pitchFamily="18" charset="0"/>
            </a:endParaRPr>
          </a:p>
          <a:p>
            <a:pPr algn="ctr"/>
            <a:endParaRPr lang="ru-RU" dirty="0" smtClean="0">
              <a:latin typeface="Constantia" pitchFamily="18" charset="0"/>
            </a:endParaRPr>
          </a:p>
        </p:txBody>
      </p:sp>
      <p:sp>
        <p:nvSpPr>
          <p:cNvPr id="9" name="Скругленная прямоугольная выноска 8"/>
          <p:cNvSpPr/>
          <p:nvPr/>
        </p:nvSpPr>
        <p:spPr>
          <a:xfrm>
            <a:off x="3357554" y="5214950"/>
            <a:ext cx="2071702" cy="857256"/>
          </a:xfrm>
          <a:prstGeom prst="wedgeRoundRectCallout">
            <a:avLst>
              <a:gd name="adj1" fmla="val -26476"/>
              <a:gd name="adj2" fmla="val -84336"/>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600" dirty="0" smtClean="0">
                <a:latin typeface="Constantia" pitchFamily="18" charset="0"/>
              </a:rPr>
              <a:t>Выступавшие за мирное развитие революции</a:t>
            </a:r>
          </a:p>
        </p:txBody>
      </p:sp>
      <p:sp>
        <p:nvSpPr>
          <p:cNvPr id="10" name="Скругленная прямоугольная выноска 9"/>
          <p:cNvSpPr/>
          <p:nvPr/>
        </p:nvSpPr>
        <p:spPr>
          <a:xfrm>
            <a:off x="142844" y="3643314"/>
            <a:ext cx="2500298" cy="2500330"/>
          </a:xfrm>
          <a:prstGeom prst="wedgeRoundRectCallout">
            <a:avLst>
              <a:gd name="adj1" fmla="val -14251"/>
              <a:gd name="adj2" fmla="val -65989"/>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600" dirty="0" smtClean="0">
                <a:latin typeface="Constantia" pitchFamily="18" charset="0"/>
              </a:rPr>
              <a:t>Направил своих представителей во все воинские части Петроградского гарнизона. Большевики организовывали многочисленные митинги.</a:t>
            </a:r>
          </a:p>
        </p:txBody>
      </p:sp>
      <p:sp>
        <p:nvSpPr>
          <p:cNvPr id="11" name="Скругленная прямоугольная выноска 10"/>
          <p:cNvSpPr/>
          <p:nvPr/>
        </p:nvSpPr>
        <p:spPr>
          <a:xfrm>
            <a:off x="6786578" y="4500570"/>
            <a:ext cx="2071702" cy="714380"/>
          </a:xfrm>
          <a:prstGeom prst="wedgeRoundRectCallout">
            <a:avLst>
              <a:gd name="adj1" fmla="val -66016"/>
              <a:gd name="adj2" fmla="val -391334"/>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600" b="1" u="sng" dirty="0" smtClean="0">
                <a:latin typeface="Constantia" pitchFamily="18" charset="0"/>
              </a:rPr>
              <a:t>ПРОТИВ </a:t>
            </a:r>
          </a:p>
          <a:p>
            <a:pPr algn="ctr"/>
            <a:r>
              <a:rPr lang="ru-RU" sz="1600" dirty="0" smtClean="0">
                <a:latin typeface="Constantia" pitchFamily="18" charset="0"/>
              </a:rPr>
              <a:t>члены В.П.</a:t>
            </a:r>
          </a:p>
          <a:p>
            <a:pPr algn="ctr"/>
            <a:r>
              <a:rPr lang="ru-RU" sz="1600" dirty="0" smtClean="0">
                <a:latin typeface="Constantia" pitchFamily="18" charset="0"/>
              </a:rPr>
              <a:t>Керенский</a:t>
            </a:r>
          </a:p>
        </p:txBody>
      </p:sp>
      <p:sp>
        <p:nvSpPr>
          <p:cNvPr id="12" name="Скругленная прямоугольная выноска 11"/>
          <p:cNvSpPr/>
          <p:nvPr/>
        </p:nvSpPr>
        <p:spPr>
          <a:xfrm>
            <a:off x="6500826" y="5429264"/>
            <a:ext cx="2428860" cy="571504"/>
          </a:xfrm>
          <a:prstGeom prst="wedgeRoundRectCallout">
            <a:avLst>
              <a:gd name="adj1" fmla="val -14982"/>
              <a:gd name="adj2" fmla="val -87114"/>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600" dirty="0" smtClean="0">
                <a:latin typeface="Constantia" pitchFamily="18" charset="0"/>
              </a:rPr>
              <a:t>Контрреволюционный заговор</a:t>
            </a:r>
          </a:p>
        </p:txBody>
      </p:sp>
      <p:pic>
        <p:nvPicPr>
          <p:cNvPr id="14" name="Picture 6" descr="http://im6-tub.yandex.net/i?id=216800066-16-24"/>
          <p:cNvPicPr>
            <a:picLocks noChangeAspect="1" noChangeArrowheads="1"/>
          </p:cNvPicPr>
          <p:nvPr/>
        </p:nvPicPr>
        <p:blipFill>
          <a:blip r:embed="rId3"/>
          <a:srcRect/>
          <a:stretch>
            <a:fillRect/>
          </a:stretch>
        </p:blipFill>
        <p:spPr bwMode="auto">
          <a:xfrm>
            <a:off x="7572396" y="2928934"/>
            <a:ext cx="1285884" cy="1571636"/>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0"/>
            <a:ext cx="8229600" cy="725470"/>
          </a:xfrm>
        </p:spPr>
        <p:txBody>
          <a:bodyPr>
            <a:normAutofit fontScale="90000"/>
          </a:bodyPr>
          <a:lstStyle/>
          <a:p>
            <a:r>
              <a:rPr lang="ru-RU" b="1" dirty="0" smtClean="0">
                <a:solidFill>
                  <a:srgbClr val="CC0099"/>
                </a:solidFill>
                <a:latin typeface="Constantia" pitchFamily="18" charset="0"/>
              </a:rPr>
              <a:t>Захват власти</a:t>
            </a:r>
            <a:endParaRPr lang="ru-RU" b="1" dirty="0">
              <a:solidFill>
                <a:srgbClr val="CC0099"/>
              </a:solidFill>
              <a:latin typeface="Constantia" pitchFamily="18" charset="0"/>
            </a:endParaRPr>
          </a:p>
        </p:txBody>
      </p:sp>
      <p:sp>
        <p:nvSpPr>
          <p:cNvPr id="3" name="Содержимое 2"/>
          <p:cNvSpPr>
            <a:spLocks noGrp="1"/>
          </p:cNvSpPr>
          <p:nvPr>
            <p:ph idx="1"/>
          </p:nvPr>
        </p:nvSpPr>
        <p:spPr>
          <a:xfrm>
            <a:off x="142844" y="571480"/>
            <a:ext cx="8858312" cy="6143668"/>
          </a:xfrm>
        </p:spPr>
        <p:txBody>
          <a:bodyPr>
            <a:normAutofit/>
          </a:bodyPr>
          <a:lstStyle/>
          <a:p>
            <a:r>
              <a:rPr lang="ru-RU" sz="2000" b="1" dirty="0" smtClean="0">
                <a:latin typeface="Constantia" pitchFamily="18" charset="0"/>
              </a:rPr>
              <a:t>В ночь с 24 на 25 октября </a:t>
            </a:r>
            <a:r>
              <a:rPr lang="ru-RU" sz="2000" dirty="0" smtClean="0">
                <a:latin typeface="Constantia" pitchFamily="18" charset="0"/>
              </a:rPr>
              <a:t>Ленин прибыл в </a:t>
            </a:r>
            <a:r>
              <a:rPr lang="ru-RU" sz="2000" dirty="0" smtClean="0">
                <a:solidFill>
                  <a:srgbClr val="CC0099"/>
                </a:solidFill>
                <a:latin typeface="Constantia" pitchFamily="18" charset="0"/>
              </a:rPr>
              <a:t>Смольный</a:t>
            </a:r>
            <a:r>
              <a:rPr lang="ru-RU" sz="2000" dirty="0" smtClean="0">
                <a:latin typeface="Constantia" pitchFamily="18" charset="0"/>
              </a:rPr>
              <a:t> и возглавил восстание. </a:t>
            </a:r>
            <a:r>
              <a:rPr lang="ru-RU" sz="2000" b="1" dirty="0" smtClean="0">
                <a:latin typeface="Constantia" pitchFamily="18" charset="0"/>
              </a:rPr>
              <a:t>К утру 25-го </a:t>
            </a:r>
            <a:r>
              <a:rPr lang="ru-RU" sz="2000" dirty="0" smtClean="0">
                <a:latin typeface="Constantia" pitchFamily="18" charset="0"/>
              </a:rPr>
              <a:t>в Петрограде были захвачены вокзалы, мосты, телеграф, электростанция</a:t>
            </a:r>
            <a:r>
              <a:rPr lang="ru-RU" sz="2000" b="1" dirty="0" smtClean="0"/>
              <a:t>. </a:t>
            </a:r>
            <a:r>
              <a:rPr lang="ru-RU" sz="2000" dirty="0" smtClean="0">
                <a:latin typeface="Constantia" pitchFamily="18" charset="0"/>
              </a:rPr>
              <a:t>Заминка произошла с захватом Зимнего. Сигналом к захвату послужили </a:t>
            </a:r>
            <a:r>
              <a:rPr lang="ru-RU" sz="2000" dirty="0" smtClean="0">
                <a:solidFill>
                  <a:srgbClr val="CC0099"/>
                </a:solidFill>
                <a:latin typeface="Constantia" pitchFamily="18" charset="0"/>
              </a:rPr>
              <a:t>залпы Авроры</a:t>
            </a:r>
            <a:r>
              <a:rPr lang="ru-RU" sz="2000" dirty="0" smtClean="0">
                <a:latin typeface="Constantia" pitchFamily="18" charset="0"/>
              </a:rPr>
              <a:t>, защищать который остались небольшой юнкерский отряд и добровольческий женский батальон. В ночь на </a:t>
            </a:r>
            <a:r>
              <a:rPr lang="ru-RU" sz="2000" b="1" dirty="0" smtClean="0">
                <a:latin typeface="Constantia" pitchFamily="18" charset="0"/>
              </a:rPr>
              <a:t>26 октября </a:t>
            </a:r>
            <a:r>
              <a:rPr lang="ru-RU" sz="2000" dirty="0" smtClean="0">
                <a:solidFill>
                  <a:srgbClr val="CC0099"/>
                </a:solidFill>
                <a:latin typeface="Constantia" pitchFamily="18" charset="0"/>
              </a:rPr>
              <a:t>Зимний</a:t>
            </a:r>
            <a:r>
              <a:rPr lang="ru-RU" sz="2000" dirty="0" smtClean="0">
                <a:latin typeface="Constantia" pitchFamily="18" charset="0"/>
              </a:rPr>
              <a:t> пал. </a:t>
            </a:r>
            <a:r>
              <a:rPr lang="ru-RU" sz="2000" dirty="0" smtClean="0">
                <a:solidFill>
                  <a:srgbClr val="CC0099"/>
                </a:solidFill>
                <a:latin typeface="Constantia" pitchFamily="18" charset="0"/>
              </a:rPr>
              <a:t>Керенский</a:t>
            </a:r>
            <a:r>
              <a:rPr lang="ru-RU" sz="2000" dirty="0" smtClean="0">
                <a:latin typeface="Constantia" pitchFamily="18" charset="0"/>
              </a:rPr>
              <a:t> еще до штурма успел покинуть дворец. Остальные члены </a:t>
            </a:r>
            <a:r>
              <a:rPr lang="ru-RU" sz="2000" dirty="0" smtClean="0">
                <a:solidFill>
                  <a:srgbClr val="CC0099"/>
                </a:solidFill>
                <a:latin typeface="Constantia" pitchFamily="18" charset="0"/>
              </a:rPr>
              <a:t>Временного правительства </a:t>
            </a:r>
            <a:r>
              <a:rPr lang="ru-RU" sz="2000" dirty="0" smtClean="0">
                <a:latin typeface="Constantia" pitchFamily="18" charset="0"/>
              </a:rPr>
              <a:t>были арестованы.</a:t>
            </a:r>
            <a:r>
              <a:rPr lang="ru-RU" sz="2400" dirty="0" smtClean="0"/>
              <a:t/>
            </a:r>
            <a:br>
              <a:rPr lang="ru-RU" sz="2400" dirty="0" smtClean="0"/>
            </a:br>
            <a:endParaRPr lang="ru-RU" sz="2400" dirty="0" smtClean="0">
              <a:latin typeface="Constantia" pitchFamily="18" charset="0"/>
            </a:endParaRPr>
          </a:p>
          <a:p>
            <a:endParaRPr lang="ru-RU" sz="2000" dirty="0">
              <a:latin typeface="Constantia" pitchFamily="18" charset="0"/>
            </a:endParaRPr>
          </a:p>
        </p:txBody>
      </p:sp>
      <p:pic>
        <p:nvPicPr>
          <p:cNvPr id="4" name="Picture 4" descr="Картинка 3 из 464">
            <a:hlinkClick r:id="rId2"/>
          </p:cNvPr>
          <p:cNvPicPr>
            <a:picLocks noChangeAspect="1" noChangeArrowheads="1"/>
          </p:cNvPicPr>
          <p:nvPr/>
        </p:nvPicPr>
        <p:blipFill>
          <a:blip r:embed="rId3"/>
          <a:srcRect/>
          <a:stretch>
            <a:fillRect/>
          </a:stretch>
        </p:blipFill>
        <p:spPr bwMode="auto">
          <a:xfrm>
            <a:off x="0" y="3048000"/>
            <a:ext cx="2686050" cy="3810000"/>
          </a:xfrm>
          <a:prstGeom prst="rect">
            <a:avLst/>
          </a:prstGeom>
          <a:noFill/>
        </p:spPr>
      </p:pic>
      <p:pic>
        <p:nvPicPr>
          <p:cNvPr id="5" name="Picture 2" descr="Картинка 1 из 464">
            <a:hlinkClick r:id="rId4"/>
          </p:cNvPr>
          <p:cNvPicPr>
            <a:picLocks noChangeAspect="1" noChangeArrowheads="1"/>
          </p:cNvPicPr>
          <p:nvPr/>
        </p:nvPicPr>
        <p:blipFill>
          <a:blip r:embed="rId5"/>
          <a:srcRect/>
          <a:stretch>
            <a:fillRect/>
          </a:stretch>
        </p:blipFill>
        <p:spPr bwMode="auto">
          <a:xfrm>
            <a:off x="6096000" y="3000372"/>
            <a:ext cx="3048000" cy="3857628"/>
          </a:xfrm>
          <a:prstGeom prst="rect">
            <a:avLst/>
          </a:prstGeom>
          <a:noFill/>
        </p:spPr>
      </p:pic>
      <p:pic>
        <p:nvPicPr>
          <p:cNvPr id="6" name="Picture 12" descr="Картинка 22 из 5272">
            <a:hlinkClick r:id="rId6"/>
          </p:cNvPr>
          <p:cNvPicPr>
            <a:picLocks noChangeAspect="1" noChangeArrowheads="1"/>
          </p:cNvPicPr>
          <p:nvPr/>
        </p:nvPicPr>
        <p:blipFill>
          <a:blip r:embed="rId7"/>
          <a:srcRect/>
          <a:stretch>
            <a:fillRect/>
          </a:stretch>
        </p:blipFill>
        <p:spPr bwMode="auto">
          <a:xfrm>
            <a:off x="2643174" y="3000372"/>
            <a:ext cx="3429024" cy="2000264"/>
          </a:xfrm>
          <a:prstGeom prst="rect">
            <a:avLst/>
          </a:prstGeom>
          <a:noFill/>
        </p:spPr>
      </p:pic>
      <p:pic>
        <p:nvPicPr>
          <p:cNvPr id="7" name="Picture 10" descr="Картинка 5 из 5272">
            <a:hlinkClick r:id="rId8"/>
          </p:cNvPr>
          <p:cNvPicPr>
            <a:picLocks noChangeAspect="1" noChangeArrowheads="1"/>
          </p:cNvPicPr>
          <p:nvPr/>
        </p:nvPicPr>
        <p:blipFill>
          <a:blip r:embed="rId9"/>
          <a:srcRect/>
          <a:stretch>
            <a:fillRect/>
          </a:stretch>
        </p:blipFill>
        <p:spPr bwMode="auto">
          <a:xfrm>
            <a:off x="2643174" y="5000636"/>
            <a:ext cx="3429024" cy="1857364"/>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467</TotalTime>
  <Words>841</Words>
  <Application>Microsoft Office PowerPoint</Application>
  <PresentationFormat>Экран (4:3)</PresentationFormat>
  <Paragraphs>118</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Приход к власти большевиков. (Октябрь 1917г.) </vt:lpstr>
      <vt:lpstr>Слайд 2</vt:lpstr>
      <vt:lpstr>Альтернатива развития в 1917г.</vt:lpstr>
      <vt:lpstr>Государственное совещание</vt:lpstr>
      <vt:lpstr>Слайд 5</vt:lpstr>
      <vt:lpstr>  Выступление Корнилова  25 – 31 августа 1917 г. </vt:lpstr>
      <vt:lpstr>Последствия мятежа</vt:lpstr>
      <vt:lpstr>Октябрь 1917 г.</vt:lpstr>
      <vt:lpstr>Захват власти</vt:lpstr>
      <vt:lpstr>25 октября 1917 г. в Смольном открылся II Съезд Советов</vt:lpstr>
      <vt:lpstr>Первые шаги большевиков</vt:lpstr>
      <vt:lpstr>Органы государственной власти РСФСР (по Конституции 1918 г.)</vt:lpstr>
      <vt:lpstr>Предпосылки победы большевиков</vt:lpstr>
      <vt:lpstr>Причины побед большевиков:</vt:lpstr>
      <vt:lpstr>Слайд 15</vt:lpstr>
      <vt:lpstr>Слайд 16</vt:lpstr>
      <vt:lpstr>Слайд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Октябрьская революция </dc:title>
  <dc:creator>комп</dc:creator>
  <cp:lastModifiedBy>MainUser</cp:lastModifiedBy>
  <cp:revision>53</cp:revision>
  <dcterms:created xsi:type="dcterms:W3CDTF">2011-03-15T16:56:48Z</dcterms:created>
  <dcterms:modified xsi:type="dcterms:W3CDTF">2014-11-14T07:32:49Z</dcterms:modified>
</cp:coreProperties>
</file>