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89" r:id="rId2"/>
    <p:sldId id="292" r:id="rId3"/>
    <p:sldId id="288" r:id="rId4"/>
    <p:sldId id="294" r:id="rId5"/>
    <p:sldId id="259" r:id="rId6"/>
    <p:sldId id="261" r:id="rId7"/>
    <p:sldId id="262" r:id="rId8"/>
    <p:sldId id="263" r:id="rId9"/>
    <p:sldId id="264" r:id="rId10"/>
    <p:sldId id="265" r:id="rId11"/>
    <p:sldId id="293" r:id="rId12"/>
    <p:sldId id="295" r:id="rId13"/>
    <p:sldId id="268" r:id="rId14"/>
    <p:sldId id="296" r:id="rId15"/>
    <p:sldId id="280" r:id="rId16"/>
    <p:sldId id="281" r:id="rId17"/>
    <p:sldId id="304" r:id="rId18"/>
    <p:sldId id="282" r:id="rId19"/>
    <p:sldId id="286" r:id="rId20"/>
    <p:sldId id="301" r:id="rId21"/>
    <p:sldId id="307" r:id="rId22"/>
    <p:sldId id="303" r:id="rId23"/>
    <p:sldId id="285" r:id="rId24"/>
    <p:sldId id="299" r:id="rId25"/>
    <p:sldId id="300" r:id="rId26"/>
    <p:sldId id="297" r:id="rId27"/>
    <p:sldId id="298" r:id="rId28"/>
    <p:sldId id="305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106" d="100"/>
          <a:sy n="106" d="100"/>
        </p:scale>
        <p:origin x="-1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22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E544DA-06B9-4CFC-9243-CCE0378AF665}" type="datetimeFigureOut">
              <a:rPr lang="ru-RU" smtClean="0"/>
              <a:pPr/>
              <a:t>29.11.2006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10E3F9-D14A-45E0-B61F-1D58C2DE8E8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10E3F9-D14A-45E0-B61F-1D58C2DE8E85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10E3F9-D14A-45E0-B61F-1D58C2DE8E85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10E3F9-D14A-45E0-B61F-1D58C2DE8E85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10E3F9-D14A-45E0-B61F-1D58C2DE8E85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10E3F9-D14A-45E0-B61F-1D58C2DE8E85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10E3F9-D14A-45E0-B61F-1D58C2DE8E85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10E3F9-D14A-45E0-B61F-1D58C2DE8E85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325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B7A8F4C-E5CA-4202-B009-33D70BE9833A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24</a:t>
            </a:fld>
            <a:endParaRPr lang="ru-RU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4276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AFDEECA-B0A0-4A0F-8DF7-21D06E8FD59B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10E3F9-D14A-45E0-B61F-1D58C2DE8E85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10E3F9-D14A-45E0-B61F-1D58C2DE8E85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10E3F9-D14A-45E0-B61F-1D58C2DE8E85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10E3F9-D14A-45E0-B61F-1D58C2DE8E85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10E3F9-D14A-45E0-B61F-1D58C2DE8E85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10E3F9-D14A-45E0-B61F-1D58C2DE8E85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10E3F9-D14A-45E0-B61F-1D58C2DE8E85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10E3F9-D14A-45E0-B61F-1D58C2DE8E85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B3939-9592-4C7C-919A-4592C07DA93D}" type="datetimeFigureOut">
              <a:rPr lang="ru-RU" smtClean="0"/>
              <a:pPr/>
              <a:t>29.11.2006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02743-F41D-486E-AC6C-D50D73A9E1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B3939-9592-4C7C-919A-4592C07DA93D}" type="datetimeFigureOut">
              <a:rPr lang="ru-RU" smtClean="0"/>
              <a:pPr/>
              <a:t>29.11.2006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02743-F41D-486E-AC6C-D50D73A9E1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B3939-9592-4C7C-919A-4592C07DA93D}" type="datetimeFigureOut">
              <a:rPr lang="ru-RU" smtClean="0"/>
              <a:pPr/>
              <a:t>29.11.2006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02743-F41D-486E-AC6C-D50D73A9E1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B3939-9592-4C7C-919A-4592C07DA93D}" type="datetimeFigureOut">
              <a:rPr lang="ru-RU" smtClean="0"/>
              <a:pPr/>
              <a:t>29.11.2006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02743-F41D-486E-AC6C-D50D73A9E1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B3939-9592-4C7C-919A-4592C07DA93D}" type="datetimeFigureOut">
              <a:rPr lang="ru-RU" smtClean="0"/>
              <a:pPr/>
              <a:t>29.11.2006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02743-F41D-486E-AC6C-D50D73A9E1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B3939-9592-4C7C-919A-4592C07DA93D}" type="datetimeFigureOut">
              <a:rPr lang="ru-RU" smtClean="0"/>
              <a:pPr/>
              <a:t>29.11.2006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02743-F41D-486E-AC6C-D50D73A9E1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B3939-9592-4C7C-919A-4592C07DA93D}" type="datetimeFigureOut">
              <a:rPr lang="ru-RU" smtClean="0"/>
              <a:pPr/>
              <a:t>29.11.2006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02743-F41D-486E-AC6C-D50D73A9E1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B3939-9592-4C7C-919A-4592C07DA93D}" type="datetimeFigureOut">
              <a:rPr lang="ru-RU" smtClean="0"/>
              <a:pPr/>
              <a:t>29.11.2006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02743-F41D-486E-AC6C-D50D73A9E1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B3939-9592-4C7C-919A-4592C07DA93D}" type="datetimeFigureOut">
              <a:rPr lang="ru-RU" smtClean="0"/>
              <a:pPr/>
              <a:t>29.11.2006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02743-F41D-486E-AC6C-D50D73A9E1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B3939-9592-4C7C-919A-4592C07DA93D}" type="datetimeFigureOut">
              <a:rPr lang="ru-RU" smtClean="0"/>
              <a:pPr/>
              <a:t>29.11.2006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02743-F41D-486E-AC6C-D50D73A9E1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B3939-9592-4C7C-919A-4592C07DA93D}" type="datetimeFigureOut">
              <a:rPr lang="ru-RU" smtClean="0"/>
              <a:pPr/>
              <a:t>29.11.2006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02743-F41D-486E-AC6C-D50D73A9E1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FB3939-9592-4C7C-919A-4592C07DA93D}" type="datetimeFigureOut">
              <a:rPr lang="ru-RU" smtClean="0"/>
              <a:pPr/>
              <a:t>29.11.2006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402743-F41D-486E-AC6C-D50D73A9E1F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3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lum bright="-20000" contrast="-10000"/>
          </a:blip>
          <a:srcRect/>
          <a:stretch>
            <a:fillRect/>
          </a:stretch>
        </p:blipFill>
        <p:spPr bwMode="auto">
          <a:xfrm>
            <a:off x="-1" y="0"/>
            <a:ext cx="91738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0" name="Picture 2" descr="http://img0.liveinternet.ru/images/attach/c/0/34/904/34904932_428pxRed_flag_II_svg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" y="0"/>
            <a:ext cx="8572500" cy="664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000100" y="1214422"/>
            <a:ext cx="642942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kern="10" dirty="0">
                <a:ln w="2857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45791" dir="2021404" algn="ctr" rotWithShape="0">
                    <a:srgbClr val="808080"/>
                  </a:outerShdw>
                </a:effectLst>
                <a:latin typeface="Arial Black"/>
              </a:rPr>
              <a:t>Февральская буржуазно- демократическая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kern="10" dirty="0">
                <a:ln w="2857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45791" dir="2021404" algn="ctr" rotWithShape="0">
                    <a:srgbClr val="808080"/>
                  </a:outerShdw>
                </a:effectLst>
                <a:latin typeface="Arial Black"/>
              </a:rPr>
              <a:t>революция.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1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lum contrast="20000"/>
          </a:blip>
          <a:srcRect/>
          <a:stretch>
            <a:fillRect/>
          </a:stretch>
        </p:blipFill>
        <p:spPr bwMode="auto">
          <a:xfrm>
            <a:off x="-1" y="0"/>
            <a:ext cx="91738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Прямоугольник 1"/>
          <p:cNvSpPr/>
          <p:nvPr/>
        </p:nvSpPr>
        <p:spPr>
          <a:xfrm>
            <a:off x="0" y="428604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>
              <a:lnSpc>
                <a:spcPct val="10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6. Противоречия между властью и обществом.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1357298"/>
            <a:ext cx="3920160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57818" y="1161830"/>
            <a:ext cx="3559292" cy="4891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Прямоугольник 13"/>
          <p:cNvSpPr/>
          <p:nvPr/>
        </p:nvSpPr>
        <p:spPr>
          <a:xfrm>
            <a:off x="285720" y="4357694"/>
            <a:ext cx="3786214" cy="285752"/>
          </a:xfrm>
          <a:prstGeom prst="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Роспуск Думы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643570" y="5786454"/>
            <a:ext cx="3000396" cy="357190"/>
          </a:xfrm>
          <a:prstGeom prst="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Григорий Распутин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1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lum bright="-20000" contrast="30000"/>
          </a:blip>
          <a:srcRect/>
          <a:stretch>
            <a:fillRect/>
          </a:stretch>
        </p:blipFill>
        <p:spPr bwMode="auto">
          <a:xfrm>
            <a:off x="-1" y="0"/>
            <a:ext cx="91738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314" name="Прямоугольник 1"/>
          <p:cNvSpPr>
            <a:spLocks noChangeArrowheads="1"/>
          </p:cNvSpPr>
          <p:nvPr/>
        </p:nvSpPr>
        <p:spPr bwMode="auto">
          <a:xfrm>
            <a:off x="755650" y="620713"/>
            <a:ext cx="76327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79388" algn="ctr" eaLnBrk="0" hangingPunct="0"/>
            <a:r>
              <a:rPr lang="ru-RU" sz="3600" b="1" u="sng" dirty="0">
                <a:solidFill>
                  <a:srgbClr val="C00000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Главной задачей революции </a:t>
            </a:r>
          </a:p>
          <a:p>
            <a:pPr indent="179388" algn="ctr" eaLnBrk="0" hangingPunct="0"/>
            <a:r>
              <a:rPr lang="ru-RU" sz="3600" b="1" u="sng" dirty="0">
                <a:solidFill>
                  <a:srgbClr val="000000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600" b="1" u="sng" dirty="0">
                <a:latin typeface="Georgia" pitchFamily="18" charset="0"/>
                <a:ea typeface="Calibri" pitchFamily="34" charset="0"/>
                <a:cs typeface="Times New Roman" pitchFamily="18" charset="0"/>
              </a:rPr>
              <a:t>было свержение самодержавия</a:t>
            </a:r>
            <a:r>
              <a:rPr lang="ru-RU" sz="3600" b="1" dirty="0">
                <a:latin typeface="Georgia" pitchFamily="18" charset="0"/>
                <a:ea typeface="Calibri" pitchFamily="34" charset="0"/>
                <a:cs typeface="Times New Roman" pitchFamily="18" charset="0"/>
              </a:rPr>
              <a:t>,</a:t>
            </a:r>
          </a:p>
          <a:p>
            <a:pPr indent="179388" algn="ctr" eaLnBrk="0" hangingPunct="0"/>
            <a:r>
              <a:rPr lang="ru-RU" sz="3600" dirty="0">
                <a:latin typeface="Georgia" pitchFamily="18" charset="0"/>
                <a:ea typeface="Calibri" pitchFamily="34" charset="0"/>
                <a:cs typeface="Times New Roman" pitchFamily="18" charset="0"/>
              </a:rPr>
              <a:t> которого добивалось российское общество. </a:t>
            </a:r>
          </a:p>
          <a:p>
            <a:pPr indent="179388" algn="ctr" eaLnBrk="0" hangingPunct="0"/>
            <a:r>
              <a:rPr lang="ru-RU" sz="3600" dirty="0">
                <a:latin typeface="Georgia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ru-RU" sz="3600" b="1" u="sng" dirty="0">
              <a:latin typeface="Georgia" pitchFamily="18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одержимое 3"/>
          <p:cNvGraphicFramePr>
            <a:graphicFrameLocks/>
          </p:cNvGraphicFramePr>
          <p:nvPr/>
        </p:nvGraphicFramePr>
        <p:xfrm>
          <a:off x="214282" y="285728"/>
          <a:ext cx="8715436" cy="59811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740073"/>
                <a:gridCol w="6975363"/>
              </a:tblGrid>
              <a:tr h="625927"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Февральская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буржуазно-демократическая революция 1917 г.</a:t>
                      </a:r>
                    </a:p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Вторая </a:t>
                      </a:r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русская революция</a:t>
                      </a:r>
                      <a:endParaRPr lang="ru-RU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7784">
                <a:tc>
                  <a:txBody>
                    <a:bodyPr/>
                    <a:lstStyle/>
                    <a:p>
                      <a:r>
                        <a:rPr lang="ru-RU" sz="13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Дата:</a:t>
                      </a:r>
                      <a:endParaRPr lang="ru-RU" sz="1300" b="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3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  <a:r>
                        <a:rPr lang="en-US" sz="1300" kern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300" kern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февраля (8 марта) 1917 года – 2 марта 1917 г (?)</a:t>
                      </a:r>
                      <a:endParaRPr lang="ru-RU" sz="1300" b="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283158">
                <a:tc>
                  <a:txBody>
                    <a:bodyPr/>
                    <a:lstStyle/>
                    <a:p>
                      <a:r>
                        <a:rPr lang="ru-RU" sz="13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Характер революции</a:t>
                      </a:r>
                      <a:endParaRPr lang="ru-RU" sz="1300" b="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3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Буржуазно-демократический.</a:t>
                      </a:r>
                      <a:endParaRPr lang="ru-RU" sz="1300" b="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1445594">
                <a:tc>
                  <a:txBody>
                    <a:bodyPr/>
                    <a:lstStyle/>
                    <a:p>
                      <a:r>
                        <a:rPr lang="ru-RU" sz="13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Причины:</a:t>
                      </a:r>
                      <a:endParaRPr lang="ru-RU" sz="1300" b="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42900" indent="-342900">
                        <a:lnSpc>
                          <a:spcPct val="100000"/>
                        </a:lnSpc>
                        <a:buAutoNum type="arabicPeriod"/>
                      </a:pPr>
                      <a:r>
                        <a:rPr lang="ru-RU" sz="13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Первая</a:t>
                      </a:r>
                      <a:r>
                        <a:rPr lang="ru-RU" sz="1300" kern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мировая война обострила все имеющиеся в обществе противоречия.</a:t>
                      </a:r>
                      <a:endParaRPr lang="ru-RU" sz="1300" kern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indent="-342900">
                        <a:lnSpc>
                          <a:spcPct val="100000"/>
                        </a:lnSpc>
                        <a:buAutoNum type="arabicPeriod"/>
                      </a:pPr>
                      <a:r>
                        <a:rPr lang="ru-RU" sz="13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Необходимость ликвидации  феодально-крепостнических пережитков, сдерживающих развитие страны.</a:t>
                      </a:r>
                    </a:p>
                    <a:p>
                      <a:pPr marL="342900" indent="-342900">
                        <a:lnSpc>
                          <a:spcPct val="100000"/>
                        </a:lnSpc>
                        <a:buAutoNum type="arabicPeriod"/>
                      </a:pPr>
                      <a:r>
                        <a:rPr lang="ru-RU" sz="13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Противоречия между помещиками и крестьянами.</a:t>
                      </a:r>
                    </a:p>
                    <a:p>
                      <a:pPr marL="342900" indent="-342900">
                        <a:lnSpc>
                          <a:spcPct val="100000"/>
                        </a:lnSpc>
                        <a:buAutoNum type="arabicPeriod"/>
                      </a:pPr>
                      <a:r>
                        <a:rPr lang="ru-RU" sz="13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Противоречия между рабочими и буржуазией.</a:t>
                      </a:r>
                    </a:p>
                    <a:p>
                      <a:pPr marL="342900" indent="-342900">
                        <a:lnSpc>
                          <a:spcPct val="100000"/>
                        </a:lnSpc>
                        <a:buAutoNum type="arabicPeriod"/>
                      </a:pPr>
                      <a:r>
                        <a:rPr lang="ru-RU" sz="13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Противоречия между центром и окраинами.</a:t>
                      </a:r>
                    </a:p>
                    <a:p>
                      <a:pPr marL="342900" indent="-342900">
                        <a:lnSpc>
                          <a:spcPct val="100000"/>
                        </a:lnSpc>
                        <a:buAutoNum type="arabicPeriod"/>
                      </a:pPr>
                      <a:r>
                        <a:rPr lang="ru-RU" sz="13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Противоречия между властью и обществом.</a:t>
                      </a:r>
                      <a:endParaRPr lang="ru-RU" sz="1300" b="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670636">
                <a:tc>
                  <a:txBody>
                    <a:bodyPr/>
                    <a:lstStyle/>
                    <a:p>
                      <a:r>
                        <a:rPr lang="ru-RU" sz="1300" kern="1200" dirty="0">
                          <a:latin typeface="Times New Roman" pitchFamily="18" charset="0"/>
                          <a:cs typeface="Times New Roman" pitchFamily="18" charset="0"/>
                        </a:rPr>
                        <a:t>Основная цель:</a:t>
                      </a:r>
                      <a:endParaRPr lang="ru-RU" sz="1300" b="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3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Ликвидация феодально-крепостнических пережитков</a:t>
                      </a:r>
                      <a:r>
                        <a:rPr lang="en-US" sz="13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3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(ликвидация</a:t>
                      </a:r>
                      <a:r>
                        <a:rPr lang="ru-RU" sz="1300" kern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монархии и установление республики, ликвидация помещичьего землевладения)</a:t>
                      </a:r>
                      <a:r>
                        <a:rPr lang="ru-RU" sz="13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, либерализация  политической системы;  </a:t>
                      </a:r>
                      <a:r>
                        <a:rPr lang="ru-RU" sz="1300" kern="1200" dirty="0">
                          <a:latin typeface="Times New Roman" pitchFamily="18" charset="0"/>
                          <a:cs typeface="Times New Roman" pitchFamily="18" charset="0"/>
                        </a:rPr>
                        <a:t>улучшение условий труда</a:t>
                      </a:r>
                      <a:r>
                        <a:rPr lang="ru-RU" sz="13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; </a:t>
                      </a:r>
                      <a:endParaRPr lang="ru-RU" sz="1300" b="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410584">
                <a:tc>
                  <a:txBody>
                    <a:bodyPr/>
                    <a:lstStyle/>
                    <a:p>
                      <a:r>
                        <a:rPr lang="ru-RU" sz="1300" kern="1200" dirty="0">
                          <a:latin typeface="Times New Roman" pitchFamily="18" charset="0"/>
                          <a:cs typeface="Times New Roman" pitchFamily="18" charset="0"/>
                        </a:rPr>
                        <a:t>Организаторы:</a:t>
                      </a:r>
                      <a:endParaRPr lang="ru-RU" sz="1300" b="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400" kern="1200" dirty="0">
                          <a:latin typeface="Times New Roman" pitchFamily="18" charset="0"/>
                          <a:cs typeface="Times New Roman" pitchFamily="18" charset="0"/>
                        </a:rPr>
                        <a:t>Партия социалистов-революционеров, </a:t>
                      </a:r>
                      <a:r>
                        <a:rPr lang="ru-RU" sz="14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РСДРП.</a:t>
                      </a:r>
                      <a:endParaRPr lang="ru-RU" sz="1400" b="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327784">
                <a:tc>
                  <a:txBody>
                    <a:bodyPr/>
                    <a:lstStyle/>
                    <a:p>
                      <a:r>
                        <a:rPr lang="ru-RU" sz="13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Движущие силы:</a:t>
                      </a:r>
                      <a:endParaRPr lang="ru-RU" sz="1300" b="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300" kern="1200" dirty="0">
                          <a:latin typeface="Times New Roman" pitchFamily="18" charset="0"/>
                          <a:cs typeface="Times New Roman" pitchFamily="18" charset="0"/>
                        </a:rPr>
                        <a:t>рабочие, крестьяне, </a:t>
                      </a:r>
                      <a:r>
                        <a:rPr lang="ru-RU" sz="13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 мелкая буржуазия, интеллигенция</a:t>
                      </a:r>
                      <a:r>
                        <a:rPr lang="ru-RU" sz="1300" kern="1200" dirty="0">
                          <a:latin typeface="Times New Roman" pitchFamily="18" charset="0"/>
                          <a:cs typeface="Times New Roman" pitchFamily="18" charset="0"/>
                        </a:rPr>
                        <a:t>, отдельные части армии</a:t>
                      </a:r>
                      <a:endParaRPr lang="ru-RU" sz="1300" b="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327784">
                <a:tc>
                  <a:txBody>
                    <a:bodyPr/>
                    <a:lstStyle/>
                    <a:p>
                      <a:r>
                        <a:rPr lang="ru-RU" sz="1300" dirty="0">
                          <a:latin typeface="Times New Roman" pitchFamily="18" charset="0"/>
                          <a:cs typeface="Times New Roman" pitchFamily="18" charset="0"/>
                        </a:rPr>
                        <a:t>Противники:</a:t>
                      </a:r>
                      <a:endParaRPr lang="ru-RU" sz="13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300" dirty="0">
                          <a:latin typeface="Times New Roman" pitchFamily="18" charset="0"/>
                          <a:cs typeface="Times New Roman" pitchFamily="18" charset="0"/>
                        </a:rPr>
                        <a:t>Сторонники императора Николая II, различные черносотенные организации, Союз 17 октября</a:t>
                      </a:r>
                      <a:endParaRPr lang="ru-RU" sz="13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476897"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Требования:</a:t>
                      </a:r>
                      <a:endParaRPr lang="ru-RU" sz="13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3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Окончание войны, ликвидация самодержавия, ликвидация помещичьего землевладения, создание рабочего законодательства, решение национального  вопроса.</a:t>
                      </a:r>
                      <a:endParaRPr lang="ru-RU" sz="13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485097"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Основные формы борьбы:</a:t>
                      </a:r>
                      <a:endParaRPr lang="ru-RU" sz="13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Стачки, забастовки, вооруженное</a:t>
                      </a:r>
                      <a:r>
                        <a:rPr lang="ru-RU" sz="13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восстание </a:t>
                      </a:r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, восстания крестьян, захват земель, поджоги</a:t>
                      </a:r>
                      <a:r>
                        <a:rPr lang="ru-RU" sz="13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помещичьих усадеб.</a:t>
                      </a:r>
                      <a:endParaRPr lang="ru-RU" sz="13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506703"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Лозунги:</a:t>
                      </a:r>
                      <a:endParaRPr lang="ru-RU" sz="13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«Хлеба!!!», «Верните наших мужей!» , «Долой самодержавие!»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«Долой царизм!»,  «Долой войну!»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3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928794" y="5715016"/>
            <a:ext cx="7072362" cy="57150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14282" y="500042"/>
          <a:ext cx="8715436" cy="57948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2315023"/>
                <a:gridCol w="6400413"/>
              </a:tblGrid>
              <a:tr h="517926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17 февраля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забастовка рабочих Путиловского завода, рабочие которого требовали :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q"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увеличения расценок на 50% 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q"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приёма на работу уволенных рабочих.</a:t>
                      </a:r>
                      <a:endParaRPr lang="ru-RU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517926"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18 февраля </a:t>
                      </a:r>
                      <a:endParaRPr lang="ru-RU" sz="1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Поддержку им оказали рабочие Нарвской заставы и Выборгской стороны. </a:t>
                      </a:r>
                    </a:p>
                  </a:txBody>
                  <a:tcPr anchor="ctr"/>
                </a:tc>
              </a:tr>
              <a:tr h="41076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23 февраля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Tempus Sans ITC" pitchFamily="82" charset="0"/>
                          <a:ea typeface="+mn-ea"/>
                          <a:cs typeface="+mn-cs"/>
                        </a:rPr>
                        <a:t>демонстрация женщин, лозунги: «Хлеба!», «Долой войну!»,  «Верните мужей!»</a:t>
                      </a:r>
                    </a:p>
                  </a:txBody>
                  <a:tcPr anchor="ctr"/>
                </a:tc>
              </a:tr>
              <a:tr h="857256">
                <a:tc>
                  <a:txBody>
                    <a:bodyPr/>
                    <a:lstStyle/>
                    <a:p>
                      <a:pPr algn="ctr"/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25 февраля: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42900" indent="-342900">
                        <a:buFont typeface="Wingdings" pitchFamily="2" charset="2"/>
                        <a:buChar char="q"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Tempus Sans ITC" pitchFamily="82" charset="0"/>
                          <a:ea typeface="+mn-ea"/>
                          <a:cs typeface="+mn-cs"/>
                        </a:rPr>
                        <a:t>всеобщая политическая стачка. Лозунги: «Долой царизм!», «Долой самодержавие!», «Долой войну!».</a:t>
                      </a:r>
                      <a:r>
                        <a:rPr lang="ru-RU" sz="1400" dirty="0" smtClean="0">
                          <a:solidFill>
                            <a:srgbClr val="FF0000"/>
                          </a:solidFill>
                          <a:latin typeface="Tempus Sans ITC" pitchFamily="82" charset="0"/>
                        </a:rPr>
                        <a:t> </a:t>
                      </a:r>
                    </a:p>
                    <a:p>
                      <a:pPr marL="342900" indent="-342900">
                        <a:buFont typeface="Wingdings" pitchFamily="2" charset="2"/>
                        <a:buChar char="q"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empus Sans ITC" pitchFamily="82" charset="0"/>
                        </a:rPr>
                        <a:t>Была распущена. Государственная Дума</a:t>
                      </a:r>
                      <a:endParaRPr lang="ru-RU" sz="1400" b="0" kern="1200" dirty="0" smtClean="0">
                        <a:solidFill>
                          <a:schemeClr val="tx1"/>
                        </a:solidFill>
                        <a:latin typeface="Tempus Sans ITC" pitchFamily="82" charset="0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768678">
                <a:tc>
                  <a:txBody>
                    <a:bodyPr/>
                    <a:lstStyle/>
                    <a:p>
                      <a:pPr algn="ctr"/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</a:t>
                      </a:r>
                      <a:r>
                        <a:rPr lang="en-US" sz="14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</a:t>
                      </a: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февраля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42900" indent="-342900">
                        <a:buFont typeface="Wingdings" pitchFamily="2" charset="2"/>
                        <a:buChar char="q"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Tempus Sans ITC" pitchFamily="82" charset="0"/>
                          <a:ea typeface="+mn-ea"/>
                          <a:cs typeface="+mn-cs"/>
                        </a:rPr>
                        <a:t>Политическая стачка перерастает в восстание</a:t>
                      </a:r>
                    </a:p>
                    <a:p>
                      <a:pPr marL="342900" indent="-342900">
                        <a:buFont typeface="Wingdings" pitchFamily="2" charset="2"/>
                        <a:buChar char="q"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Tempus Sans ITC" pitchFamily="82" charset="0"/>
                          <a:ea typeface="+mn-ea"/>
                          <a:cs typeface="+mn-cs"/>
                        </a:rPr>
                        <a:t>Начало перехода Петроградского гарнизона на сторону восставших.</a:t>
                      </a:r>
                    </a:p>
                    <a:p>
                      <a:pPr marL="342900" indent="-342900">
                        <a:buFont typeface="Wingdings" pitchFamily="2" charset="2"/>
                        <a:buNone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Tempus Sans ITC" pitchFamily="82" charset="0"/>
                          <a:ea typeface="+mn-ea"/>
                          <a:cs typeface="+mn-cs"/>
                        </a:rPr>
                        <a:t>        4 рота Павловского полка открыла огонь по конной полиции. </a:t>
                      </a:r>
                    </a:p>
                  </a:txBody>
                  <a:tcPr/>
                </a:tc>
              </a:tr>
              <a:tr h="621510">
                <a:tc>
                  <a:txBody>
                    <a:bodyPr/>
                    <a:lstStyle/>
                    <a:p>
                      <a:pPr algn="ctr"/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27 февраля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42900" indent="-342900">
                        <a:buFont typeface="Wingdings" pitchFamily="2" charset="2"/>
                        <a:buChar char="q"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Самодержавие было свергнуто. </a:t>
                      </a:r>
                    </a:p>
                    <a:p>
                      <a:pPr marL="342900" indent="-342900">
                        <a:buFont typeface="Wingdings" pitchFamily="2" charset="2"/>
                        <a:buChar char="q"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Образован Исполком Совета рабочих и солдатских депутатов Петрограда, </a:t>
                      </a:r>
                    </a:p>
                    <a:p>
                      <a:pPr marL="342900" indent="-342900">
                        <a:buFont typeface="Wingdings" pitchFamily="2" charset="2"/>
                        <a:buChar char="q"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члены Прогрессивного блока создали Временный комитет Думы, взявший на себя инициативу «восстановления государственного и общественного порядка».</a:t>
                      </a:r>
                    </a:p>
                  </a:txBody>
                  <a:tcPr/>
                </a:tc>
              </a:tr>
              <a:tr h="62151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 марта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 сторону восставших перешел</a:t>
                      </a:r>
                      <a:r>
                        <a:rPr lang="ru-RU" sz="1400" b="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Петроградский военный гарнизон.</a:t>
                      </a:r>
                      <a:endParaRPr lang="ru-RU" sz="1400" b="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62151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 марта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подписание Николаем </a:t>
                      </a:r>
                      <a:r>
                        <a:rPr lang="en-US" sz="14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II</a:t>
                      </a: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акта об отречении от престола.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14282" y="0"/>
            <a:ext cx="8572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«События февральской революции 1917 года».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71736" y="500042"/>
            <a:ext cx="6429420" cy="571504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1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lum bright="-20000" contrast="30000"/>
          </a:blip>
          <a:srcRect/>
          <a:stretch>
            <a:fillRect/>
          </a:stretch>
        </p:blipFill>
        <p:spPr bwMode="auto">
          <a:xfrm>
            <a:off x="-1" y="0"/>
            <a:ext cx="91738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142852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C00000"/>
                </a:solidFill>
                <a:latin typeface="Constantia" pitchFamily="18" charset="0"/>
              </a:rPr>
              <a:t>Февраль 1917 г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0034" y="1285860"/>
            <a:ext cx="8229600" cy="4525963"/>
          </a:xfrm>
        </p:spPr>
        <p:txBody>
          <a:bodyPr/>
          <a:lstStyle/>
          <a:p>
            <a:pPr eaLnBrk="1" hangingPunct="1">
              <a:lnSpc>
                <a:spcPct val="110000"/>
              </a:lnSpc>
              <a:buSzPct val="105000"/>
              <a:buFont typeface="Courier New" pitchFamily="49" charset="0"/>
              <a:buChar char="♦"/>
            </a:pPr>
            <a:r>
              <a:rPr lang="ru-RU" b="1" dirty="0" smtClean="0">
                <a:solidFill>
                  <a:srgbClr val="C00000"/>
                </a:solidFill>
                <a:latin typeface="Constantia" pitchFamily="18" charset="0"/>
              </a:rPr>
              <a:t>ПОВОД</a:t>
            </a:r>
            <a:r>
              <a:rPr lang="ru-RU" dirty="0" smtClean="0">
                <a:latin typeface="Constantia" pitchFamily="18" charset="0"/>
              </a:rPr>
              <a:t>:  </a:t>
            </a:r>
            <a:r>
              <a:rPr lang="ru-RU" b="1" dirty="0" smtClean="0">
                <a:latin typeface="Constantia" pitchFamily="18" charset="0"/>
              </a:rPr>
              <a:t>18 февраля </a:t>
            </a:r>
            <a:r>
              <a:rPr lang="ru-RU" dirty="0" smtClean="0">
                <a:latin typeface="Constantia" pitchFamily="18" charset="0"/>
              </a:rPr>
              <a:t>забастовка рабочих Путиловского завод</a:t>
            </a:r>
          </a:p>
        </p:txBody>
      </p:sp>
      <p:pic>
        <p:nvPicPr>
          <p:cNvPr id="7172" name="Picture 4" descr="манифестация женьщин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7356" y="2928934"/>
            <a:ext cx="5552194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1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lum bright="-20000" contrast="30000"/>
          </a:blip>
          <a:srcRect/>
          <a:stretch>
            <a:fillRect/>
          </a:stretch>
        </p:blipFill>
        <p:spPr bwMode="auto">
          <a:xfrm>
            <a:off x="-29837" y="0"/>
            <a:ext cx="91738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Прямоугольник 1"/>
          <p:cNvSpPr/>
          <p:nvPr/>
        </p:nvSpPr>
        <p:spPr>
          <a:xfrm>
            <a:off x="0" y="428604"/>
            <a:ext cx="9144000" cy="884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  <a:buSzPct val="105000"/>
            </a:pPr>
            <a:r>
              <a:rPr lang="ru-RU" sz="2400" b="1" dirty="0" smtClean="0">
                <a:latin typeface="Constantia" pitchFamily="18" charset="0"/>
              </a:rPr>
              <a:t>23 февраля – </a:t>
            </a:r>
            <a:r>
              <a:rPr lang="ru-RU" sz="2400" dirty="0" smtClean="0">
                <a:latin typeface="Constantia" pitchFamily="18" charset="0"/>
              </a:rPr>
              <a:t>демонстрация женщин, лозунги: </a:t>
            </a:r>
          </a:p>
          <a:p>
            <a:pPr algn="ctr">
              <a:lnSpc>
                <a:spcPct val="110000"/>
              </a:lnSpc>
              <a:buSzPct val="105000"/>
            </a:pPr>
            <a:r>
              <a:rPr lang="ru-RU" sz="2400" b="1" dirty="0" smtClean="0">
                <a:solidFill>
                  <a:srgbClr val="C00000"/>
                </a:solidFill>
                <a:latin typeface="Constantia" pitchFamily="18" charset="0"/>
              </a:rPr>
              <a:t>«Хлеба!», «Долой войну!»,  «Верните мужей!»</a:t>
            </a: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1785926"/>
            <a:ext cx="4729147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2066" y="1785926"/>
            <a:ext cx="3786200" cy="3181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1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lum bright="-20000" contrast="30000"/>
          </a:blip>
          <a:srcRect/>
          <a:stretch>
            <a:fillRect/>
          </a:stretch>
        </p:blipFill>
        <p:spPr bwMode="auto">
          <a:xfrm>
            <a:off x="-29837" y="0"/>
            <a:ext cx="91738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Прямоугольник 1"/>
          <p:cNvSpPr/>
          <p:nvPr/>
        </p:nvSpPr>
        <p:spPr>
          <a:xfrm>
            <a:off x="0" y="214290"/>
            <a:ext cx="9144000" cy="1311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  <a:buSzPct val="105000"/>
            </a:pPr>
            <a:r>
              <a:rPr lang="ru-RU" sz="2400" b="1" dirty="0" smtClean="0">
                <a:solidFill>
                  <a:srgbClr val="C00000"/>
                </a:solidFill>
                <a:latin typeface="Constantia" pitchFamily="18" charset="0"/>
              </a:rPr>
              <a:t>25 февраля</a:t>
            </a:r>
            <a:r>
              <a:rPr lang="ru-RU" sz="2400" dirty="0" smtClean="0">
                <a:latin typeface="Constantia" pitchFamily="18" charset="0"/>
              </a:rPr>
              <a:t>: всеобщая политическая стачка.</a:t>
            </a:r>
          </a:p>
          <a:p>
            <a:pPr algn="ctr">
              <a:lnSpc>
                <a:spcPct val="110000"/>
              </a:lnSpc>
              <a:buSzPct val="105000"/>
            </a:pPr>
            <a:r>
              <a:rPr lang="ru-RU" sz="2400" dirty="0" smtClean="0">
                <a:latin typeface="Constantia" pitchFamily="18" charset="0"/>
              </a:rPr>
              <a:t> Лозунги: </a:t>
            </a:r>
            <a:r>
              <a:rPr lang="ru-RU" sz="2400" dirty="0" smtClean="0">
                <a:solidFill>
                  <a:srgbClr val="C00000"/>
                </a:solidFill>
                <a:latin typeface="Constantia" pitchFamily="18" charset="0"/>
              </a:rPr>
              <a:t>«Долой царизм!», «Долой самодержавие!»,</a:t>
            </a:r>
          </a:p>
          <a:p>
            <a:pPr algn="ctr">
              <a:lnSpc>
                <a:spcPct val="110000"/>
              </a:lnSpc>
              <a:buSzPct val="105000"/>
            </a:pPr>
            <a:r>
              <a:rPr lang="ru-RU" sz="2400" dirty="0" smtClean="0">
                <a:solidFill>
                  <a:srgbClr val="C00000"/>
                </a:solidFill>
                <a:latin typeface="Constantia" pitchFamily="18" charset="0"/>
              </a:rPr>
              <a:t> «Долой войну!».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1857364"/>
            <a:ext cx="4322114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3429000"/>
            <a:ext cx="4368799" cy="3071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lum bright="-20000" contrast="30000"/>
          </a:blip>
          <a:srcRect/>
          <a:stretch>
            <a:fillRect/>
          </a:stretch>
        </p:blipFill>
        <p:spPr bwMode="auto">
          <a:xfrm>
            <a:off x="0" y="0"/>
            <a:ext cx="91738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214282" y="357166"/>
            <a:ext cx="892971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Constantia" pitchFamily="18" charset="0"/>
              </a:rPr>
              <a:t>Вечером </a:t>
            </a:r>
            <a:r>
              <a:rPr lang="ru-RU" sz="2400" b="1" dirty="0" smtClean="0">
                <a:latin typeface="Constantia" pitchFamily="18" charset="0"/>
              </a:rPr>
              <a:t>25 февраля </a:t>
            </a:r>
            <a:r>
              <a:rPr lang="ru-RU" sz="2400" dirty="0" smtClean="0">
                <a:latin typeface="Constantia" pitchFamily="18" charset="0"/>
              </a:rPr>
              <a:t>Николай II отдал приказ прекратить беспорядки в столице. Государственная Дума была распущена. </a:t>
            </a: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785926"/>
            <a:ext cx="4071965" cy="311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 descr="http://dic.academic.ru/pictures/wiki/files/51/c6920794894806c7b40482326ff578f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4942" y="1500174"/>
            <a:ext cx="3714751" cy="5072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1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lum bright="-20000" contrast="30000"/>
          </a:blip>
          <a:srcRect/>
          <a:stretch>
            <a:fillRect/>
          </a:stretch>
        </p:blipFill>
        <p:spPr bwMode="auto">
          <a:xfrm>
            <a:off x="0" y="0"/>
            <a:ext cx="91738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Прямоугольник 1"/>
          <p:cNvSpPr/>
          <p:nvPr/>
        </p:nvSpPr>
        <p:spPr>
          <a:xfrm>
            <a:off x="0" y="357166"/>
            <a:ext cx="9144000" cy="478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  <a:buSzPct val="105000"/>
            </a:pPr>
            <a:r>
              <a:rPr lang="ru-RU" sz="2400" b="1" dirty="0" smtClean="0">
                <a:latin typeface="Constantia" pitchFamily="18" charset="0"/>
              </a:rPr>
              <a:t>2</a:t>
            </a:r>
            <a:r>
              <a:rPr lang="en-US" sz="2400" b="1" dirty="0" smtClean="0">
                <a:latin typeface="Constantia" pitchFamily="18" charset="0"/>
              </a:rPr>
              <a:t>6</a:t>
            </a:r>
            <a:r>
              <a:rPr lang="ru-RU" sz="2400" b="1" dirty="0" smtClean="0">
                <a:latin typeface="Constantia" pitchFamily="18" charset="0"/>
              </a:rPr>
              <a:t> февраля: </a:t>
            </a:r>
            <a:r>
              <a:rPr lang="ru-RU" sz="2400" dirty="0" smtClean="0">
                <a:latin typeface="Constantia" pitchFamily="18" charset="0"/>
              </a:rPr>
              <a:t>Политическая стачка перерастает в восстание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42844" y="5072074"/>
            <a:ext cx="871543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 ночь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 26 на 27 февраля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 рабочим присоединились восставшие солдаты, утром 27 был сожжен окружной суд и захвачен дом предварительного заключения, из тюрьмы были освобождены заключенные, среди которых было немало членов революционных партий, арестованных в последние дни. 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27 февраля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были захвачены Арсенал и Зимний дворец. Самодержавие было свергнуто.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57422" y="1428736"/>
            <a:ext cx="4270866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lum bright="-20000" contrast="30000"/>
          </a:blip>
          <a:srcRect/>
          <a:stretch>
            <a:fillRect/>
          </a:stretch>
        </p:blipFill>
        <p:spPr bwMode="auto">
          <a:xfrm>
            <a:off x="0" y="0"/>
            <a:ext cx="91738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142844" y="3286124"/>
            <a:ext cx="3643338" cy="285752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000628" y="214290"/>
            <a:ext cx="3929090" cy="328614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 стрелкой 12"/>
          <p:cNvCxnSpPr>
            <a:stCxn id="3" idx="3"/>
            <a:endCxn id="4" idx="1"/>
          </p:cNvCxnSpPr>
          <p:nvPr/>
        </p:nvCxnSpPr>
        <p:spPr>
          <a:xfrm flipV="1">
            <a:off x="3786182" y="1857364"/>
            <a:ext cx="1214446" cy="2857520"/>
          </a:xfrm>
          <a:prstGeom prst="straightConnector1">
            <a:avLst/>
          </a:prstGeom>
          <a:ln w="38100">
            <a:solidFill>
              <a:srgbClr val="FF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214282" y="785794"/>
            <a:ext cx="5286412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1-2 марта - переговоры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8" name="Прямая со стрелкой 17"/>
          <p:cNvCxnSpPr/>
          <p:nvPr/>
        </p:nvCxnSpPr>
        <p:spPr>
          <a:xfrm rot="16200000" flipH="1">
            <a:off x="3000363" y="1714489"/>
            <a:ext cx="1857390" cy="1000131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1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lum contrast="20000"/>
          </a:blip>
          <a:srcRect/>
          <a:stretch>
            <a:fillRect/>
          </a:stretch>
        </p:blipFill>
        <p:spPr bwMode="auto">
          <a:xfrm>
            <a:off x="-1" y="0"/>
            <a:ext cx="91738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649413" y="1"/>
            <a:ext cx="7494587" cy="857232"/>
          </a:xfrm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/>
              <a:t> </a:t>
            </a:r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Georgia" pitchFamily="18" charset="0"/>
                <a:cs typeface="Times New Roman" pitchFamily="18" charset="0"/>
              </a:rPr>
              <a:t>План занятия:</a:t>
            </a:r>
            <a:endParaRPr lang="ru-RU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428625" y="1214438"/>
            <a:ext cx="8715375" cy="4508500"/>
          </a:xfrm>
        </p:spPr>
        <p:txBody>
          <a:bodyPr rtlCol="0">
            <a:no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2">
                  <a:lumMod val="75000"/>
                </a:schemeClr>
              </a:buClr>
              <a:buFont typeface="Wingdings 2"/>
              <a:buNone/>
              <a:defRPr/>
            </a:pPr>
            <a:r>
              <a:rPr lang="ru-RU" sz="2800" dirty="0" smtClean="0">
                <a:latin typeface="Georgia" pitchFamily="18" charset="0"/>
                <a:cs typeface="Times New Roman" pitchFamily="18" charset="0"/>
              </a:rPr>
              <a:t>1. Причины падения монархии.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2">
                  <a:lumMod val="75000"/>
                </a:schemeClr>
              </a:buClr>
              <a:buFont typeface="Wingdings 2"/>
              <a:buNone/>
              <a:defRPr/>
            </a:pPr>
            <a:r>
              <a:rPr lang="ru-RU" sz="2800" dirty="0" smtClean="0">
                <a:latin typeface="Georgia" pitchFamily="18" charset="0"/>
                <a:cs typeface="Times New Roman" pitchFamily="18" charset="0"/>
              </a:rPr>
              <a:t>2. Ход революции.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2">
                  <a:lumMod val="75000"/>
                </a:schemeClr>
              </a:buClr>
              <a:buFont typeface="Wingdings 2"/>
              <a:buNone/>
              <a:defRPr/>
            </a:pPr>
            <a:r>
              <a:rPr lang="ru-RU" sz="2800" dirty="0" smtClean="0">
                <a:latin typeface="Georgia" pitchFamily="18" charset="0"/>
                <a:cs typeface="Times New Roman" pitchFamily="18" charset="0"/>
              </a:rPr>
              <a:t>3. Органы революционной власти. Двоевластие.</a:t>
            </a:r>
            <a:endParaRPr lang="ru-RU" sz="2800" dirty="0">
              <a:latin typeface="Georgia" pitchFamily="18" charset="0"/>
              <a:cs typeface="Times New Roman" pitchFamily="18" charset="0"/>
            </a:endParaRPr>
          </a:p>
        </p:txBody>
      </p:sp>
      <p:pic>
        <p:nvPicPr>
          <p:cNvPr id="8196" name="Picture 4" descr="ag00029_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3" y="152400"/>
            <a:ext cx="1357312" cy="90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1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lum bright="-20000" contrast="30000"/>
          </a:blip>
          <a:srcRect/>
          <a:stretch>
            <a:fillRect/>
          </a:stretch>
        </p:blipFill>
        <p:spPr bwMode="auto">
          <a:xfrm>
            <a:off x="0" y="0"/>
            <a:ext cx="91738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1"/>
            <a:ext cx="9144000" cy="714355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rgbClr val="C00000"/>
                </a:solidFill>
                <a:latin typeface="Georgia" pitchFamily="18" charset="0"/>
              </a:rPr>
              <a:t>Сущность двоевластия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071802" y="857232"/>
            <a:ext cx="3071834" cy="114300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  <a:latin typeface="Georgia" pitchFamily="18" charset="0"/>
              </a:rPr>
              <a:t>Двоевластие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714375" y="2000250"/>
            <a:ext cx="2786063" cy="111918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Georgia" pitchFamily="18" charset="0"/>
              </a:rPr>
              <a:t>Временное правительство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580063" y="2000250"/>
            <a:ext cx="2778125" cy="1141413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Georgia" pitchFamily="18" charset="0"/>
              </a:rPr>
              <a:t>Совет рабочих и солдатских депутатов</a:t>
            </a:r>
          </a:p>
        </p:txBody>
      </p:sp>
      <p:cxnSp>
        <p:nvCxnSpPr>
          <p:cNvPr id="20" name="Прямая со стрелкой 19"/>
          <p:cNvCxnSpPr>
            <a:stCxn id="10" idx="2"/>
          </p:cNvCxnSpPr>
          <p:nvPr/>
        </p:nvCxnSpPr>
        <p:spPr>
          <a:xfrm rot="16200000" flipH="1">
            <a:off x="2320131" y="2905920"/>
            <a:ext cx="238125" cy="66516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 rot="10800000" flipV="1">
            <a:off x="6215063" y="3141663"/>
            <a:ext cx="590550" cy="28733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33" name="Овал 32"/>
          <p:cNvSpPr/>
          <p:nvPr/>
        </p:nvSpPr>
        <p:spPr>
          <a:xfrm>
            <a:off x="571500" y="3429000"/>
            <a:ext cx="3786188" cy="3214688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tabLst>
                <a:tab pos="457200" algn="l"/>
              </a:tabLst>
              <a:defRPr/>
            </a:pPr>
            <a:r>
              <a:rPr lang="ru-RU" b="1" dirty="0">
                <a:solidFill>
                  <a:schemeClr val="tx1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ввело демократические свободы,                          </a:t>
            </a:r>
          </a:p>
          <a:p>
            <a:pPr algn="ctr" eaLnBrk="0" hangingPunct="0">
              <a:tabLst>
                <a:tab pos="457200" algn="l"/>
              </a:tabLst>
              <a:defRPr/>
            </a:pPr>
            <a:r>
              <a:rPr lang="ru-RU" b="1" dirty="0">
                <a:solidFill>
                  <a:schemeClr val="tx1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издавало декреты и воззвания,</a:t>
            </a:r>
          </a:p>
          <a:p>
            <a:pPr algn="ctr" eaLnBrk="0" hangingPunct="0">
              <a:tabLst>
                <a:tab pos="457200" algn="l"/>
              </a:tabLst>
              <a:defRPr/>
            </a:pPr>
            <a:r>
              <a:rPr lang="ru-RU" b="1" dirty="0">
                <a:solidFill>
                  <a:schemeClr val="tx1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отменило сословия,</a:t>
            </a:r>
          </a:p>
          <a:p>
            <a:pPr algn="ctr" eaLnBrk="0" hangingPunct="0">
              <a:tabLst>
                <a:tab pos="457200" algn="l"/>
              </a:tabLst>
              <a:defRPr/>
            </a:pPr>
            <a:r>
              <a:rPr lang="ru-RU" b="1" dirty="0">
                <a:solidFill>
                  <a:schemeClr val="tx1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национализация царской земли,</a:t>
            </a:r>
          </a:p>
          <a:p>
            <a:pPr algn="ctr" eaLnBrk="0" hangingPunct="0">
              <a:tabLst>
                <a:tab pos="457200" algn="l"/>
              </a:tabLst>
              <a:defRPr/>
            </a:pPr>
            <a:r>
              <a:rPr lang="ru-RU" b="1" dirty="0">
                <a:solidFill>
                  <a:schemeClr val="tx1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выпуск денег.</a:t>
            </a:r>
          </a:p>
          <a:p>
            <a:pPr algn="ctr" eaLnBrk="0" hangingPunct="0">
              <a:tabLst>
                <a:tab pos="457200" algn="l"/>
              </a:tabLst>
              <a:defRPr/>
            </a:pPr>
            <a:r>
              <a:rPr lang="ru-RU" b="1" dirty="0">
                <a:solidFill>
                  <a:srgbClr val="C00000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власть без силы</a:t>
            </a:r>
          </a:p>
        </p:txBody>
      </p:sp>
      <p:sp>
        <p:nvSpPr>
          <p:cNvPr id="35" name="Овал 34"/>
          <p:cNvSpPr/>
          <p:nvPr/>
        </p:nvSpPr>
        <p:spPr>
          <a:xfrm>
            <a:off x="4857750" y="3429000"/>
            <a:ext cx="3714750" cy="3214688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ru-RU" sz="2000" b="1" dirty="0">
                <a:solidFill>
                  <a:schemeClr val="tx1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контроль за производством,</a:t>
            </a:r>
          </a:p>
          <a:p>
            <a:pPr algn="ctr" eaLnBrk="0" hangingPunct="0">
              <a:defRPr/>
            </a:pPr>
            <a:r>
              <a:rPr lang="ru-RU" sz="2000" b="1" dirty="0">
                <a:solidFill>
                  <a:schemeClr val="tx1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транспортом,</a:t>
            </a:r>
          </a:p>
          <a:p>
            <a:pPr algn="ctr" eaLnBrk="0" hangingPunct="0">
              <a:defRPr/>
            </a:pPr>
            <a:r>
              <a:rPr lang="ru-RU" sz="2000" b="1" dirty="0">
                <a:solidFill>
                  <a:schemeClr val="tx1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печатью,</a:t>
            </a:r>
          </a:p>
          <a:p>
            <a:pPr algn="ctr" eaLnBrk="0" hangingPunct="0">
              <a:defRPr/>
            </a:pPr>
            <a:r>
              <a:rPr lang="ru-RU" sz="2000" b="1" dirty="0">
                <a:solidFill>
                  <a:schemeClr val="tx1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обеспечение порядка.</a:t>
            </a:r>
          </a:p>
          <a:p>
            <a:pPr algn="ctr" eaLnBrk="0" hangingPunct="0">
              <a:defRPr/>
            </a:pPr>
            <a:r>
              <a:rPr lang="ru-RU" b="1" dirty="0">
                <a:solidFill>
                  <a:srgbClr val="C00000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сила без власти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7" grpId="0" animBg="1"/>
      <p:bldP spid="33" grpId="0" animBg="1"/>
      <p:bldP spid="3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lum bright="-20000" contrast="30000"/>
          </a:blip>
          <a:srcRect/>
          <a:stretch>
            <a:fillRect/>
          </a:stretch>
        </p:blipFill>
        <p:spPr bwMode="auto">
          <a:xfrm>
            <a:off x="0" y="0"/>
            <a:ext cx="91738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Прямоугольник 1"/>
          <p:cNvSpPr/>
          <p:nvPr/>
        </p:nvSpPr>
        <p:spPr>
          <a:xfrm>
            <a:off x="0" y="5934670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Временное правительство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(3 (16) марта 1917 — 26 октября (8 ноября) 1917) — высший законодательный и исполнительный орган государственной власти в России в период между Февральской и Октябрьской революциями.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71670" y="0"/>
            <a:ext cx="5000660" cy="857256"/>
          </a:xfrm>
          <a:prstGeom prst="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 марта 1917 г  создано Временное Правительство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Рисунок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2976" y="857232"/>
            <a:ext cx="6786578" cy="5033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lum bright="-20000" contrast="30000"/>
          </a:blip>
          <a:srcRect/>
          <a:stretch>
            <a:fillRect/>
          </a:stretch>
        </p:blipFill>
        <p:spPr bwMode="auto">
          <a:xfrm>
            <a:off x="0" y="0"/>
            <a:ext cx="91738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ВРЕМЕННОЕ ПРАВИТЕЛЬСТВО</a:t>
            </a:r>
          </a:p>
        </p:txBody>
      </p:sp>
      <p:sp>
        <p:nvSpPr>
          <p:cNvPr id="1331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179388" y="3857628"/>
            <a:ext cx="8464578" cy="2273297"/>
          </a:xfrm>
        </p:spPr>
        <p:txBody>
          <a:bodyPr>
            <a:normAutofit/>
          </a:bodyPr>
          <a:lstStyle/>
          <a:p>
            <a:pPr eaLnBrk="1" hangingPunct="1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Кадеты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: П.Н.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Милюков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Октябристы: А.И.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Гучков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Эсер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: А.Ф. Керенский </a:t>
            </a:r>
          </a:p>
          <a:p>
            <a:pPr eaLnBrk="1" hangingPunct="1"/>
            <a:endParaRPr lang="ru-RU" sz="2400" dirty="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3000364" y="928670"/>
            <a:ext cx="2071702" cy="2571768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 l="-5000" b="-24000"/>
            </a:stretch>
          </a:blip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786050" y="3286124"/>
            <a:ext cx="2714644" cy="357190"/>
          </a:xfrm>
          <a:prstGeom prst="rect">
            <a:avLst/>
          </a:prstGeom>
          <a:solidFill>
            <a:srgbClr val="FFFF00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Князь Львов Г.Е. 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1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lum bright="-20000" contrast="30000"/>
          </a:blip>
          <a:srcRect/>
          <a:stretch>
            <a:fillRect/>
          </a:stretch>
        </p:blipFill>
        <p:spPr bwMode="auto">
          <a:xfrm>
            <a:off x="0" y="0"/>
            <a:ext cx="91738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71736" y="928670"/>
            <a:ext cx="3833711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49981" y="642918"/>
            <a:ext cx="2894019" cy="4562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785794"/>
            <a:ext cx="2663798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86116" y="3857628"/>
            <a:ext cx="2284203" cy="3000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0" y="285728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 марта – подписание Николаем 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акта об отречении от престола.</a:t>
            </a:r>
            <a:endParaRPr lang="ru-RU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1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lum bright="-20000" contrast="30000"/>
          </a:blip>
          <a:srcRect/>
          <a:stretch>
            <a:fillRect/>
          </a:stretch>
        </p:blipFill>
        <p:spPr bwMode="auto">
          <a:xfrm>
            <a:off x="0" y="0"/>
            <a:ext cx="91738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0" y="0"/>
            <a:ext cx="9144000" cy="495520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u="sng" dirty="0">
                <a:solidFill>
                  <a:srgbClr val="C00000"/>
                </a:solidFill>
                <a:latin typeface="Georgia" pitchFamily="18" charset="0"/>
                <a:cs typeface="Times New Roman" pitchFamily="18" charset="0"/>
              </a:rPr>
              <a:t>Результаты падения самодержавия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rgbClr val="C00000"/>
                </a:solidFill>
                <a:latin typeface="Georgia" pitchFamily="18" charset="0"/>
                <a:cs typeface="Times New Roman" pitchFamily="18" charset="0"/>
              </a:rPr>
              <a:t>−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800" b="1" u="sng" dirty="0">
                <a:latin typeface="Georgia" pitchFamily="18" charset="0"/>
                <a:cs typeface="Times New Roman" pitchFamily="18" charset="0"/>
              </a:rPr>
              <a:t>Существенное ослабление армии </a:t>
            </a:r>
            <a:r>
              <a:rPr lang="ru-RU" sz="2800" dirty="0">
                <a:latin typeface="Georgia" pitchFamily="18" charset="0"/>
                <a:cs typeface="Times New Roman" pitchFamily="18" charset="0"/>
              </a:rPr>
              <a:t>(в результате революционной агитации и </a:t>
            </a:r>
            <a:r>
              <a:rPr lang="ru-RU" sz="2800" i="1" dirty="0">
                <a:latin typeface="Georgia" pitchFamily="18" charset="0"/>
                <a:cs typeface="Times New Roman" pitchFamily="18" charset="0"/>
              </a:rPr>
              <a:t>Приказу номер 1</a:t>
            </a:r>
            <a:r>
              <a:rPr lang="ru-RU" sz="2800" dirty="0">
                <a:latin typeface="Georgia" pitchFamily="18" charset="0"/>
                <a:cs typeface="Times New Roman" pitchFamily="18" charset="0"/>
              </a:rPr>
              <a:t>), </a:t>
            </a:r>
            <a:r>
              <a:rPr lang="ru-RU" sz="2800" b="1" u="sng" dirty="0">
                <a:latin typeface="Georgia" pitchFamily="18" charset="0"/>
                <a:cs typeface="Times New Roman" pitchFamily="18" charset="0"/>
              </a:rPr>
              <a:t>падение её боеспособности .</a:t>
            </a:r>
            <a:endParaRPr lang="ru-RU" sz="2800" dirty="0">
              <a:latin typeface="Georgia" pitchFamily="18" charset="0"/>
              <a:cs typeface="Times New Roman" pitchFamily="18" charset="0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atin typeface="Georgia" pitchFamily="18" charset="0"/>
                <a:cs typeface="Times New Roman" pitchFamily="18" charset="0"/>
              </a:rPr>
              <a:t>2. </a:t>
            </a:r>
            <a:r>
              <a:rPr lang="ru-RU" sz="2800" b="1" u="sng" dirty="0">
                <a:latin typeface="Georgia" pitchFamily="18" charset="0"/>
                <a:cs typeface="Times New Roman" pitchFamily="18" charset="0"/>
              </a:rPr>
              <a:t>Дестабилизация общества</a:t>
            </a:r>
            <a:r>
              <a:rPr lang="ru-RU" sz="2800" dirty="0">
                <a:latin typeface="Georgia" pitchFamily="18" charset="0"/>
                <a:cs typeface="Times New Roman" pitchFamily="18" charset="0"/>
              </a:rPr>
              <a:t>, приведшая к  расколу  гражданского общества в России, нарастанию противоречий, что в конечном итоге привело к  Гражданской войне в России.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1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lum bright="-20000" contrast="30000"/>
          </a:blip>
          <a:srcRect/>
          <a:stretch>
            <a:fillRect/>
          </a:stretch>
        </p:blipFill>
        <p:spPr bwMode="auto">
          <a:xfrm>
            <a:off x="0" y="0"/>
            <a:ext cx="91738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14313" y="142875"/>
            <a:ext cx="8929687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/>
            <a:r>
              <a:rPr lang="ru-RU" sz="4400" b="1" dirty="0">
                <a:solidFill>
                  <a:srgbClr val="FF0000"/>
                </a:solidFill>
                <a:latin typeface="Georgia" pitchFamily="18" charset="0"/>
                <a:cs typeface="Times New Roman" pitchFamily="18" charset="0"/>
              </a:rPr>
              <a:t>+</a:t>
            </a:r>
          </a:p>
          <a:p>
            <a:pPr marL="342900" indent="-342900">
              <a:buFont typeface="Consolas" pitchFamily="49" charset="0"/>
              <a:buAutoNum type="arabicPeriod"/>
            </a:pPr>
            <a:r>
              <a:rPr lang="ru-RU" sz="2800" b="1" u="sng" dirty="0">
                <a:latin typeface="Georgia" pitchFamily="18" charset="0"/>
                <a:cs typeface="Times New Roman" pitchFamily="18" charset="0"/>
              </a:rPr>
              <a:t>Был ликвидирован один из самых </a:t>
            </a:r>
            <a:r>
              <a:rPr lang="ru-RU" sz="2400" b="1" u="sng" dirty="0">
                <a:latin typeface="Georgia" pitchFamily="18" charset="0"/>
                <a:cs typeface="Times New Roman" pitchFamily="18" charset="0"/>
              </a:rPr>
              <a:t>больших пережитков феодализма,</a:t>
            </a:r>
            <a:r>
              <a:rPr lang="ru-RU" sz="2400" u="sng" dirty="0">
                <a:latin typeface="Georgia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Georgia" pitchFamily="18" charset="0"/>
                <a:cs typeface="Times New Roman" pitchFamily="18" charset="0"/>
              </a:rPr>
              <a:t>серьезно тормозивший развитие страны – </a:t>
            </a:r>
            <a:r>
              <a:rPr lang="ru-RU" sz="2400" b="1" u="sng" dirty="0">
                <a:latin typeface="Georgia" pitchFamily="18" charset="0"/>
                <a:cs typeface="Times New Roman" pitchFamily="18" charset="0"/>
              </a:rPr>
              <a:t>самодержавие.</a:t>
            </a:r>
          </a:p>
          <a:p>
            <a:pPr marL="342900" indent="-342900"/>
            <a:r>
              <a:rPr lang="ru-RU" sz="2400" dirty="0">
                <a:latin typeface="Georgia" pitchFamily="18" charset="0"/>
                <a:cs typeface="Times New Roman" pitchFamily="18" charset="0"/>
              </a:rPr>
              <a:t>2. Были </a:t>
            </a:r>
            <a:r>
              <a:rPr lang="ru-RU" sz="2400" b="1" u="sng" dirty="0">
                <a:latin typeface="Georgia" pitchFamily="18" charset="0"/>
                <a:cs typeface="Times New Roman" pitchFamily="18" charset="0"/>
              </a:rPr>
              <a:t>созданы условия для реального  развития общества по демократическому пути  </a:t>
            </a:r>
            <a:r>
              <a:rPr lang="ru-RU" sz="2400" dirty="0">
                <a:latin typeface="Georgia" pitchFamily="18" charset="0"/>
                <a:cs typeface="Times New Roman" pitchFamily="18" charset="0"/>
              </a:rPr>
              <a:t>вследствие принятия демократических законодательных актов</a:t>
            </a:r>
            <a:r>
              <a:rPr lang="ru-RU" sz="2400" baseline="30000" dirty="0">
                <a:latin typeface="Georgia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Georgia" pitchFamily="18" charset="0"/>
                <a:cs typeface="Times New Roman" pitchFamily="18" charset="0"/>
              </a:rPr>
              <a:t>и реальный шанс для общества  разрешить многие противоречия общественного развития страны. </a:t>
            </a:r>
          </a:p>
          <a:p>
            <a:pPr lvl="2" algn="ctr"/>
            <a:r>
              <a:rPr lang="ru-RU" sz="2400" dirty="0">
                <a:latin typeface="Georgia" pitchFamily="18" charset="0"/>
                <a:cs typeface="Times New Roman" pitchFamily="18" charset="0"/>
              </a:rPr>
              <a:t>Однако, как показали дальнейшие события,  лидеры страны, пришедшие к власти в результате февральской революции, не смогли воспользоваться этим шансом.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1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lum bright="-20000" contrast="30000"/>
          </a:blip>
          <a:srcRect/>
          <a:stretch>
            <a:fillRect/>
          </a:stretch>
        </p:blipFill>
        <p:spPr bwMode="auto">
          <a:xfrm>
            <a:off x="0" y="0"/>
            <a:ext cx="91738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extBox 1"/>
          <p:cNvSpPr txBox="1"/>
          <p:nvPr/>
        </p:nvSpPr>
        <p:spPr>
          <a:xfrm>
            <a:off x="0" y="0"/>
            <a:ext cx="9144000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Главные итоги Февральской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революции:</a:t>
            </a:r>
          </a:p>
        </p:txBody>
      </p:sp>
      <p:sp>
        <p:nvSpPr>
          <p:cNvPr id="3" name="Стрелка вниз 2"/>
          <p:cNvSpPr/>
          <p:nvPr/>
        </p:nvSpPr>
        <p:spPr>
          <a:xfrm>
            <a:off x="1908175" y="1500188"/>
            <a:ext cx="863600" cy="1143000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Стрелка вниз 3"/>
          <p:cNvSpPr/>
          <p:nvPr/>
        </p:nvSpPr>
        <p:spPr>
          <a:xfrm>
            <a:off x="6215063" y="1500188"/>
            <a:ext cx="857250" cy="1143000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4714875" y="2857500"/>
            <a:ext cx="3671888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ДВОЕВЛАСТИЕ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55650" y="2928938"/>
            <a:ext cx="3095625" cy="9540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СВЕРЖЕНИЕ</a:t>
            </a:r>
            <a:b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МОНАРХИИ</a:t>
            </a:r>
          </a:p>
        </p:txBody>
      </p:sp>
      <p:sp>
        <p:nvSpPr>
          <p:cNvPr id="7" name="Стрелка вниз 6"/>
          <p:cNvSpPr/>
          <p:nvPr/>
        </p:nvSpPr>
        <p:spPr>
          <a:xfrm>
            <a:off x="4572000" y="3571875"/>
            <a:ext cx="608013" cy="936625"/>
          </a:xfrm>
          <a:prstGeom prst="downArrow">
            <a:avLst>
              <a:gd name="adj1" fmla="val 50000"/>
              <a:gd name="adj2" fmla="val 71135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>
            <a:off x="7143750" y="3571875"/>
            <a:ext cx="571500" cy="936625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3357563" y="4714875"/>
            <a:ext cx="26543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ВРЕМЕННОЕ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ПРАВИТЕЛЬСТВО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867400" y="4786313"/>
            <a:ext cx="2519363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ПЕТРОСОВЕТ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  <p:bldP spid="8" grpId="0" animBg="1"/>
      <p:bldP spid="9" grpId="0"/>
      <p:bldP spid="1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1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lum bright="-20000" contrast="30000"/>
          </a:blip>
          <a:srcRect/>
          <a:stretch>
            <a:fillRect/>
          </a:stretch>
        </p:blipFill>
        <p:spPr bwMode="auto">
          <a:xfrm>
            <a:off x="0" y="0"/>
            <a:ext cx="91738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722" name="Rectangle 1"/>
          <p:cNvSpPr>
            <a:spLocks noChangeArrowheads="1"/>
          </p:cNvSpPr>
          <p:nvPr/>
        </p:nvSpPr>
        <p:spPr bwMode="auto">
          <a:xfrm>
            <a:off x="285750" y="428625"/>
            <a:ext cx="8429625" cy="501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179388" algn="ctr" eaLnBrk="0" hangingPunct="0"/>
            <a:r>
              <a:rPr lang="ru-RU" sz="3200" b="1" u="sng" dirty="0">
                <a:solidFill>
                  <a:srgbClr val="C00000"/>
                </a:solidFill>
                <a:latin typeface="Georgia" pitchFamily="18" charset="0"/>
                <a:cs typeface="Times New Roman" pitchFamily="18" charset="0"/>
              </a:rPr>
              <a:t>Историческое значение революции состоит в том, что она свергла самодержавие </a:t>
            </a:r>
            <a:r>
              <a:rPr lang="ru-RU" sz="3200" b="1" dirty="0">
                <a:solidFill>
                  <a:srgbClr val="C00000"/>
                </a:solidFill>
                <a:latin typeface="Georgia" pitchFamily="18" charset="0"/>
                <a:cs typeface="Times New Roman" pitchFamily="18" charset="0"/>
              </a:rPr>
              <a:t>– </a:t>
            </a:r>
          </a:p>
          <a:p>
            <a:pPr indent="179388" algn="ctr" eaLnBrk="0" hangingPunct="0"/>
            <a:r>
              <a:rPr lang="ru-RU" sz="3200" dirty="0">
                <a:latin typeface="Georgia" pitchFamily="18" charset="0"/>
                <a:cs typeface="Times New Roman" pitchFamily="18" charset="0"/>
              </a:rPr>
              <a:t>политический строй, долгое время тормозивший развитие страны. </a:t>
            </a:r>
          </a:p>
          <a:p>
            <a:pPr indent="179388" algn="ctr" eaLnBrk="0" hangingPunct="0"/>
            <a:r>
              <a:rPr lang="ru-RU" sz="3200" dirty="0">
                <a:latin typeface="Georgia" pitchFamily="18" charset="0"/>
                <a:cs typeface="Times New Roman" pitchFamily="18" charset="0"/>
              </a:rPr>
              <a:t>Легкость, с которой победила революция, показала, насколько слабой к тому времени была социальная опора самодержавия.</a:t>
            </a:r>
            <a:endParaRPr lang="ru-RU" sz="3200" dirty="0">
              <a:latin typeface="Georgia" pitchFamily="18" charset="0"/>
            </a:endParaRPr>
          </a:p>
          <a:p>
            <a:pPr indent="179388" algn="ctr" eaLnBrk="0" hangingPunct="0"/>
            <a:endParaRPr lang="ru-RU" sz="3200" dirty="0"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2690336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179388" algn="ctr" eaLnBrk="0" hangingPunct="0"/>
            <a:r>
              <a:rPr lang="ru-RU" b="1" u="sng" dirty="0" smtClean="0">
                <a:solidFill>
                  <a:srgbClr val="C00000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Главной особенностью </a:t>
            </a:r>
          </a:p>
          <a:p>
            <a:pPr indent="179388" algn="ctr" eaLnBrk="0" hangingPunct="0"/>
            <a:r>
              <a:rPr lang="ru-RU" dirty="0" smtClean="0">
                <a:latin typeface="Georgia" pitchFamily="18" charset="0"/>
                <a:ea typeface="Calibri" pitchFamily="34" charset="0"/>
                <a:cs typeface="Times New Roman" pitchFamily="18" charset="0"/>
              </a:rPr>
              <a:t> революции стало то, что </a:t>
            </a:r>
            <a:r>
              <a:rPr lang="ru-RU" b="1" u="sng" dirty="0" smtClean="0">
                <a:latin typeface="Georgia" pitchFamily="18" charset="0"/>
                <a:ea typeface="Calibri" pitchFamily="34" charset="0"/>
                <a:cs typeface="Times New Roman" pitchFamily="18" charset="0"/>
              </a:rPr>
              <a:t>она закончилась двоевластием (Временное правительство и </a:t>
            </a:r>
          </a:p>
          <a:p>
            <a:pPr indent="179388" algn="ctr" eaLnBrk="0" hangingPunct="0"/>
            <a:r>
              <a:rPr lang="ru-RU" b="1" u="sng" dirty="0" smtClean="0">
                <a:latin typeface="Georgia" pitchFamily="18" charset="0"/>
                <a:ea typeface="Calibri" pitchFamily="34" charset="0"/>
                <a:cs typeface="Times New Roman" pitchFamily="18" charset="0"/>
              </a:rPr>
              <a:t>Петро градский Совет).</a:t>
            </a:r>
            <a:endParaRPr lang="ru-RU" b="1" u="sng" dirty="0">
              <a:latin typeface="Georgia" pitchFamily="18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одержимое 3"/>
          <p:cNvGraphicFramePr>
            <a:graphicFrameLocks/>
          </p:cNvGraphicFramePr>
          <p:nvPr/>
        </p:nvGraphicFramePr>
        <p:xfrm>
          <a:off x="214282" y="285728"/>
          <a:ext cx="8715436" cy="59811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740073"/>
                <a:gridCol w="6975363"/>
              </a:tblGrid>
              <a:tr h="625927"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Февральская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буржуазно-демократическая революция 1917 г.</a:t>
                      </a:r>
                    </a:p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Вторая </a:t>
                      </a:r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русская революция</a:t>
                      </a:r>
                      <a:endParaRPr lang="ru-RU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7784">
                <a:tc>
                  <a:txBody>
                    <a:bodyPr/>
                    <a:lstStyle/>
                    <a:p>
                      <a:r>
                        <a:rPr lang="ru-RU" sz="13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Дата:</a:t>
                      </a:r>
                      <a:endParaRPr lang="ru-RU" sz="1300" b="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3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  <a:r>
                        <a:rPr lang="en-US" sz="1300" kern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300" kern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февраля (8 марта) 1917 года – 2 марта 1917 г (?)</a:t>
                      </a:r>
                      <a:endParaRPr lang="ru-RU" sz="1300" b="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283158">
                <a:tc>
                  <a:txBody>
                    <a:bodyPr/>
                    <a:lstStyle/>
                    <a:p>
                      <a:r>
                        <a:rPr lang="ru-RU" sz="13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Характер революции</a:t>
                      </a:r>
                      <a:endParaRPr lang="ru-RU" sz="1300" b="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3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Буржуазно-демократический.</a:t>
                      </a:r>
                      <a:endParaRPr lang="ru-RU" sz="1300" b="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1445594">
                <a:tc>
                  <a:txBody>
                    <a:bodyPr/>
                    <a:lstStyle/>
                    <a:p>
                      <a:r>
                        <a:rPr lang="ru-RU" sz="13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Причины:</a:t>
                      </a:r>
                      <a:endParaRPr lang="ru-RU" sz="1300" b="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42900" indent="-342900">
                        <a:lnSpc>
                          <a:spcPct val="100000"/>
                        </a:lnSpc>
                        <a:buAutoNum type="arabicPeriod"/>
                      </a:pPr>
                      <a:r>
                        <a:rPr lang="ru-RU" sz="13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Первая</a:t>
                      </a:r>
                      <a:r>
                        <a:rPr lang="ru-RU" sz="1300" kern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мировая война обострила все имеющиеся в обществе противоречия.</a:t>
                      </a:r>
                      <a:endParaRPr lang="ru-RU" sz="1300" kern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indent="-342900">
                        <a:lnSpc>
                          <a:spcPct val="100000"/>
                        </a:lnSpc>
                        <a:buAutoNum type="arabicPeriod"/>
                      </a:pPr>
                      <a:r>
                        <a:rPr lang="ru-RU" sz="13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Необходимость ликвидации  феодально-крепостнических пережитков, сдерживающих развитие страны.</a:t>
                      </a:r>
                    </a:p>
                    <a:p>
                      <a:pPr marL="342900" indent="-342900">
                        <a:lnSpc>
                          <a:spcPct val="100000"/>
                        </a:lnSpc>
                        <a:buAutoNum type="arabicPeriod"/>
                      </a:pPr>
                      <a:r>
                        <a:rPr lang="ru-RU" sz="13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Противоречия между помещиками и крестьянами.</a:t>
                      </a:r>
                    </a:p>
                    <a:p>
                      <a:pPr marL="342900" indent="-342900">
                        <a:lnSpc>
                          <a:spcPct val="100000"/>
                        </a:lnSpc>
                        <a:buAutoNum type="arabicPeriod"/>
                      </a:pPr>
                      <a:r>
                        <a:rPr lang="ru-RU" sz="13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Противоречия между рабочими и буржуазией.</a:t>
                      </a:r>
                    </a:p>
                    <a:p>
                      <a:pPr marL="342900" indent="-342900">
                        <a:lnSpc>
                          <a:spcPct val="100000"/>
                        </a:lnSpc>
                        <a:buAutoNum type="arabicPeriod"/>
                      </a:pPr>
                      <a:r>
                        <a:rPr lang="ru-RU" sz="13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Противоречия между центром и окраинами.</a:t>
                      </a:r>
                    </a:p>
                    <a:p>
                      <a:pPr marL="342900" indent="-342900">
                        <a:lnSpc>
                          <a:spcPct val="100000"/>
                        </a:lnSpc>
                        <a:buAutoNum type="arabicPeriod"/>
                      </a:pPr>
                      <a:r>
                        <a:rPr lang="ru-RU" sz="13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Противоречия между властью и обществом.</a:t>
                      </a:r>
                      <a:endParaRPr lang="ru-RU" sz="1300" b="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670636">
                <a:tc>
                  <a:txBody>
                    <a:bodyPr/>
                    <a:lstStyle/>
                    <a:p>
                      <a:r>
                        <a:rPr lang="ru-RU" sz="1300" kern="1200" dirty="0">
                          <a:latin typeface="Times New Roman" pitchFamily="18" charset="0"/>
                          <a:cs typeface="Times New Roman" pitchFamily="18" charset="0"/>
                        </a:rPr>
                        <a:t>Основная цель:</a:t>
                      </a:r>
                      <a:endParaRPr lang="ru-RU" sz="1300" b="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3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Ликвидация феодально-крепостнических пережитков</a:t>
                      </a:r>
                      <a:r>
                        <a:rPr lang="en-US" sz="13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3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(ликвидация</a:t>
                      </a:r>
                      <a:r>
                        <a:rPr lang="ru-RU" sz="1300" kern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монархии и установление республики, ликвидация помещичьего землевладения)</a:t>
                      </a:r>
                      <a:r>
                        <a:rPr lang="ru-RU" sz="13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, либерализация  политической системы;  </a:t>
                      </a:r>
                      <a:r>
                        <a:rPr lang="ru-RU" sz="1300" kern="1200" dirty="0">
                          <a:latin typeface="Times New Roman" pitchFamily="18" charset="0"/>
                          <a:cs typeface="Times New Roman" pitchFamily="18" charset="0"/>
                        </a:rPr>
                        <a:t>улучшение условий труда</a:t>
                      </a:r>
                      <a:r>
                        <a:rPr lang="ru-RU" sz="13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; </a:t>
                      </a:r>
                      <a:endParaRPr lang="ru-RU" sz="1300" b="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410584">
                <a:tc>
                  <a:txBody>
                    <a:bodyPr/>
                    <a:lstStyle/>
                    <a:p>
                      <a:r>
                        <a:rPr lang="ru-RU" sz="1300" kern="1200" dirty="0">
                          <a:latin typeface="Times New Roman" pitchFamily="18" charset="0"/>
                          <a:cs typeface="Times New Roman" pitchFamily="18" charset="0"/>
                        </a:rPr>
                        <a:t>Организаторы:</a:t>
                      </a:r>
                      <a:endParaRPr lang="ru-RU" sz="1300" b="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400" kern="1200" dirty="0">
                          <a:latin typeface="Times New Roman" pitchFamily="18" charset="0"/>
                          <a:cs typeface="Times New Roman" pitchFamily="18" charset="0"/>
                        </a:rPr>
                        <a:t>Партия социалистов-революционеров, </a:t>
                      </a:r>
                      <a:r>
                        <a:rPr lang="ru-RU" sz="14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РСДРП.</a:t>
                      </a:r>
                      <a:endParaRPr lang="ru-RU" sz="1400" b="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327784">
                <a:tc>
                  <a:txBody>
                    <a:bodyPr/>
                    <a:lstStyle/>
                    <a:p>
                      <a:r>
                        <a:rPr lang="ru-RU" sz="13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Движущие силы:</a:t>
                      </a:r>
                      <a:endParaRPr lang="ru-RU" sz="1300" b="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300" kern="1200" dirty="0">
                          <a:latin typeface="Times New Roman" pitchFamily="18" charset="0"/>
                          <a:cs typeface="Times New Roman" pitchFamily="18" charset="0"/>
                        </a:rPr>
                        <a:t>рабочие, крестьяне, </a:t>
                      </a:r>
                      <a:r>
                        <a:rPr lang="ru-RU" sz="13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 мелкая буржуазия, интеллигенция</a:t>
                      </a:r>
                      <a:r>
                        <a:rPr lang="ru-RU" sz="1300" kern="1200" dirty="0">
                          <a:latin typeface="Times New Roman" pitchFamily="18" charset="0"/>
                          <a:cs typeface="Times New Roman" pitchFamily="18" charset="0"/>
                        </a:rPr>
                        <a:t>, отдельные части армии</a:t>
                      </a:r>
                      <a:endParaRPr lang="ru-RU" sz="1300" b="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327784">
                <a:tc>
                  <a:txBody>
                    <a:bodyPr/>
                    <a:lstStyle/>
                    <a:p>
                      <a:r>
                        <a:rPr lang="ru-RU" sz="1300" dirty="0">
                          <a:latin typeface="Times New Roman" pitchFamily="18" charset="0"/>
                          <a:cs typeface="Times New Roman" pitchFamily="18" charset="0"/>
                        </a:rPr>
                        <a:t>Противники:</a:t>
                      </a:r>
                      <a:endParaRPr lang="ru-RU" sz="13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300" dirty="0">
                          <a:latin typeface="Times New Roman" pitchFamily="18" charset="0"/>
                          <a:cs typeface="Times New Roman" pitchFamily="18" charset="0"/>
                        </a:rPr>
                        <a:t>Сторонники императора Николая II, различные черносотенные организации, Союз 17 октября</a:t>
                      </a:r>
                      <a:endParaRPr lang="ru-RU" sz="13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476897"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Требования:</a:t>
                      </a:r>
                      <a:endParaRPr lang="ru-RU" sz="13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3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Окончание войны, ликвидация самодержавия, ликвидация помещичьего землевладения, создание рабочего законодательства, решение национального  вопроса.</a:t>
                      </a:r>
                      <a:endParaRPr lang="ru-RU" sz="13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485097"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Основные формы борьбы:</a:t>
                      </a:r>
                      <a:endParaRPr lang="ru-RU" sz="13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Стачки, забастовки, вооруженное</a:t>
                      </a:r>
                      <a:r>
                        <a:rPr lang="ru-RU" sz="13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восстание </a:t>
                      </a:r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, восстания крестьян, захват земель, поджоги</a:t>
                      </a:r>
                      <a:r>
                        <a:rPr lang="ru-RU" sz="13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помещичьих усадеб.</a:t>
                      </a:r>
                      <a:endParaRPr lang="ru-RU" sz="13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506703"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Лозунги:</a:t>
                      </a:r>
                      <a:endParaRPr lang="ru-RU" sz="13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«Хлеба!!!», «Верните наших мужей!» , «Долой самодержавие!»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«Долой царизм!»,  «Долой войну!»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3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928794" y="1214422"/>
            <a:ext cx="7072362" cy="507209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lum contrast="20000"/>
          </a:blip>
          <a:srcRect/>
          <a:stretch>
            <a:fillRect/>
          </a:stretch>
        </p:blipFill>
        <p:spPr bwMode="auto">
          <a:xfrm>
            <a:off x="-1" y="0"/>
            <a:ext cx="91738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1357290" y="1785926"/>
            <a:ext cx="5662127" cy="21236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C00000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Причины</a:t>
            </a:r>
          </a:p>
          <a:p>
            <a:pPr algn="ctr"/>
            <a:r>
              <a:rPr lang="ru-RU" sz="6600" b="1" dirty="0" smtClean="0">
                <a:solidFill>
                  <a:srgbClr val="C00000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 революции</a:t>
            </a:r>
            <a:endParaRPr lang="ru-RU" sz="6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1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lum contrast="20000"/>
          </a:blip>
          <a:srcRect/>
          <a:stretch>
            <a:fillRect/>
          </a:stretch>
        </p:blipFill>
        <p:spPr bwMode="auto">
          <a:xfrm>
            <a:off x="-1" y="0"/>
            <a:ext cx="91738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 l="3353" r="4414" b="7692"/>
          <a:stretch>
            <a:fillRect/>
          </a:stretch>
        </p:blipFill>
        <p:spPr bwMode="auto">
          <a:xfrm>
            <a:off x="142844" y="3929066"/>
            <a:ext cx="3929090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0" y="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1 Первая мировая война обострила все имеющиеся в обществе противоречия</a:t>
            </a:r>
            <a:endParaRPr lang="ru-RU" sz="2300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6314" y="3929066"/>
            <a:ext cx="4214842" cy="2765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72066" y="785794"/>
            <a:ext cx="3845031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2844" y="857232"/>
            <a:ext cx="3470273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1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lum contrast="20000"/>
          </a:blip>
          <a:srcRect/>
          <a:stretch>
            <a:fillRect/>
          </a:stretch>
        </p:blipFill>
        <p:spPr bwMode="auto">
          <a:xfrm>
            <a:off x="-1" y="0"/>
            <a:ext cx="91738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2.Необходимость ликвидации  феодально-крепостнических пережитков, сдерживающих развитие страны </a:t>
            </a:r>
            <a:endParaRPr lang="ru-RU" sz="2400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39916" y="1142984"/>
            <a:ext cx="4142941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86050" y="2786058"/>
            <a:ext cx="3257554" cy="4071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1214421"/>
            <a:ext cx="3714744" cy="257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1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lum contrast="20000"/>
          </a:blip>
          <a:srcRect/>
          <a:stretch>
            <a:fillRect/>
          </a:stretch>
        </p:blipFill>
        <p:spPr bwMode="auto">
          <a:xfrm>
            <a:off x="-1" y="0"/>
            <a:ext cx="91738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Прямоугольник 1"/>
          <p:cNvSpPr/>
          <p:nvPr/>
        </p:nvSpPr>
        <p:spPr>
          <a:xfrm>
            <a:off x="0" y="428604"/>
            <a:ext cx="892971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3.Противоречия между помещиками и крестьянами</a:t>
            </a:r>
            <a:endParaRPr lang="ru-RU" sz="20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8662" y="1643050"/>
            <a:ext cx="7214156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1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lum contrast="20000"/>
          </a:blip>
          <a:srcRect/>
          <a:stretch>
            <a:fillRect/>
          </a:stretch>
        </p:blipFill>
        <p:spPr bwMode="auto">
          <a:xfrm>
            <a:off x="-1" y="0"/>
            <a:ext cx="91738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Прямоугольник 1"/>
          <p:cNvSpPr/>
          <p:nvPr/>
        </p:nvSpPr>
        <p:spPr>
          <a:xfrm>
            <a:off x="0" y="357166"/>
            <a:ext cx="9144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>
              <a:lnSpc>
                <a:spcPct val="10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4.Противоречия между рабочими и буржуазией.</a:t>
            </a: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1428736"/>
            <a:ext cx="7415613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1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lum contrast="20000"/>
          </a:blip>
          <a:srcRect/>
          <a:stretch>
            <a:fillRect/>
          </a:stretch>
        </p:blipFill>
        <p:spPr bwMode="auto">
          <a:xfrm>
            <a:off x="-1" y="0"/>
            <a:ext cx="91738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Прямоугольник 1"/>
          <p:cNvSpPr/>
          <p:nvPr/>
        </p:nvSpPr>
        <p:spPr>
          <a:xfrm>
            <a:off x="214282" y="428604"/>
            <a:ext cx="82153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5.Противоречия между центром и окраинами</a:t>
            </a:r>
            <a:endParaRPr lang="ru-RU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3000372"/>
            <a:ext cx="4141784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4786314" y="6286520"/>
            <a:ext cx="4143404" cy="36933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Киев 1917 г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4" y="3000372"/>
            <a:ext cx="3857652" cy="3071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214282" y="6286520"/>
            <a:ext cx="3857652" cy="36933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Якутск 1917 г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745</TotalTime>
  <Words>1092</Words>
  <Application>Microsoft Office PowerPoint</Application>
  <PresentationFormat>Экран (4:3)</PresentationFormat>
  <Paragraphs>172</Paragraphs>
  <Slides>28</Slides>
  <Notes>17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Слайд 1</vt:lpstr>
      <vt:lpstr> План занятия: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Февраль 1917 г</vt:lpstr>
      <vt:lpstr>Слайд 15</vt:lpstr>
      <vt:lpstr>Слайд 16</vt:lpstr>
      <vt:lpstr>Слайд 17</vt:lpstr>
      <vt:lpstr>Слайд 18</vt:lpstr>
      <vt:lpstr>Слайд 19</vt:lpstr>
      <vt:lpstr>Сущность двоевластия</vt:lpstr>
      <vt:lpstr>Слайд 21</vt:lpstr>
      <vt:lpstr>ВРЕМЕННОЕ ПРАВИТЕЛЬСТВО</vt:lpstr>
      <vt:lpstr>Слайд 23</vt:lpstr>
      <vt:lpstr>Слайд 24</vt:lpstr>
      <vt:lpstr>Слайд 25</vt:lpstr>
      <vt:lpstr>Слайд 26</vt:lpstr>
      <vt:lpstr>Слайд 27</vt:lpstr>
      <vt:lpstr>Слайд 28</vt:lpstr>
    </vt:vector>
  </TitlesOfParts>
  <Company>HATA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Леонид</dc:creator>
  <cp:lastModifiedBy>Кабинет4</cp:lastModifiedBy>
  <cp:revision>199</cp:revision>
  <dcterms:created xsi:type="dcterms:W3CDTF">2009-10-03T18:20:09Z</dcterms:created>
  <dcterms:modified xsi:type="dcterms:W3CDTF">2006-11-28T23:16:38Z</dcterms:modified>
</cp:coreProperties>
</file>