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1" r:id="rId3"/>
    <p:sldId id="257" r:id="rId4"/>
    <p:sldId id="279" r:id="rId5"/>
    <p:sldId id="258" r:id="rId6"/>
    <p:sldId id="261" r:id="rId7"/>
    <p:sldId id="259" r:id="rId8"/>
    <p:sldId id="262" r:id="rId9"/>
    <p:sldId id="263" r:id="rId10"/>
    <p:sldId id="264" r:id="rId11"/>
    <p:sldId id="260" r:id="rId12"/>
    <p:sldId id="280" r:id="rId13"/>
    <p:sldId id="269" r:id="rId14"/>
    <p:sldId id="265" r:id="rId15"/>
    <p:sldId id="281" r:id="rId16"/>
    <p:sldId id="282" r:id="rId17"/>
    <p:sldId id="270" r:id="rId18"/>
    <p:sldId id="272" r:id="rId19"/>
    <p:sldId id="283" r:id="rId20"/>
    <p:sldId id="266" r:id="rId21"/>
    <p:sldId id="273" r:id="rId22"/>
    <p:sldId id="284" r:id="rId23"/>
    <p:sldId id="267" r:id="rId24"/>
    <p:sldId id="274" r:id="rId25"/>
    <p:sldId id="278" r:id="rId26"/>
    <p:sldId id="275" r:id="rId27"/>
    <p:sldId id="285" r:id="rId28"/>
    <p:sldId id="276" r:id="rId29"/>
    <p:sldId id="277" r:id="rId30"/>
    <p:sldId id="286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0000"/>
    <a:srgbClr val="FF9900"/>
    <a:srgbClr val="6600CC"/>
    <a:srgbClr val="A50021"/>
    <a:srgbClr val="FF0066"/>
    <a:srgbClr val="FF00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75" autoAdjust="0"/>
    <p:restoredTop sz="94667" autoAdjust="0"/>
  </p:normalViewPr>
  <p:slideViewPr>
    <p:cSldViewPr>
      <p:cViewPr varScale="1">
        <p:scale>
          <a:sx n="65" d="100"/>
          <a:sy n="65" d="100"/>
        </p:scale>
        <p:origin x="-9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AB6A8-A60B-413C-B1F9-CBB7601E0267}" type="datetimeFigureOut">
              <a:rPr lang="ru-RU" smtClean="0"/>
              <a:pPr/>
              <a:t>19.10.2011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48E7A1-79F2-4DAC-93A0-24448DB1FC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48E7A1-79F2-4DAC-93A0-24448DB1FC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ADB68-67C7-4098-8765-71C01AA6F462}" type="datetimeFigureOut">
              <a:rPr lang="ru-RU" smtClean="0"/>
              <a:pPr/>
              <a:t>19.10.2011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F9B64-A4EA-4570-B48E-B9E48FCC6E9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Tsarskoye_liceum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hyperlink" Target="http://ru.wikipedia.org/wiki/%D0%A4%D0%B0%D0%B9%D0%BB:Pushkinlyceum.jpg" TargetMode="External"/><Relationship Id="rId4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4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2714645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chemeClr val="bg1"/>
                </a:solidFill>
                <a:latin typeface="Monotype Corsiva" pitchFamily="66" charset="0"/>
              </a:rPr>
              <a:t>Царскосельский лицей</a:t>
            </a:r>
            <a:endParaRPr lang="ru-RU" sz="10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  <a:latin typeface="Monotype Corsiva" pitchFamily="66" charset="0"/>
              </a:rPr>
              <a:t>19 октября 1811 года</a:t>
            </a:r>
            <a:endParaRPr lang="ru-RU" sz="6000" b="1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5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86436" cy="1441438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0066"/>
                </a:solidFill>
                <a:latin typeface="Monotype Corsiva" pitchFamily="66" charset="0"/>
              </a:rPr>
              <a:t>Приём лицеистов</a:t>
            </a:r>
            <a:endParaRPr lang="ru-RU" sz="4400" dirty="0">
              <a:solidFill>
                <a:srgbClr val="000066"/>
              </a:solidFill>
              <a:latin typeface="Monotype Corsiva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457200" y="1214423"/>
            <a:ext cx="5757874" cy="4572032"/>
          </a:xfrm>
        </p:spPr>
        <p:txBody>
          <a:bodyPr anchor="ctr"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лицей принимали дворянских мальчиков 10-12 лет по результатам вступительных экзаменов. Приём лицеистов осуществляли один раз в три года. На обучение зачислялось не более 50 человек.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Рисунок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3636" y="1357298"/>
            <a:ext cx="2605090" cy="46339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55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8" name="Содержимое 7" descr="Рисунок6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8596" y="928670"/>
            <a:ext cx="3149334" cy="2714644"/>
          </a:xfrm>
        </p:spPr>
      </p:pic>
      <p:pic>
        <p:nvPicPr>
          <p:cNvPr id="10" name="Рисунок 9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214686"/>
            <a:ext cx="392909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000496" y="785794"/>
            <a:ext cx="492922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Программа лицея была рассчитана на </a:t>
            </a:r>
          </a:p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6 лет.  Изучали языки, риторику, словесность, русскую и мировую историю, нравственные науки, математические и физические, «изящные искусства и гимнастические упражнения»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142844" y="3786190"/>
            <a:ext cx="40719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Обучение делилось на 2 курса: начальный и окончательный. На каждом курсе учились в течение 3 лет. При переходе с курса на курс проводился публичный экзамен.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71472" y="1200328"/>
            <a:ext cx="77153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Monotype Corsiva" pitchFamily="66" charset="0"/>
                <a:ea typeface="Calibri" pitchFamily="34" charset="0"/>
                <a:cs typeface="Times New Roman" pitchFamily="18" charset="0"/>
              </a:rPr>
              <a:t> Родные и друзья могли навещать лицеистов только в воскресенье и праздничные дни. И конечно, эти дни были самыми яркими и запоминающимися.    Воскресные дни пролетали незаметно, и снова наступали будни.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66"/>
                </a:solidFill>
                <a:effectLst/>
                <a:latin typeface="Monotype Corsiva" pitchFamily="66" charset="0"/>
              </a:rPr>
              <a:t>..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55-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142844" y="785794"/>
            <a:ext cx="8858312" cy="5857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«Вставали мы по звонку в шесть часов. Одевались, шли на молитву в залу. Утреннюю и вечернюю молитву читали мы вслух по очереди.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7 до 9 часов – класс. В 9 часов – чай; прогулка до 10.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10 до 12 часов – класс. От 12 до 1 – прогулка.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 – обед. От 2 до 3 – или чистописание, или рисование.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3 до 5 – класс. В 5 часов – чай; от 6 – прогулка; потом – повторение уроков или вспомогательный класс.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средам и субботам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танцеванье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фехтование.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Каждую субботу – баня.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половине 9 часа – звонок к ужину. После ужина до 10 часов –                                отдых, развлечения.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В 10 часов – вечерняя молитва и сон».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И.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Пущин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5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73050"/>
            <a:ext cx="8429684" cy="1155686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0066"/>
                </a:solidFill>
                <a:latin typeface="Monotype Corsiva" pitchFamily="66" charset="0"/>
              </a:rPr>
              <a:t>Преподаватели  Царскосельского  лицея</a:t>
            </a:r>
            <a:endParaRPr lang="ru-RU" sz="4000" dirty="0">
              <a:solidFill>
                <a:srgbClr val="000066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Рисунок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6" y="1643050"/>
            <a:ext cx="2071702" cy="3071834"/>
          </a:xfrm>
          <a:prstGeom prst="rect">
            <a:avLst/>
          </a:prstGeom>
        </p:spPr>
      </p:pic>
      <p:pic>
        <p:nvPicPr>
          <p:cNvPr id="7" name="Рисунок 6" descr="Рисунок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643050"/>
            <a:ext cx="2143140" cy="307183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571737" y="1643050"/>
            <a:ext cx="421484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работы в лицее были приглашены самые лучшие специалисты.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Пушкин охотнее всего посещал занятия А. П. Куницына (преподавателя курса нравственных и политических наук), Л.-В.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Теппера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(преподавателя музыки)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 l="2916" b="23346"/>
          <a:stretch>
            <a:fillRect/>
          </a:stretch>
        </p:blipFill>
        <p:spPr bwMode="auto">
          <a:xfrm>
            <a:off x="357158" y="1357298"/>
            <a:ext cx="4357750" cy="37862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4857753" y="1214422"/>
            <a:ext cx="40719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табеле, который был составлен профессорами, обучающими Пушкина, мы можем прочитать: «В математике. Острота, но для пустословия, очень ленив и в классе нескромен, успехи посредственны»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1785926"/>
            <a:ext cx="385765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Александр Пушкин имел по рисованию 0, что означало – никаких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успехов </a:t>
            </a: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4" descr="Рисунок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7686" y="1285860"/>
            <a:ext cx="3997234" cy="4545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5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35834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329642" cy="116205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000066"/>
                </a:solidFill>
                <a:latin typeface="Monotype Corsiva" pitchFamily="66" charset="0"/>
              </a:rPr>
              <a:t>Дортуары</a:t>
            </a:r>
            <a:endParaRPr lang="ru-RU" sz="4400" dirty="0">
              <a:solidFill>
                <a:srgbClr val="000066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00496" y="1500174"/>
            <a:ext cx="485778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Спальни по своему объёму и меблировке  напоминали келью монаха: площадь - 6 квадратных метров, с половинкой окна (вторая – у соседа). В каждой комнате – железная кровать, комод, конторка, зеркало, стул, кувшин с водой. На конторке -чернильница и подсвечник со щипцами.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11" descr="1801kvkjlap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85720" y="1500174"/>
            <a:ext cx="3243876" cy="4929222"/>
          </a:xfrm>
          <a:noFill/>
          <a:ln w="57150" cmpd="thinThick">
            <a:solidFill>
              <a:srgbClr val="008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00166" y="928670"/>
            <a:ext cx="64294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66"/>
                </a:solidFill>
                <a:latin typeface="Monotype Corsiva" pitchFamily="66" charset="0"/>
              </a:rPr>
              <a:t>Лицейские прозвища</a:t>
            </a:r>
            <a:endParaRPr lang="ru-RU" sz="4400" b="1" dirty="0">
              <a:solidFill>
                <a:srgbClr val="000066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1571612"/>
            <a:ext cx="8286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</a:t>
            </a: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Дельвиг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Тося</a:t>
            </a:r>
          </a:p>
          <a:p>
            <a:pPr algn="just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К. </a:t>
            </a: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Данзас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Медведь</a:t>
            </a:r>
          </a:p>
          <a:p>
            <a:pPr algn="just"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И. </a:t>
            </a:r>
            <a:r>
              <a:rPr lang="ru-RU" sz="32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Большой </a:t>
            </a:r>
            <a:r>
              <a:rPr lang="ru-RU" sz="3200" b="1" i="1" dirty="0" err="1" smtClean="0">
                <a:latin typeface="Times New Roman" pitchFamily="18" charset="0"/>
                <a:cs typeface="Times New Roman" pitchFamily="18" charset="0"/>
              </a:rPr>
              <a:t>Жано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(за высокий рост)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 Пушкин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Егоза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(за весёлость и   подвижность), 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Француз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(за прекрасное знание французского языка)</a:t>
            </a:r>
          </a:p>
          <a:p>
            <a:pPr>
              <a:buFont typeface="Arial" pitchFamily="34" charset="0"/>
              <a:buChar char="•"/>
            </a:pP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 Кюхельбекер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Виля, Кюхля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(за медлительность и неуклюжесть)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1473" y="1357298"/>
            <a:ext cx="828680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 сразу сошёлся с товарищами. Характер у него был неровный, настроение часто менялось. Он сам вспоминал, что бывал очень разным: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Порой 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ленив, порой упрям,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   Порой 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лукав, порою прям, 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   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        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Порой смирен, порой мятежен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  </a:t>
            </a:r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Порой печален, молчалив,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Порой сердечно говорлив.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4" y="1500174"/>
            <a:ext cx="885831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600" b="1" dirty="0" smtClean="0">
                <a:solidFill>
                  <a:srgbClr val="C00000"/>
                </a:solidFill>
                <a:latin typeface="Monotype Corsiva" pitchFamily="66" charset="0"/>
              </a:rPr>
              <a:t>Друзья мои, прекрасен наш союз!</a:t>
            </a:r>
          </a:p>
          <a:p>
            <a:pPr algn="ctr"/>
            <a:r>
              <a:rPr lang="ru-RU" sz="4600" b="1" dirty="0" smtClean="0">
                <a:solidFill>
                  <a:srgbClr val="C00000"/>
                </a:solidFill>
                <a:latin typeface="Monotype Corsiva" pitchFamily="66" charset="0"/>
              </a:rPr>
              <a:t>Он, как душа, неразделим и вечен – </a:t>
            </a:r>
          </a:p>
          <a:p>
            <a:pPr algn="ctr"/>
            <a:r>
              <a:rPr lang="ru-RU" sz="4600" b="1" dirty="0" smtClean="0">
                <a:solidFill>
                  <a:srgbClr val="C00000"/>
                </a:solidFill>
                <a:latin typeface="Monotype Corsiva" pitchFamily="66" charset="0"/>
              </a:rPr>
              <a:t>Неколебим, свободен и беспечен,</a:t>
            </a:r>
          </a:p>
          <a:p>
            <a:pPr algn="ctr"/>
            <a:r>
              <a:rPr lang="ru-RU" sz="4600" b="1" dirty="0" smtClean="0">
                <a:solidFill>
                  <a:srgbClr val="C00000"/>
                </a:solidFill>
                <a:latin typeface="Monotype Corsiva" pitchFamily="66" charset="0"/>
              </a:rPr>
              <a:t>Срастался он под сенью дружных муз.</a:t>
            </a:r>
          </a:p>
          <a:p>
            <a:pPr algn="ctr"/>
            <a:r>
              <a:rPr lang="ru-RU" sz="46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</a:t>
            </a:r>
          </a:p>
          <a:p>
            <a:pPr algn="ctr"/>
            <a:r>
              <a:rPr lang="ru-RU" sz="4600" b="1" dirty="0" smtClean="0">
                <a:solidFill>
                  <a:srgbClr val="C00000"/>
                </a:solidFill>
                <a:latin typeface="Monotype Corsiva" pitchFamily="66" charset="0"/>
              </a:rPr>
              <a:t>                                       А. С. Пушкин</a:t>
            </a:r>
            <a:endParaRPr lang="ru-RU" sz="46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55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86116" y="1571612"/>
            <a:ext cx="5715040" cy="4857784"/>
          </a:xfrm>
        </p:spPr>
        <p:txBody>
          <a:bodyPr>
            <a:noAutofit/>
          </a:bodyPr>
          <a:lstStyle/>
          <a:p>
            <a:pPr algn="ctr"/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Иван Иванович </a:t>
            </a:r>
            <a:r>
              <a:rPr lang="ru-RU" sz="2600" b="1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6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(1798-1859) </a:t>
            </a:r>
          </a:p>
          <a:p>
            <a:pPr algn="ctr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Лицейский товарищ Пушкина и ближайший его друг; "рыцарь правды", по выражению князя С.Г. Волконского.</a:t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Только о Пущине и о Малиновском вспомнил Пушкин на смертном одре, сказав, что будь они тут, ему бы легче было умирать. Вернувшись из ссылки,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Пущин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 посетил вместе с дочерью Лицей и комнату Пушкина и отслужил панихиду об упокоении своего друга. </a:t>
            </a:r>
            <a:br>
              <a:rPr lang="ru-RU" sz="2500" dirty="0" smtClean="0">
                <a:latin typeface="Times New Roman" pitchFamily="18" charset="0"/>
                <a:cs typeface="Times New Roman" pitchFamily="18" charset="0"/>
              </a:rPr>
            </a:br>
            <a:endParaRPr lang="ru-RU" sz="2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исунок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1714488"/>
            <a:ext cx="2643206" cy="385765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282" y="857232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0066"/>
                </a:solidFill>
                <a:latin typeface="Monotype Corsiva" pitchFamily="66" charset="0"/>
              </a:rPr>
              <a:t>Мой первый друг, мой друг бесценный!</a:t>
            </a:r>
            <a:endParaRPr lang="ru-RU" sz="4000" b="1" i="1" dirty="0">
              <a:solidFill>
                <a:srgbClr val="0000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3" name="Picture 7" descr="K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857883" y="2428868"/>
            <a:ext cx="2857521" cy="3351212"/>
          </a:xfrm>
          <a:prstGeom prst="rect">
            <a:avLst/>
          </a:prstGeom>
          <a:noFill/>
          <a:ln/>
        </p:spPr>
      </p:pic>
      <p:sp>
        <p:nvSpPr>
          <p:cNvPr id="4" name="TextBox 3"/>
          <p:cNvSpPr txBox="1"/>
          <p:nvPr/>
        </p:nvSpPr>
        <p:spPr>
          <a:xfrm>
            <a:off x="428596" y="1214422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Кюхельбекер Вильгельм Карлович </a:t>
            </a:r>
          </a:p>
          <a:p>
            <a:pPr algn="ctr"/>
            <a:r>
              <a:rPr lang="ru-RU" sz="2800" b="1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1797 —1846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214554"/>
            <a:ext cx="521497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Пожалуй, один только Виля Кюхельбекер мог соперничать с юным Пушкиным в чтении. Они читали книги не для развлечения. Пушкин и некоторые другие его товарищи искали у «любимых творцов» объяснения того, что видели, решения самых важных для них вопросов.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00496" y="1071546"/>
            <a:ext cx="464347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«Я – поэт»,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думал Пушкин с волнением и радостью. Это было совершенно новое, непередаваемое чувство – ощущать себя поэтом, человеком, способным создавать прекрасное. Он стал серьёзнее, меньше шалил.</a:t>
            </a:r>
          </a:p>
          <a:p>
            <a:endParaRPr lang="ru-RU" dirty="0"/>
          </a:p>
        </p:txBody>
      </p:sp>
      <p:pic>
        <p:nvPicPr>
          <p:cNvPr id="4" name="Picture 5" descr="Изображение 040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 r="-44"/>
          <a:stretch>
            <a:fillRect/>
          </a:stretch>
        </p:blipFill>
        <p:spPr>
          <a:xfrm>
            <a:off x="214282" y="1071546"/>
            <a:ext cx="3571900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55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5143536" cy="1428760"/>
          </a:xfrm>
        </p:spPr>
        <p:txBody>
          <a:bodyPr>
            <a:normAutofit/>
          </a:bodyPr>
          <a:lstStyle/>
          <a:p>
            <a:pPr algn="ctr"/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Антон Антонович </a:t>
            </a:r>
            <a:r>
              <a:rPr lang="ru-RU" sz="2600" i="1" dirty="0" err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Дельвиг</a:t>
            </a: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i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(1798 - 1831)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20" y="1785927"/>
            <a:ext cx="5572164" cy="4500594"/>
          </a:xfrm>
        </p:spPr>
        <p:txBody>
          <a:bodyPr>
            <a:noAutofit/>
          </a:bodyPr>
          <a:lstStyle/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Первое стихотворение А. С. Пушкина увидело свет при не совсем обычных обстоятельствах. Очевидно, </a:t>
            </a:r>
            <a:r>
              <a:rPr lang="ru-RU" sz="2500" dirty="0" err="1" smtClean="0">
                <a:latin typeface="Times New Roman" pitchFamily="18" charset="0"/>
                <a:cs typeface="Times New Roman" pitchFamily="18" charset="0"/>
              </a:rPr>
              <a:t>Дельвиг</a:t>
            </a:r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, посылая в журнал своё стихотворение, посоветовался с товарищами и потихоньку от Александра отправил и его стихотворение «К другу стихотворцу». Вскоре ничего не подозревающий Пушкин зашёл в Газетную комнату и увидел напечатанное стихотворение. </a:t>
            </a:r>
          </a:p>
          <a:p>
            <a:endParaRPr lang="ru-RU" sz="2300" dirty="0"/>
          </a:p>
        </p:txBody>
      </p:sp>
      <p:pic>
        <p:nvPicPr>
          <p:cNvPr id="6" name="Рисунок 5" descr="Рисунок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1000108"/>
            <a:ext cx="3143272" cy="46457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0034" y="1071546"/>
            <a:ext cx="8143932" cy="45858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Газета «Санкт-Петербургские ведомости» </a:t>
            </a:r>
          </a:p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Monotype Corsiva" pitchFamily="66" charset="0"/>
              </a:rPr>
              <a:t>Объявление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«Императорский Царскосельский лицей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имеет честь уведомить,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4 и 8 чисел будущего января месяца, 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 10 часов утра до 3 пополудни, имеет быть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оном публичное испытание воспитанников первого приёма, по случаю перевода их из младшего в старший возраст».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596" y="1857364"/>
            <a:ext cx="850112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«Как узнали мы, что Державин будет к нам, все мы заволновались… Державин был очень стар… Экзамен наш очень его утомил… Он дремал до тех пор, пока не начался экзамен по русской словесности. Тут он оживился, глаза заблестели…Он слушал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живостью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необыкновенной…»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857232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Публичный экзамен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4" name="Picture 22" descr="pushkin_02_h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785918" y="1928802"/>
            <a:ext cx="5621338" cy="4214842"/>
          </a:xfrm>
          <a:prstGeom prst="rect">
            <a:avLst/>
          </a:prstGeom>
          <a:noFill/>
          <a:ln w="19050">
            <a:solidFill>
              <a:srgbClr val="990033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0" y="1071546"/>
            <a:ext cx="91440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 smtClean="0">
                <a:latin typeface="Monotype Corsiva" pitchFamily="66" charset="0"/>
              </a:rPr>
              <a:t>И вот, наконец, вызвали его – Александра Пушкина…</a:t>
            </a:r>
            <a:endParaRPr lang="ru-RU" sz="3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28597" y="1643050"/>
            <a:ext cx="835824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окончании лицея Пушкин получил довольно скромный чин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коллежского секретаря и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был зачислен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Коллегию иностранных дел. Но самого поэта служба не интересовала. Он стремился к творчеству.</a:t>
            </a:r>
          </a:p>
          <a:p>
            <a:pPr algn="ctr"/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3286148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14744" y="1500174"/>
            <a:ext cx="5214974" cy="440120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66"/>
                </a:solidFill>
                <a:latin typeface="Monotype Corsiva" pitchFamily="66" charset="0"/>
              </a:rPr>
              <a:t>Пушкин на протяжении всей своей жизни вспоминал о лицее с неизменной теплотой. Чувство дружбы, вынесенное из его стен, было прекрасным и сохранилось на всю жизнь. Все, кто разделил с ним 6 лет учёбы, помнили своё лицейское братство, хранили верность мечтам юности и девизу «Для общей пользы!»</a:t>
            </a:r>
            <a:endParaRPr lang="ru-RU" sz="2800" b="1" dirty="0">
              <a:solidFill>
                <a:srgbClr val="000066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32"/>
            <a:ext cx="9144000" cy="6840168"/>
          </a:xfrm>
          <a:prstGeom prst="rect">
            <a:avLst/>
          </a:prstGeom>
        </p:spPr>
      </p:pic>
      <p:pic>
        <p:nvPicPr>
          <p:cNvPr id="5" name="Picture 24" descr="Лицейский с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57290" y="1000108"/>
            <a:ext cx="6351588" cy="4176712"/>
          </a:xfrm>
          <a:prstGeom prst="rect">
            <a:avLst/>
          </a:prstGeom>
          <a:noFill/>
          <a:ln w="76200" cmpd="tri">
            <a:solidFill>
              <a:srgbClr val="800000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214282" y="5429264"/>
            <a:ext cx="87154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Всё те же мы: нам целый мир   чужбина;</a:t>
            </a:r>
          </a:p>
          <a:p>
            <a:pPr algn="ctr"/>
            <a:r>
              <a:rPr lang="ru-RU" sz="2400" b="1" dirty="0" smtClean="0">
                <a:solidFill>
                  <a:srgbClr val="000066"/>
                </a:solidFill>
                <a:latin typeface="Monotype Corsiva" pitchFamily="66" charset="0"/>
                <a:cs typeface="Times New Roman" pitchFamily="18" charset="0"/>
              </a:rPr>
              <a:t>    Отечество нам Царское Село</a:t>
            </a:r>
          </a:p>
          <a:p>
            <a:pPr algn="r"/>
            <a:r>
              <a:rPr lang="ru-RU" b="1" dirty="0" smtClean="0">
                <a:latin typeface="Monotype Corsiva" pitchFamily="66" charset="0"/>
                <a:cs typeface="Times New Roman" pitchFamily="18" charset="0"/>
              </a:rPr>
              <a:t>                                                                                                    </a:t>
            </a:r>
            <a:r>
              <a:rPr lang="ru-RU" sz="1600" b="1" i="1" dirty="0" smtClean="0">
                <a:latin typeface="Monotype Corsiva" pitchFamily="66" charset="0"/>
              </a:rPr>
              <a:t>А. С. Пушкин. 19 октября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5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 rot="10800000" flipV="1">
            <a:off x="785784" y="807362"/>
            <a:ext cx="7286677" cy="104572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0066"/>
                </a:solidFill>
                <a:latin typeface="Monotype Corsiva" pitchFamily="66" charset="0"/>
                <a:cs typeface="Lucida Sans Unicode" pitchFamily="34" charset="0"/>
              </a:rPr>
              <a:t>Город Пушкин</a:t>
            </a:r>
            <a:endParaRPr lang="ru-RU" sz="4800" dirty="0">
              <a:solidFill>
                <a:srgbClr val="000066"/>
              </a:solidFill>
              <a:latin typeface="Monotype Corsiva" pitchFamily="66" charset="0"/>
              <a:cs typeface="Lucida Sans Unicode" pitchFamily="34" charset="0"/>
            </a:endParaRPr>
          </a:p>
        </p:txBody>
      </p:sp>
      <p:pic>
        <p:nvPicPr>
          <p:cNvPr id="11" name="Содержимое 10" descr="Рисунок1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1857364"/>
            <a:ext cx="4000528" cy="3429024"/>
          </a:xfrm>
        </p:spPr>
      </p:pic>
      <p:sp>
        <p:nvSpPr>
          <p:cNvPr id="5" name="TextBox 4"/>
          <p:cNvSpPr txBox="1"/>
          <p:nvPr/>
        </p:nvSpPr>
        <p:spPr>
          <a:xfrm>
            <a:off x="428596" y="1714488"/>
            <a:ext cx="428628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живописном уголке города Пушкина стоит строгий четырёхэтажный флигель, соединённый искусно перекинутой через улицу галереей с Екатерининским дворцом. Это Царскосельский       лицей…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Рисунок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1857364"/>
            <a:ext cx="4038600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42910" y="857232"/>
            <a:ext cx="82153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После первого выпуска Лицей в Царском Селе просуществовал до 1843 года, затем он был переведен в Петербург и стал называться </a:t>
            </a:r>
            <a:r>
              <a:rPr lang="ru-RU" sz="3000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Александровским</a:t>
            </a:r>
            <a:endParaRPr lang="ru-RU" sz="3000" b="1" dirty="0" smtClean="0">
              <a:solidFill>
                <a:srgbClr val="8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4" name="Рисунок 3" descr="http://upload.wikimedia.org/wikipedia/commons/thumb/e/e3/Tsarskoye_liceum.JPG/220px-Tsarskoye_liceum.JPG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6" y="3214686"/>
            <a:ext cx="3357586" cy="261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upload.wikimedia.org/wikipedia/commons/thumb/0/03/Pushkinlyceum.jpg/220px-Pushkinlyceum.jpg">
            <a:hlinkClick r:id="rId5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62" y="3214686"/>
            <a:ext cx="328614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2214554"/>
            <a:ext cx="8539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endParaRPr lang="ru-RU" sz="5400" b="1" i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pic>
        <p:nvPicPr>
          <p:cNvPr id="5" name="Picture 49" descr="Vospitannik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357298"/>
            <a:ext cx="2571768" cy="3641561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786182" y="1214422"/>
            <a:ext cx="492922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 открытию лицея всё было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готово для приёма воспитанников.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Старая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мебель приведена в порядок, изготовлена и приобретена новая. Для воспитанников, профессоров, служителей сшита новая форма; закуплены книги и учебные пособия.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1" y="5072074"/>
            <a:ext cx="285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Новая форма лицеистов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55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10" y="1500174"/>
            <a:ext cx="3286148" cy="3286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286248" y="1285860"/>
            <a:ext cx="4400552" cy="4840303"/>
          </a:xfrm>
        </p:spPr>
        <p:txBody>
          <a:bodyPr anchor="t">
            <a:normAutofit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Лицей создавался по велению царя Александра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Для учебного заведения было отведено здание флигеля Екатерининского дворца, построенного в конце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века. Этот флигель при Екатерине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занимали великие княжны.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5-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500174"/>
            <a:ext cx="35719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29058" y="1000108"/>
            <a:ext cx="49292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 началу октября 1811 года здание было перестроено и заново отделано. В нижнем этаже помещалось хозяйственное управление и квартиры инспекторов. Второй этаж занимали столовая, больница с аптекой и конференц-зал.  В третьем этаже – классы, физический кабинет, комната для газет и журналов, в арке – библиотека. В верхнем этаже находились дортуары (спальни лицеистов).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55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6" name="Содержимое 5" descr="Рисунок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786182" y="1571612"/>
            <a:ext cx="5143536" cy="4214842"/>
          </a:xfrm>
        </p:spPr>
      </p:pic>
      <p:sp>
        <p:nvSpPr>
          <p:cNvPr id="7" name="TextBox 6"/>
          <p:cNvSpPr txBox="1"/>
          <p:nvPr/>
        </p:nvSpPr>
        <p:spPr>
          <a:xfrm>
            <a:off x="285720" y="1214423"/>
            <a:ext cx="34290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Библиотека занимала двухсветную галерею, составлявшую арку над улицей. 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55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34" y="1071545"/>
            <a:ext cx="4357718" cy="4643471"/>
          </a:xfrm>
        </p:spPr>
        <p:txBody>
          <a:bodyPr anchor="ctr"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19 октября 1811 года состоялось торжественное открытие Царскосельского лицея. Встречал воспитанников директор учебного заведения – 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Василий Фёдорович Малиновский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Рисунок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28" y="928670"/>
            <a:ext cx="3500463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55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16"/>
            <a:ext cx="9144000" cy="6840168"/>
          </a:xfrm>
          <a:prstGeom prst="rect">
            <a:avLst/>
          </a:prstGeo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071934" y="785794"/>
            <a:ext cx="4786346" cy="5072099"/>
          </a:xfrm>
        </p:spPr>
        <p:txBody>
          <a:bodyPr anchor="ctr"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1811 году в лицей приняли 30 человек. Первый курс вошёл в историю этого учебного заведения под названием </a:t>
            </a:r>
            <a:r>
              <a:rPr lang="ru-RU" sz="32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пушкинского.</a:t>
            </a:r>
            <a:endParaRPr lang="ru-RU" sz="32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000108"/>
            <a:ext cx="321471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448</TotalTime>
  <Words>1219</Words>
  <Application>Microsoft Office PowerPoint</Application>
  <PresentationFormat>Экран (4:3)</PresentationFormat>
  <Paragraphs>82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Царскосельский лицей</vt:lpstr>
      <vt:lpstr>Слайд 2</vt:lpstr>
      <vt:lpstr>Город Пушкин</vt:lpstr>
      <vt:lpstr>Слайд 4</vt:lpstr>
      <vt:lpstr>Слайд 5</vt:lpstr>
      <vt:lpstr>Слайд 6</vt:lpstr>
      <vt:lpstr>Слайд 7</vt:lpstr>
      <vt:lpstr>Слайд 8</vt:lpstr>
      <vt:lpstr>Слайд 9</vt:lpstr>
      <vt:lpstr>Приём лицеистов</vt:lpstr>
      <vt:lpstr>Слайд 11</vt:lpstr>
      <vt:lpstr>Слайд 12</vt:lpstr>
      <vt:lpstr>Слайд 13</vt:lpstr>
      <vt:lpstr>Преподаватели  Царскосельского  лицея</vt:lpstr>
      <vt:lpstr>Слайд 15</vt:lpstr>
      <vt:lpstr>Слайд 16</vt:lpstr>
      <vt:lpstr>Дортуары</vt:lpstr>
      <vt:lpstr>Слайд 18</vt:lpstr>
      <vt:lpstr>Слайд 19</vt:lpstr>
      <vt:lpstr>Слайд 20</vt:lpstr>
      <vt:lpstr>Слайд 21</vt:lpstr>
      <vt:lpstr>Слайд 22</vt:lpstr>
      <vt:lpstr>Антон Антонович Дельвиг  (1798 - 1831) 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Царскосельский лицей</dc:title>
  <dc:creator>Customer</dc:creator>
  <cp:lastModifiedBy>Customer</cp:lastModifiedBy>
  <cp:revision>48</cp:revision>
  <dcterms:created xsi:type="dcterms:W3CDTF">2011-10-15T18:21:15Z</dcterms:created>
  <dcterms:modified xsi:type="dcterms:W3CDTF">2011-10-19T21:16:52Z</dcterms:modified>
</cp:coreProperties>
</file>