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60" r:id="rId5"/>
    <p:sldId id="266" r:id="rId6"/>
    <p:sldId id="267" r:id="rId7"/>
    <p:sldId id="268" r:id="rId8"/>
    <p:sldId id="270" r:id="rId9"/>
    <p:sldId id="271" r:id="rId10"/>
    <p:sldId id="263" r:id="rId11"/>
    <p:sldId id="262" r:id="rId12"/>
    <p:sldId id="272" r:id="rId13"/>
    <p:sldId id="273" r:id="rId14"/>
    <p:sldId id="275" r:id="rId15"/>
    <p:sldId id="276" r:id="rId16"/>
    <p:sldId id="274" r:id="rId17"/>
    <p:sldId id="264" r:id="rId18"/>
    <p:sldId id="265" r:id="rId19"/>
    <p:sldId id="261" r:id="rId20"/>
    <p:sldId id="277" r:id="rId21"/>
    <p:sldId id="278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2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heel spokes="3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4.png"/><Relationship Id="rId4" Type="http://schemas.openxmlformats.org/officeDocument/2006/relationships/image" Target="../media/image3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7.jpeg"/><Relationship Id="rId4" Type="http://schemas.openxmlformats.org/officeDocument/2006/relationships/image" Target="../media/image3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ndreev.org/albums/Golden%20Ring/187RU/187RU.html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55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8916"/>
            <a:ext cx="9144000" cy="684016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23528" y="1412776"/>
            <a:ext cx="84969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Пушкинские места </a:t>
            </a:r>
          </a:p>
          <a:p>
            <a:pPr algn="ctr"/>
            <a:r>
              <a:rPr lang="ru-RU" sz="60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Тверской области</a:t>
            </a:r>
            <a:endParaRPr lang="ru-RU" sz="6000" b="1" dirty="0">
              <a:solidFill>
                <a:schemeClr val="accent6">
                  <a:lumMod val="5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6" name="Рисунок 5" descr="Пушкин (3)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940152" y="3284984"/>
            <a:ext cx="2613027" cy="30243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55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4016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080120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Старица</a:t>
            </a:r>
            <a:endParaRPr lang="ru-RU" sz="5400" b="1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8" name="Содержимое 7" descr="starica_m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395536" y="1844824"/>
            <a:ext cx="3867812" cy="2808312"/>
          </a:xfrm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64844" y="1844824"/>
            <a:ext cx="3883494" cy="2808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971600" y="5085184"/>
            <a:ext cx="76328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В январе 1829 года А. С. Пушкин провёл в Старице три дня</a:t>
            </a:r>
            <a:endParaRPr lang="ru-RU" sz="24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55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4016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1008112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Старица</a:t>
            </a:r>
            <a:endParaRPr lang="ru-RU" sz="5400" b="1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6" name="Содержимое 5" descr="112242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5868144" y="1772816"/>
            <a:ext cx="2592288" cy="3659701"/>
          </a:xfrm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9386" y="1844824"/>
            <a:ext cx="4203182" cy="30963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611560" y="5157192"/>
            <a:ext cx="40324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Пушкин в Старице</a:t>
            </a:r>
            <a:endParaRPr lang="ru-RU" sz="24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932041" y="5589240"/>
            <a:ext cx="42119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Портрет Екатерины Вельяшевой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Рисунок   А. С. Пушкина</a:t>
            </a:r>
            <a:endParaRPr lang="ru-RU" sz="24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55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40168"/>
          </a:xfrm>
          <a:prstGeom prst="rect">
            <a:avLst/>
          </a:prstGeom>
        </p:spPr>
      </p:pic>
      <p:pic>
        <p:nvPicPr>
          <p:cNvPr id="25602" name="Picture 2" descr="Церковь в Чукавино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1844824"/>
            <a:ext cx="4762500" cy="3276601"/>
          </a:xfrm>
          <a:prstGeom prst="rect">
            <a:avLst/>
          </a:prstGeom>
          <a:noFill/>
        </p:spPr>
      </p:pic>
      <p:pic>
        <p:nvPicPr>
          <p:cNvPr id="25606" name="Picture 6" descr="Чукавино, Памятник архитектуры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1916832"/>
            <a:ext cx="3132346" cy="2304256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2987824" y="692696"/>
            <a:ext cx="30006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err="1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Чукавино</a:t>
            </a:r>
            <a:endParaRPr lang="ru-RU" sz="5400" b="1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95736" y="5589240"/>
            <a:ext cx="44887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Monotype Corsiva" pitchFamily="66" charset="0"/>
              </a:rPr>
              <a:t>Родовое имение Великопольских</a:t>
            </a:r>
            <a:endParaRPr lang="ru-RU" sz="28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55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8916"/>
            <a:ext cx="9144000" cy="684016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131840" y="692696"/>
            <a:ext cx="24465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Торжок</a:t>
            </a:r>
            <a:endParaRPr lang="ru-RU" sz="5400" b="1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7" name="Picture 7" descr="C:\Documents and Settings\Admin\Рабочий стол\пушкин\59352038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1700808"/>
            <a:ext cx="3218803" cy="2520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4860032" y="4437112"/>
            <a:ext cx="3744416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i="1" dirty="0" smtClean="0">
                <a:solidFill>
                  <a:srgbClr val="002060"/>
                </a:solidFill>
                <a:latin typeface="Monotype Corsiva" pitchFamily="66" charset="0"/>
              </a:rPr>
              <a:t>Старинное здание бывшей</a:t>
            </a:r>
            <a:br>
              <a:rPr lang="ru-RU" sz="2200" b="1" i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200" b="1" i="1" dirty="0" smtClean="0">
                <a:solidFill>
                  <a:srgbClr val="002060"/>
                </a:solidFill>
                <a:latin typeface="Monotype Corsiva" pitchFamily="66" charset="0"/>
              </a:rPr>
              <a:t> «ресторации» Пожарских — содержателей трактира и гостиницы в Торжке — сохранилось до наших дней. </a:t>
            </a:r>
            <a:endParaRPr lang="ru-RU" sz="22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1556792"/>
            <a:ext cx="48600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Пушкин бывал в  Торжке  более 20 раз</a:t>
            </a:r>
            <a:endParaRPr lang="ru-RU" sz="24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32770" name="Picture 2" descr="http://autotravel.ru/phalbum/90279/107-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03738" y="2060848"/>
            <a:ext cx="3299008" cy="2376264"/>
          </a:xfrm>
          <a:prstGeom prst="rect">
            <a:avLst/>
          </a:prstGeom>
          <a:noFill/>
        </p:spPr>
      </p:pic>
      <p:pic>
        <p:nvPicPr>
          <p:cNvPr id="10" name="Picture 3" descr="C:\Documents and Settings\Admin\Рабочий стол\пушкин\торжок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3933056"/>
            <a:ext cx="2952328" cy="24500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55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7832"/>
            <a:ext cx="9144000" cy="6840168"/>
          </a:xfrm>
          <a:prstGeom prst="rect">
            <a:avLst/>
          </a:prstGeom>
        </p:spPr>
      </p:pic>
      <p:pic>
        <p:nvPicPr>
          <p:cNvPr id="30722" name="Picture 2" descr="http://torzhok.info/wordpress/wp-content/uploads/2010/03/pushkin_museu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556792"/>
            <a:ext cx="3096344" cy="2322258"/>
          </a:xfrm>
          <a:prstGeom prst="rect">
            <a:avLst/>
          </a:prstGeom>
          <a:noFill/>
        </p:spPr>
      </p:pic>
      <p:pic>
        <p:nvPicPr>
          <p:cNvPr id="7" name="Picture 2" descr="C:\Documents and Settings\Admin\Рабочий стол\пушкин\17324813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808" y="2420888"/>
            <a:ext cx="3475490" cy="22706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5" descr="C:\Documents and Settings\Admin\Рабочий стол\пушкин\torzhok_музей пушкина0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24128" y="3429000"/>
            <a:ext cx="3209909" cy="2520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2843808" y="764704"/>
            <a:ext cx="27363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Торжок</a:t>
            </a:r>
            <a:endParaRPr lang="ru-RU" sz="5400" b="1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95536" y="4869160"/>
            <a:ext cx="475252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i="1" dirty="0" smtClean="0">
                <a:solidFill>
                  <a:srgbClr val="002060"/>
                </a:solidFill>
                <a:latin typeface="Monotype Corsiva" pitchFamily="66" charset="0"/>
              </a:rPr>
              <a:t>«В этом доме проездом в 1828—1836 гг. бывал А. С. Пушкин.»</a:t>
            </a:r>
          </a:p>
          <a:p>
            <a:pPr algn="ctr"/>
            <a:r>
              <a:rPr lang="ru-RU" sz="2200" b="1" i="1" dirty="0" smtClean="0">
                <a:solidFill>
                  <a:srgbClr val="002060"/>
                </a:solidFill>
                <a:latin typeface="Monotype Corsiva" pitchFamily="66" charset="0"/>
              </a:rPr>
              <a:t> Сейчас здесь  располагается  музей </a:t>
            </a:r>
          </a:p>
          <a:p>
            <a:pPr algn="ctr"/>
            <a:r>
              <a:rPr lang="ru-RU" sz="2200" b="1" i="1" dirty="0" smtClean="0">
                <a:solidFill>
                  <a:srgbClr val="002060"/>
                </a:solidFill>
                <a:latin typeface="Monotype Corsiva" pitchFamily="66" charset="0"/>
              </a:rPr>
              <a:t>А. С. Пушкина</a:t>
            </a:r>
            <a:endParaRPr lang="ru-RU" sz="2200" b="1" i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55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7832"/>
            <a:ext cx="9144000" cy="6840168"/>
          </a:xfrm>
          <a:prstGeom prst="rect">
            <a:avLst/>
          </a:prstGeom>
        </p:spPr>
      </p:pic>
      <p:pic>
        <p:nvPicPr>
          <p:cNvPr id="29698" name="Picture 2" descr="Anna Olenina by Kiprensk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628800"/>
            <a:ext cx="2736304" cy="3639286"/>
          </a:xfrm>
          <a:prstGeom prst="rect">
            <a:avLst/>
          </a:prstGeom>
          <a:noFill/>
        </p:spPr>
      </p:pic>
      <p:pic>
        <p:nvPicPr>
          <p:cNvPr id="29700" name="Picture 4" descr="https://upload.wikimedia.org/wikipedia/commons/thumb/f/ff/%D0%9F._%D0%A1%D0%BE%D0%BA%D0%BE%D0%BB%D0%BE%D0%B2.%D0%9F%D0%BE%D1%80%D1%82%D1%80%D0%B5%D1%82_%D0%90.%D0%90.%D0%9E%D0%BB%D0%B5%D0%BD%D0%B8%D0%BD%D0%BE%D0%B9.%D0%9E%D0%BA._1825.png/220px-%D0%9F._%D0%A1%D0%BE%D0%BA%D0%BE%D0%BB%D0%BE%D0%B2.%D0%9F%D0%BE%D1%80%D1%82%D1%80%D0%B5%D1%82_%D0%90.%D0%90.%D0%9E%D0%BB%D0%B5%D0%BD%D0%B8%D0%BD%D0%BE%D0%B9.%D0%9E%D0%BA._1825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088" y="1628800"/>
            <a:ext cx="2748683" cy="3571502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4932040" y="5301208"/>
            <a:ext cx="35283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П.Соколов. Портрет А. А. Олениной. Ок.1825</a:t>
            </a:r>
            <a:endParaRPr lang="ru-RU" sz="24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27584" y="5229201"/>
            <a:ext cx="30243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Портрет А. Олениной работы  О. Кипренского</a:t>
            </a:r>
            <a:endParaRPr lang="ru-RU" sz="24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03848" y="764704"/>
            <a:ext cx="27345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Торжок</a:t>
            </a:r>
            <a:endParaRPr lang="ru-RU" sz="5400" b="1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55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8916"/>
            <a:ext cx="9144000" cy="684016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843808" y="764704"/>
            <a:ext cx="35821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Павловское</a:t>
            </a:r>
            <a:endParaRPr lang="ru-RU" sz="5400" b="1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31746" name="Picture 2" descr="речка Тьм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628800"/>
            <a:ext cx="4762500" cy="3152775"/>
          </a:xfrm>
          <a:prstGeom prst="rect">
            <a:avLst/>
          </a:prstGeom>
          <a:noFill/>
        </p:spPr>
      </p:pic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Под голубыми небесами</a:t>
            </a:r>
            <a:br>
              <a:rPr kumimoji="0" lang="ru-RU" sz="13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3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Великолепными коврами,</a:t>
            </a:r>
            <a:br>
              <a:rPr kumimoji="0" lang="ru-RU" sz="13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3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Блестя на солнце, снег лежит;</a:t>
            </a:r>
            <a:br>
              <a:rPr kumimoji="0" lang="ru-RU" sz="13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3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Прозрачный лес один чернеет,</a:t>
            </a:r>
            <a:br>
              <a:rPr kumimoji="0" lang="ru-RU" sz="13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3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И ель сквозь иней зеленеет,</a:t>
            </a:r>
            <a:br>
              <a:rPr kumimoji="0" lang="ru-RU" sz="13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3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И речка подо льдом блестит..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Под голубыми небесами</a:t>
            </a:r>
            <a:br>
              <a:rPr kumimoji="0" lang="ru-RU" sz="13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3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Великолепными коврами,</a:t>
            </a:r>
            <a:br>
              <a:rPr kumimoji="0" lang="ru-RU" sz="13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3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Блестя на солнце, снег лежит;</a:t>
            </a:r>
            <a:br>
              <a:rPr kumimoji="0" lang="ru-RU" sz="13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3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Прозрачный лес один чернеет,</a:t>
            </a:r>
            <a:br>
              <a:rPr kumimoji="0" lang="ru-RU" sz="13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3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И ель сквозь иней зеленеет,</a:t>
            </a:r>
            <a:br>
              <a:rPr kumimoji="0" lang="ru-RU" sz="13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3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И речка подо льдом блестит..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Под голубыми небесами</a:t>
            </a:r>
            <a:br>
              <a:rPr kumimoji="0" lang="ru-RU" sz="13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3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Великолепными коврами,</a:t>
            </a:r>
            <a:br>
              <a:rPr kumimoji="0" lang="ru-RU" sz="13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3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Блестя на солнце, снег лежит;</a:t>
            </a:r>
            <a:br>
              <a:rPr kumimoji="0" lang="ru-RU" sz="13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3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Прозрачный лес один чернеет,</a:t>
            </a:r>
            <a:br>
              <a:rPr kumimoji="0" lang="ru-RU" sz="13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3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И ель сквозь иней зеленеет,</a:t>
            </a:r>
            <a:br>
              <a:rPr kumimoji="0" lang="ru-RU" sz="13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3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И речка подо льдом блестит..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292080" y="1916832"/>
            <a:ext cx="385192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Под голубыми небесами</a:t>
            </a:r>
            <a:b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Великолепными коврами,</a:t>
            </a:r>
            <a:b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Блестя на солнце, снег лежит;</a:t>
            </a:r>
            <a:b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Прозрачный лес один чернеет,</a:t>
            </a:r>
            <a:b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И ель сквозь иней зеленеет,</a:t>
            </a:r>
            <a:b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И речка подо льдом блестит…</a:t>
            </a:r>
          </a:p>
          <a:p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331640" y="5013176"/>
            <a:ext cx="74888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Эти строчки стихотворении “Зимнее утро”, посвященные речке Тьме, были написаны А. С. Пушкиным в Павловском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55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8916"/>
            <a:ext cx="9144000" cy="684016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936104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Павловское</a:t>
            </a:r>
            <a:endParaRPr lang="ru-RU" sz="5400" b="1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5122" name="Picture 2" descr="http://litmap.tvercult.ru/img/pavlovskoe_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628800"/>
            <a:ext cx="3096344" cy="2340804"/>
          </a:xfrm>
          <a:prstGeom prst="rect">
            <a:avLst/>
          </a:prstGeom>
          <a:noFill/>
        </p:spPr>
      </p:pic>
      <p:pic>
        <p:nvPicPr>
          <p:cNvPr id="5124" name="Picture 4" descr="http://litmap.tvercult.ru/img/pavlovskoe_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48324" y="1844824"/>
            <a:ext cx="3178732" cy="3528392"/>
          </a:xfrm>
          <a:prstGeom prst="rect">
            <a:avLst/>
          </a:prstGeom>
          <a:noFill/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03648" y="3573015"/>
            <a:ext cx="3312368" cy="21729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TextBox 13"/>
          <p:cNvSpPr txBox="1"/>
          <p:nvPr/>
        </p:nvSpPr>
        <p:spPr>
          <a:xfrm>
            <a:off x="1763688" y="6021288"/>
            <a:ext cx="2880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Усадьба Павловское</a:t>
            </a:r>
            <a:endParaRPr lang="ru-RU" sz="24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652120" y="5589240"/>
            <a:ext cx="2760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Пруд в Павловском</a:t>
            </a:r>
            <a:endParaRPr lang="ru-RU" sz="24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55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4016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987824" y="692696"/>
            <a:ext cx="30450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Грузины</a:t>
            </a:r>
            <a:endParaRPr lang="ru-RU" sz="5400" b="1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1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7" y="1700808"/>
            <a:ext cx="3960440" cy="30243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4" y="1412776"/>
            <a:ext cx="2787222" cy="19771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179512" y="4941168"/>
            <a:ext cx="42484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Грузины. </a:t>
            </a:r>
          </a:p>
          <a:p>
            <a:pPr algn="r"/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Бывшая усадьба Полторацких</a:t>
            </a:r>
            <a:endParaRPr lang="ru-RU" sz="24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4098" name="Picture 2" descr="http://litmap.tvercult.ru/gruzini/most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6136" y="3933056"/>
            <a:ext cx="2232248" cy="2095501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5436096" y="3501008"/>
            <a:ext cx="316835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solidFill>
                  <a:srgbClr val="002060"/>
                </a:solidFill>
                <a:latin typeface="Monotype Corsiva" pitchFamily="66" charset="0"/>
              </a:rPr>
              <a:t>Мост через реку </a:t>
            </a:r>
            <a:r>
              <a:rPr lang="ru-RU" sz="2200" b="1" dirty="0" err="1" smtClean="0">
                <a:solidFill>
                  <a:srgbClr val="002060"/>
                </a:solidFill>
                <a:latin typeface="Monotype Corsiva" pitchFamily="66" charset="0"/>
              </a:rPr>
              <a:t>Жаленку</a:t>
            </a:r>
            <a:endParaRPr lang="ru-RU" sz="22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508104" y="6093296"/>
            <a:ext cx="323897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solidFill>
                  <a:srgbClr val="002060"/>
                </a:solidFill>
                <a:latin typeface="Monotype Corsiva" pitchFamily="66" charset="0"/>
              </a:rPr>
              <a:t>Рисунок   А. С. Пушкина</a:t>
            </a:r>
            <a:endParaRPr lang="ru-RU" sz="22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55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4016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67744" y="764704"/>
            <a:ext cx="51667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err="1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Курово-Покровское</a:t>
            </a:r>
            <a:endParaRPr lang="ru-RU" sz="5400" b="1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1026" name="Picture 2" descr="http://litmap.tvercult.ru/img/kurovo-pokrovsko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44824"/>
            <a:ext cx="3819268" cy="3024336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79512" y="5013177"/>
            <a:ext cx="38164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b="1" i="1" dirty="0" smtClean="0">
                <a:solidFill>
                  <a:srgbClr val="002060"/>
                </a:solidFill>
                <a:latin typeface="Monotype Corsiva" pitchFamily="66" charset="0"/>
              </a:rPr>
              <a:t>С.П. Кувшинникова.</a:t>
            </a:r>
            <a:br>
              <a:rPr lang="ru-RU" sz="2400" b="1" i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400" b="1" i="1" dirty="0" smtClean="0">
                <a:solidFill>
                  <a:srgbClr val="002060"/>
                </a:solidFill>
                <a:latin typeface="Monotype Corsiva" pitchFamily="66" charset="0"/>
              </a:rPr>
              <a:t>Дом в </a:t>
            </a:r>
            <a:r>
              <a:rPr lang="ru-RU" sz="2400" b="1" i="1" dirty="0" err="1" smtClean="0">
                <a:solidFill>
                  <a:srgbClr val="002060"/>
                </a:solidFill>
                <a:latin typeface="Monotype Corsiva" pitchFamily="66" charset="0"/>
              </a:rPr>
              <a:t>Курово-Покровском</a:t>
            </a:r>
            <a:r>
              <a:rPr lang="ru-RU" sz="2400" b="1" i="1" dirty="0" smtClean="0">
                <a:solidFill>
                  <a:srgbClr val="002060"/>
                </a:solidFill>
                <a:latin typeface="Monotype Corsiva" pitchFamily="66" charset="0"/>
              </a:rPr>
              <a:t>. 1892</a:t>
            </a:r>
            <a:endParaRPr lang="ru-RU" sz="24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211960" y="1628800"/>
            <a:ext cx="4464496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После выхода в свет романа «Евгений Онегин»  владельцы усадьбы с радостью обнаруживали в описаниях  природы приметы родных мест:</a:t>
            </a:r>
          </a:p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Monotype Corsiva" pitchFamily="66" charset="0"/>
              </a:rPr>
              <a:t>Меж гор, лежащих полукругом,</a:t>
            </a:r>
            <a:br>
              <a:rPr lang="ru-RU" sz="2200" b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2200" b="1" dirty="0" smtClean="0">
                <a:solidFill>
                  <a:srgbClr val="C00000"/>
                </a:solidFill>
                <a:latin typeface="Monotype Corsiva" pitchFamily="66" charset="0"/>
              </a:rPr>
              <a:t>Пойдем туда, где ручеек,</a:t>
            </a:r>
            <a:br>
              <a:rPr lang="ru-RU" sz="2200" b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2200" b="1" dirty="0" smtClean="0">
                <a:solidFill>
                  <a:srgbClr val="C00000"/>
                </a:solidFill>
                <a:latin typeface="Monotype Corsiva" pitchFamily="66" charset="0"/>
              </a:rPr>
              <a:t>Виясь, бежит зеленым лугом</a:t>
            </a:r>
            <a:br>
              <a:rPr lang="ru-RU" sz="2200" b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2200" b="1" dirty="0" smtClean="0">
                <a:solidFill>
                  <a:srgbClr val="C00000"/>
                </a:solidFill>
                <a:latin typeface="Monotype Corsiva" pitchFamily="66" charset="0"/>
              </a:rPr>
              <a:t>К реке сквозь липовый лесок.</a:t>
            </a:r>
            <a:br>
              <a:rPr lang="ru-RU" sz="2200" b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2200" b="1" dirty="0" smtClean="0">
                <a:solidFill>
                  <a:srgbClr val="C00000"/>
                </a:solidFill>
                <a:latin typeface="Monotype Corsiva" pitchFamily="66" charset="0"/>
              </a:rPr>
              <a:t>Там соловей, весны любовник,</a:t>
            </a:r>
            <a:br>
              <a:rPr lang="ru-RU" sz="2200" b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2200" b="1" dirty="0" smtClean="0">
                <a:solidFill>
                  <a:srgbClr val="C00000"/>
                </a:solidFill>
                <a:latin typeface="Monotype Corsiva" pitchFamily="66" charset="0"/>
              </a:rPr>
              <a:t>Всю ночь поет; цветет шиповник,</a:t>
            </a:r>
            <a:br>
              <a:rPr lang="ru-RU" sz="2200" b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2200" b="1" dirty="0" smtClean="0">
                <a:solidFill>
                  <a:srgbClr val="C00000"/>
                </a:solidFill>
                <a:latin typeface="Monotype Corsiva" pitchFamily="66" charset="0"/>
              </a:rPr>
              <a:t>И слышен говор ключевой,-</a:t>
            </a:r>
            <a:br>
              <a:rPr lang="ru-RU" sz="2200" b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2200" b="1" dirty="0" smtClean="0">
                <a:solidFill>
                  <a:srgbClr val="C00000"/>
                </a:solidFill>
                <a:latin typeface="Monotype Corsiva" pitchFamily="66" charset="0"/>
              </a:rPr>
              <a:t>Там виден камень гробовой</a:t>
            </a:r>
            <a:br>
              <a:rPr lang="ru-RU" sz="2200" b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2200" b="1" dirty="0" smtClean="0">
                <a:solidFill>
                  <a:srgbClr val="C00000"/>
                </a:solidFill>
                <a:latin typeface="Monotype Corsiva" pitchFamily="66" charset="0"/>
              </a:rPr>
              <a:t>В тени двух сосен устарелых.</a:t>
            </a:r>
            <a:endParaRPr lang="ru-RU" sz="22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55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8916"/>
            <a:ext cx="9144000" cy="684016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1152128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Пушкинское кольцо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Верхневолжья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6" name="Содержимое 5" descr="pushkins_ring4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532440" y="1600201"/>
            <a:ext cx="154360" cy="100608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5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40168"/>
          </a:xfrm>
          <a:prstGeom prst="rect">
            <a:avLst/>
          </a:prstGeom>
        </p:spPr>
      </p:pic>
      <p:pic>
        <p:nvPicPr>
          <p:cNvPr id="33794" name="Picture 2" descr="Поместье Митино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628800"/>
            <a:ext cx="4379022" cy="3168352"/>
          </a:xfrm>
          <a:prstGeom prst="rect">
            <a:avLst/>
          </a:prstGeom>
          <a:noFill/>
        </p:spPr>
      </p:pic>
      <p:pic>
        <p:nvPicPr>
          <p:cNvPr id="33796" name="Picture 4" descr="Церковь XVIII в. на погосте Прутня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6136" y="1628800"/>
            <a:ext cx="2838450" cy="374441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051720" y="692696"/>
            <a:ext cx="62287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Митино. </a:t>
            </a:r>
            <a:r>
              <a:rPr lang="ru-RU" sz="5400" b="1" dirty="0" err="1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Прутня</a:t>
            </a:r>
            <a:endParaRPr lang="ru-RU" sz="5400" b="1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71600" y="5013176"/>
            <a:ext cx="29056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Поместье Митино</a:t>
            </a:r>
            <a:endParaRPr lang="ru-RU" sz="24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652120" y="5517232"/>
            <a:ext cx="32403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Monotype Corsiva" pitchFamily="66" charset="0"/>
              </a:rPr>
              <a:t>Церковь XVIII в. </a:t>
            </a:r>
          </a:p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Monotype Corsiva" pitchFamily="66" charset="0"/>
              </a:rPr>
              <a:t>на погосте </a:t>
            </a:r>
            <a:r>
              <a:rPr lang="ru-RU" sz="2400" b="1" i="1" dirty="0" err="1" smtClean="0">
                <a:solidFill>
                  <a:srgbClr val="002060"/>
                </a:solidFill>
                <a:latin typeface="Monotype Corsiva" pitchFamily="66" charset="0"/>
              </a:rPr>
              <a:t>Прутня</a:t>
            </a:r>
            <a:endParaRPr lang="ru-RU" sz="24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5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4016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79712" y="764705"/>
            <a:ext cx="55807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Митино. </a:t>
            </a:r>
            <a:r>
              <a:rPr lang="ru-RU" sz="5400" b="1" dirty="0" err="1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Прутня</a:t>
            </a:r>
            <a:endParaRPr lang="ru-RU" sz="5400" b="1" dirty="0" smtClean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  <a:p>
            <a:endParaRPr lang="ru-RU" dirty="0"/>
          </a:p>
        </p:txBody>
      </p:sp>
      <p:pic>
        <p:nvPicPr>
          <p:cNvPr id="5" name="Рисунок 4" descr="http://www.andreev.org/albums/Golden%20Ring/images/187RU.jpg">
            <a:hlinkClick r:id="rId3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1916832"/>
            <a:ext cx="3240360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827584" y="2276872"/>
            <a:ext cx="367240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Monotype Corsiva" pitchFamily="66" charset="0"/>
              </a:rPr>
              <a:t>На погосте </a:t>
            </a:r>
            <a:r>
              <a:rPr lang="ru-RU" sz="2800" b="1" dirty="0" err="1" smtClean="0">
                <a:solidFill>
                  <a:srgbClr val="002060"/>
                </a:solidFill>
                <a:latin typeface="Monotype Corsiva" pitchFamily="66" charset="0"/>
              </a:rPr>
              <a:t>Прутня</a:t>
            </a:r>
            <a:r>
              <a:rPr lang="ru-RU" sz="2800" b="1" dirty="0" smtClean="0">
                <a:solidFill>
                  <a:srgbClr val="002060"/>
                </a:solidFill>
                <a:latin typeface="Monotype Corsiva" pitchFamily="66" charset="0"/>
              </a:rPr>
              <a:t> похоронена А. П. Керн, которой были написаны А.С. Пушкиным бессмертные строки: «Я помню чудное мгновенье…».</a:t>
            </a:r>
            <a:endParaRPr lang="ru-RU" sz="28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55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8916"/>
            <a:ext cx="9144000" cy="684016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259632" y="980728"/>
            <a:ext cx="6984776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800" b="1" dirty="0" smtClean="0">
                <a:solidFill>
                  <a:srgbClr val="C00000"/>
                </a:solidFill>
                <a:latin typeface="Monotype Corsiva" pitchFamily="66" charset="0"/>
              </a:rPr>
              <a:t>Цель работы: </a:t>
            </a:r>
          </a:p>
          <a:p>
            <a:pPr>
              <a:buFont typeface="Arial" pitchFamily="34" charset="0"/>
              <a:buChar char="•"/>
            </a:pPr>
            <a:r>
              <a:rPr lang="ru-RU" sz="3800" b="1" dirty="0" smtClean="0">
                <a:solidFill>
                  <a:srgbClr val="002060"/>
                </a:solidFill>
                <a:latin typeface="Monotype Corsiva" pitchFamily="66" charset="0"/>
              </a:rPr>
              <a:t>изучить «тверские» страницы биографии А. С. Пушкина;</a:t>
            </a:r>
          </a:p>
          <a:p>
            <a:pPr>
              <a:buFont typeface="Arial" pitchFamily="34" charset="0"/>
              <a:buChar char="•"/>
            </a:pPr>
            <a:r>
              <a:rPr lang="ru-RU" sz="3800" b="1" dirty="0" smtClean="0">
                <a:solidFill>
                  <a:srgbClr val="002060"/>
                </a:solidFill>
                <a:latin typeface="Monotype Corsiva" pitchFamily="66" charset="0"/>
              </a:rPr>
              <a:t> собрать материал для заочной экскурсии;</a:t>
            </a:r>
          </a:p>
          <a:p>
            <a:pPr>
              <a:buFont typeface="Arial" pitchFamily="34" charset="0"/>
              <a:buChar char="•"/>
            </a:pPr>
            <a:r>
              <a:rPr lang="ru-RU" sz="3800" b="1" dirty="0" smtClean="0">
                <a:solidFill>
                  <a:srgbClr val="002060"/>
                </a:solidFill>
                <a:latin typeface="Monotype Corsiva" pitchFamily="66" charset="0"/>
              </a:rPr>
              <a:t>доказать, что посещения Тверского края – это не просто эпизоды биографии великого поэта, а часть его жизни</a:t>
            </a:r>
            <a:endParaRPr lang="ru-RU" sz="38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55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4908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936104"/>
          </a:xfrm>
        </p:spPr>
        <p:txBody>
          <a:bodyPr>
            <a:normAutofit fontScale="90000"/>
          </a:bodyPr>
          <a:lstStyle/>
          <a:p>
            <a:r>
              <a:rPr lang="ru-RU" sz="6000" b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Тверь</a:t>
            </a:r>
            <a:endParaRPr lang="ru-RU" sz="6000" b="1" dirty="0">
              <a:solidFill>
                <a:schemeClr val="accent1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6" name="Picture 3" descr="C:\Documents and Settings\Admin\Рабочий стол\пушкин\4A0891C61DF6-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772816"/>
            <a:ext cx="2857500" cy="2160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2" descr="C:\Documents and Settings\Admin\Рабочий стол\пушкин\Гальяни-слева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19672" y="4437112"/>
            <a:ext cx="2874059" cy="18886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218" name="Picture 2" descr="Мемориальная доска на здании, стоящем на месте гостиницы Гальяни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2160" y="1556792"/>
            <a:ext cx="2712418" cy="3744416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5940152" y="5445224"/>
            <a:ext cx="302433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i="1" dirty="0" smtClean="0">
                <a:solidFill>
                  <a:srgbClr val="002060"/>
                </a:solidFill>
                <a:latin typeface="Monotype Corsiva" pitchFamily="66" charset="0"/>
              </a:rPr>
              <a:t>Мемориальная доска на здании, стоящем на месте гостиницы </a:t>
            </a:r>
            <a:r>
              <a:rPr lang="ru-RU" sz="2200" b="1" i="1" dirty="0" err="1" smtClean="0">
                <a:solidFill>
                  <a:srgbClr val="002060"/>
                </a:solidFill>
                <a:latin typeface="Monotype Corsiva" pitchFamily="66" charset="0"/>
              </a:rPr>
              <a:t>Гальяни</a:t>
            </a:r>
            <a:endParaRPr lang="ru-RU" sz="22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55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8916"/>
            <a:ext cx="9144000" cy="684016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936104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Тверь</a:t>
            </a:r>
            <a:endParaRPr lang="ru-RU" sz="5400" dirty="0"/>
          </a:p>
        </p:txBody>
      </p:sp>
      <p:pic>
        <p:nvPicPr>
          <p:cNvPr id="8" name="Picture 3" descr="C:\Documents and Settings\Admin\Рабочий стол\пушкин\8659556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556792"/>
            <a:ext cx="2857500" cy="381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2" descr="C:\Documents and Settings\Admin\Рабочий стол\пушкин\0_1dc7f_237e5fd3_L.jpe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79167" y="1556792"/>
            <a:ext cx="2750868" cy="38164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611560" y="5445224"/>
            <a:ext cx="36004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i="1" dirty="0" smtClean="0">
                <a:latin typeface="Monotype Corsiva" pitchFamily="66" charset="0"/>
              </a:rPr>
              <a:t>Памятник А. С. Пушкину в Твери. Скульптор О. </a:t>
            </a:r>
            <a:r>
              <a:rPr lang="ru-RU" sz="2200" b="1" i="1" dirty="0" err="1" smtClean="0">
                <a:latin typeface="Monotype Corsiva" pitchFamily="66" charset="0"/>
              </a:rPr>
              <a:t>Комов</a:t>
            </a:r>
            <a:endParaRPr lang="ru-RU" sz="2200" b="1" dirty="0">
              <a:latin typeface="Monotype Corsiva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932040" y="5445225"/>
            <a:ext cx="421196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i="1" dirty="0" smtClean="0">
                <a:latin typeface="Monotype Corsiva" pitchFamily="66" charset="0"/>
              </a:rPr>
              <a:t>Памятник А. С. Пушкину в Твери. Скульптор  Е. Ф. </a:t>
            </a:r>
            <a:r>
              <a:rPr lang="ru-RU" sz="2200" b="1" i="1" dirty="0" err="1" smtClean="0">
                <a:latin typeface="Monotype Corsiva" pitchFamily="66" charset="0"/>
              </a:rPr>
              <a:t>Белашова</a:t>
            </a:r>
            <a:r>
              <a:rPr lang="ru-RU" sz="2200" b="1" i="1" dirty="0" smtClean="0">
                <a:latin typeface="Monotype Corsiva" pitchFamily="66" charset="0"/>
              </a:rPr>
              <a:t>.</a:t>
            </a:r>
            <a:endParaRPr lang="ru-RU" sz="2200" b="1" dirty="0">
              <a:latin typeface="Monotype Corsiva" pitchFamily="66" charset="0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55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4016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936104"/>
          </a:xfrm>
        </p:spPr>
        <p:txBody>
          <a:bodyPr>
            <a:normAutofit/>
          </a:bodyPr>
          <a:lstStyle/>
          <a:p>
            <a:r>
              <a:rPr lang="ru-RU" sz="5400" b="1" dirty="0" err="1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Берново</a:t>
            </a:r>
            <a:endParaRPr lang="ru-RU" sz="5400" b="1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2050" name="Picture 2" descr="Тверская область Старицкий район Берново Успенская церковь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2348880"/>
            <a:ext cx="4032448" cy="3024336"/>
          </a:xfrm>
          <a:prstGeom prst="rect">
            <a:avLst/>
          </a:prstGeom>
          <a:noFill/>
        </p:spPr>
      </p:pic>
      <p:pic>
        <p:nvPicPr>
          <p:cNvPr id="7170" name="Picture 2" descr="https://encrypted-tbn2.gstatic.com/images?q=tbn:ANd9GcRct3yCfZwLrJlVnAN64Jf2jEeNnvMwrDPnDY2bMoXzz0Qjj3W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1844824"/>
            <a:ext cx="3888432" cy="2952328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4716016" y="5460326"/>
            <a:ext cx="424847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 err="1" smtClean="0">
                <a:latin typeface="Monotype Corsiva" pitchFamily="66" charset="0"/>
              </a:rPr>
              <a:t>Берново</a:t>
            </a:r>
            <a:r>
              <a:rPr lang="ru-RU" sz="2200" b="1" dirty="0" smtClean="0">
                <a:latin typeface="Monotype Corsiva" pitchFamily="66" charset="0"/>
              </a:rPr>
              <a:t>. </a:t>
            </a:r>
          </a:p>
          <a:p>
            <a:r>
              <a:rPr lang="ru-RU" sz="2200" b="1" dirty="0" smtClean="0">
                <a:latin typeface="Monotype Corsiva" pitchFamily="66" charset="0"/>
              </a:rPr>
              <a:t>Церковь Успения Божьей Матери</a:t>
            </a:r>
            <a:endParaRPr lang="ru-RU" sz="2200" b="1" dirty="0">
              <a:latin typeface="Monotype Corsiva" pitchFamily="66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547664" y="5013176"/>
            <a:ext cx="25202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 smtClean="0">
                <a:latin typeface="Monotype Corsiva" pitchFamily="66" charset="0"/>
              </a:rPr>
              <a:t>Берново</a:t>
            </a:r>
            <a:endParaRPr lang="ru-RU" sz="2400" b="1" dirty="0">
              <a:latin typeface="Monotype Corsiva" pitchFamily="66" charset="0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55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7832"/>
            <a:ext cx="9144000" cy="684016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1008112"/>
          </a:xfrm>
        </p:spPr>
        <p:txBody>
          <a:bodyPr>
            <a:normAutofit/>
          </a:bodyPr>
          <a:lstStyle/>
          <a:p>
            <a:r>
              <a:rPr lang="ru-RU" sz="5400" b="1" dirty="0" err="1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Берново</a:t>
            </a:r>
            <a:endParaRPr lang="ru-RU" sz="5400" dirty="0"/>
          </a:p>
        </p:txBody>
      </p:sp>
      <p:pic>
        <p:nvPicPr>
          <p:cNvPr id="6" name="Содержимое 5" descr="008_DSC09945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467544" y="1988840"/>
            <a:ext cx="4038600" cy="3028950"/>
          </a:xfrm>
        </p:spPr>
      </p:pic>
      <p:sp>
        <p:nvSpPr>
          <p:cNvPr id="7" name="TextBox 6"/>
          <p:cNvSpPr txBox="1"/>
          <p:nvPr/>
        </p:nvSpPr>
        <p:spPr>
          <a:xfrm>
            <a:off x="1115616" y="5301208"/>
            <a:ext cx="306090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err="1" smtClean="0">
                <a:solidFill>
                  <a:srgbClr val="002060"/>
                </a:solidFill>
                <a:latin typeface="Monotype Corsiva" pitchFamily="66" charset="0"/>
              </a:rPr>
              <a:t>Берново</a:t>
            </a:r>
            <a:r>
              <a:rPr lang="ru-RU" sz="2200" b="1" dirty="0" smtClean="0">
                <a:solidFill>
                  <a:srgbClr val="002060"/>
                </a:solidFill>
                <a:latin typeface="Monotype Corsiva" pitchFamily="66" charset="0"/>
              </a:rPr>
              <a:t>. Господский дом</a:t>
            </a:r>
            <a:endParaRPr lang="ru-RU" sz="22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6146" name="Picture 2" descr="https://encrypted-tbn3.gstatic.com/images?q=tbn:ANd9GcT8MBX8EEAP9_vp7IoD8SmjV4sqaCOK01K-kYla_8u0zx7QZw1SDQ"/>
          <p:cNvPicPr>
            <a:picLocks noChangeAspect="1" noChangeArrowheads="1"/>
          </p:cNvPicPr>
          <p:nvPr/>
        </p:nvPicPr>
        <p:blipFill>
          <a:blip r:embed="rId4" cstate="print"/>
          <a:srcRect t="12963" b="12963"/>
          <a:stretch>
            <a:fillRect/>
          </a:stretch>
        </p:blipFill>
        <p:spPr bwMode="auto">
          <a:xfrm>
            <a:off x="4984323" y="1988840"/>
            <a:ext cx="3908157" cy="3024336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6012160" y="5301208"/>
            <a:ext cx="216024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err="1" smtClean="0">
                <a:solidFill>
                  <a:srgbClr val="002060"/>
                </a:solidFill>
                <a:latin typeface="Monotype Corsiva" pitchFamily="66" charset="0"/>
              </a:rPr>
              <a:t>Берновский</a:t>
            </a:r>
            <a:r>
              <a:rPr lang="ru-RU" sz="2200" b="1" dirty="0" smtClean="0">
                <a:solidFill>
                  <a:srgbClr val="002060"/>
                </a:solidFill>
                <a:latin typeface="Monotype Corsiva" pitchFamily="66" charset="0"/>
              </a:rPr>
              <a:t> парк</a:t>
            </a:r>
            <a:endParaRPr lang="ru-RU" sz="22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55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7832"/>
            <a:ext cx="9144000" cy="684016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275856" y="692696"/>
            <a:ext cx="296165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/>
              <a:t> </a:t>
            </a:r>
            <a:r>
              <a:rPr lang="ru-RU" sz="5400" b="1" dirty="0" err="1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Берново</a:t>
            </a:r>
            <a:endParaRPr lang="ru-RU" sz="5400" b="1" dirty="0"/>
          </a:p>
        </p:txBody>
      </p:sp>
      <p:pic>
        <p:nvPicPr>
          <p:cNvPr id="27650" name="Picture 2" descr="Иван Иванович Вульф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1772816"/>
            <a:ext cx="2376264" cy="3162775"/>
          </a:xfrm>
          <a:prstGeom prst="rect">
            <a:avLst/>
          </a:prstGeom>
          <a:noFill/>
        </p:spPr>
      </p:pic>
      <p:pic>
        <p:nvPicPr>
          <p:cNvPr id="27652" name="Picture 4" descr="http://litmap.tvercult.ru/img/bernovo_0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2060848"/>
            <a:ext cx="4018046" cy="288032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827584" y="5175776"/>
            <a:ext cx="29081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Иван Иванович Вульф</a:t>
            </a:r>
            <a:endParaRPr lang="ru-RU" sz="24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76056" y="5229200"/>
            <a:ext cx="30963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И. Левитан. У омута</a:t>
            </a:r>
            <a:endParaRPr lang="ru-RU" sz="24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55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8916"/>
            <a:ext cx="9144000" cy="6840168"/>
          </a:xfrm>
          <a:prstGeom prst="rect">
            <a:avLst/>
          </a:prstGeom>
        </p:spPr>
      </p:pic>
      <p:pic>
        <p:nvPicPr>
          <p:cNvPr id="26626" name="Picture 2" descr="http://litmap.tvercult.ru/foto/malinniki_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8241" y="1628799"/>
            <a:ext cx="4095727" cy="3420785"/>
          </a:xfrm>
          <a:prstGeom prst="rect">
            <a:avLst/>
          </a:prstGeom>
          <a:noFill/>
        </p:spPr>
      </p:pic>
      <p:pic>
        <p:nvPicPr>
          <p:cNvPr id="26630" name="Picture 6" descr="http://litmap.tvercult.ru/foto/malinniki_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67929" y="1628800"/>
            <a:ext cx="4159716" cy="3312368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251520" y="5301208"/>
            <a:ext cx="40324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b="1" i="1" dirty="0" smtClean="0">
                <a:solidFill>
                  <a:srgbClr val="002060"/>
                </a:solidFill>
                <a:latin typeface="Monotype Corsiva" pitchFamily="66" charset="0"/>
              </a:rPr>
              <a:t>Дом П. А. </a:t>
            </a:r>
            <a:r>
              <a:rPr lang="ru-RU" sz="2400" b="1" i="1" dirty="0" err="1" smtClean="0">
                <a:solidFill>
                  <a:srgbClr val="002060"/>
                </a:solidFill>
                <a:latin typeface="Monotype Corsiva" pitchFamily="66" charset="0"/>
              </a:rPr>
              <a:t>Осиповой-Вульф</a:t>
            </a:r>
            <a:endParaRPr lang="ru-RU" sz="2400" b="1" i="1" dirty="0" smtClean="0">
              <a:solidFill>
                <a:srgbClr val="002060"/>
              </a:solidFill>
              <a:latin typeface="Monotype Corsiva" pitchFamily="66" charset="0"/>
            </a:endParaRPr>
          </a:p>
          <a:p>
            <a:pPr algn="r"/>
            <a:r>
              <a:rPr lang="ru-RU" sz="2400" b="1" i="1" dirty="0" smtClean="0">
                <a:solidFill>
                  <a:srgbClr val="002060"/>
                </a:solidFill>
                <a:latin typeface="Monotype Corsiva" pitchFamily="66" charset="0"/>
              </a:rPr>
              <a:t>в Малинниках</a:t>
            </a:r>
            <a:endParaRPr lang="ru-RU" sz="24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372200" y="5373216"/>
            <a:ext cx="2520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Часовня</a:t>
            </a:r>
            <a:endParaRPr lang="ru-RU" sz="24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699792" y="692696"/>
            <a:ext cx="37444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Малинники</a:t>
            </a:r>
            <a:endParaRPr lang="ru-RU" sz="5400" b="1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698</TotalTime>
  <Words>322</Words>
  <Application>Microsoft Office PowerPoint</Application>
  <PresentationFormat>Экран (4:3)</PresentationFormat>
  <Paragraphs>68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Слайд 1</vt:lpstr>
      <vt:lpstr>Пушкинское кольцо Верхневолжья</vt:lpstr>
      <vt:lpstr>Слайд 3</vt:lpstr>
      <vt:lpstr>Тверь</vt:lpstr>
      <vt:lpstr>Тверь</vt:lpstr>
      <vt:lpstr>Берново</vt:lpstr>
      <vt:lpstr>Берново</vt:lpstr>
      <vt:lpstr>Слайд 8</vt:lpstr>
      <vt:lpstr>Слайд 9</vt:lpstr>
      <vt:lpstr>Старица</vt:lpstr>
      <vt:lpstr>Старица</vt:lpstr>
      <vt:lpstr>Слайд 12</vt:lpstr>
      <vt:lpstr>Слайд 13</vt:lpstr>
      <vt:lpstr>Слайд 14</vt:lpstr>
      <vt:lpstr>Слайд 15</vt:lpstr>
      <vt:lpstr>Слайд 16</vt:lpstr>
      <vt:lpstr>Павловское</vt:lpstr>
      <vt:lpstr>Слайд 18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Customer</cp:lastModifiedBy>
  <cp:revision>61</cp:revision>
  <dcterms:modified xsi:type="dcterms:W3CDTF">2015-11-06T06:06:47Z</dcterms:modified>
</cp:coreProperties>
</file>