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87" r:id="rId4"/>
    <p:sldId id="276" r:id="rId5"/>
    <p:sldId id="258" r:id="rId6"/>
    <p:sldId id="293" r:id="rId7"/>
    <p:sldId id="314" r:id="rId8"/>
    <p:sldId id="294" r:id="rId9"/>
    <p:sldId id="295" r:id="rId10"/>
    <p:sldId id="296" r:id="rId11"/>
    <p:sldId id="315" r:id="rId12"/>
    <p:sldId id="297" r:id="rId13"/>
    <p:sldId id="298" r:id="rId14"/>
    <p:sldId id="308" r:id="rId15"/>
    <p:sldId id="309" r:id="rId16"/>
    <p:sldId id="299" r:id="rId17"/>
    <p:sldId id="316" r:id="rId18"/>
    <p:sldId id="310" r:id="rId19"/>
    <p:sldId id="264" r:id="rId20"/>
    <p:sldId id="257" r:id="rId21"/>
    <p:sldId id="300" r:id="rId22"/>
    <p:sldId id="288" r:id="rId23"/>
    <p:sldId id="272" r:id="rId24"/>
    <p:sldId id="317" r:id="rId25"/>
    <p:sldId id="301" r:id="rId26"/>
    <p:sldId id="274" r:id="rId27"/>
    <p:sldId id="302" r:id="rId28"/>
    <p:sldId id="303" r:id="rId29"/>
    <p:sldId id="278" r:id="rId30"/>
    <p:sldId id="304" r:id="rId31"/>
    <p:sldId id="291" r:id="rId32"/>
    <p:sldId id="305" r:id="rId33"/>
    <p:sldId id="277" r:id="rId34"/>
    <p:sldId id="279" r:id="rId35"/>
    <p:sldId id="312" r:id="rId36"/>
    <p:sldId id="311" r:id="rId37"/>
    <p:sldId id="313" r:id="rId38"/>
    <p:sldId id="318" r:id="rId39"/>
    <p:sldId id="319" r:id="rId40"/>
    <p:sldId id="320" r:id="rId41"/>
    <p:sldId id="282" r:id="rId42"/>
    <p:sldId id="262" r:id="rId43"/>
    <p:sldId id="321" r:id="rId44"/>
    <p:sldId id="260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FF"/>
    <a:srgbClr val="FFCCFF"/>
    <a:srgbClr val="FF00FF"/>
    <a:srgbClr val="008000"/>
    <a:srgbClr val="006600"/>
    <a:srgbClr val="CC3300"/>
    <a:srgbClr val="00FF00"/>
    <a:srgbClr val="0000FF"/>
    <a:srgbClr val="3DB31D"/>
    <a:srgbClr val="F950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8" autoAdjust="0"/>
    <p:restoredTop sz="94660"/>
  </p:normalViewPr>
  <p:slideViewPr>
    <p:cSldViewPr>
      <p:cViewPr varScale="1">
        <p:scale>
          <a:sx n="95" d="100"/>
          <a:sy n="95" d="100"/>
        </p:scale>
        <p:origin x="-420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89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69B2E-EFCA-4534-A4E8-C73D45F6A5F6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37793-5DC8-4731-BAD1-F452804F97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69B2E-EFCA-4534-A4E8-C73D45F6A5F6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37793-5DC8-4731-BAD1-F452804F97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69B2E-EFCA-4534-A4E8-C73D45F6A5F6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37793-5DC8-4731-BAD1-F452804F97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69B2E-EFCA-4534-A4E8-C73D45F6A5F6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37793-5DC8-4731-BAD1-F452804F97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69B2E-EFCA-4534-A4E8-C73D45F6A5F6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37793-5DC8-4731-BAD1-F452804F97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69B2E-EFCA-4534-A4E8-C73D45F6A5F6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37793-5DC8-4731-BAD1-F452804F97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69B2E-EFCA-4534-A4E8-C73D45F6A5F6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37793-5DC8-4731-BAD1-F452804F97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69B2E-EFCA-4534-A4E8-C73D45F6A5F6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37793-5DC8-4731-BAD1-F452804F97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69B2E-EFCA-4534-A4E8-C73D45F6A5F6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37793-5DC8-4731-BAD1-F452804F97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69B2E-EFCA-4534-A4E8-C73D45F6A5F6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37793-5DC8-4731-BAD1-F452804F97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69B2E-EFCA-4534-A4E8-C73D45F6A5F6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37793-5DC8-4731-BAD1-F452804F975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cover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869B2E-EFCA-4534-A4E8-C73D45F6A5F6}" type="datetimeFigureOut">
              <a:rPr lang="ru-RU" smtClean="0"/>
              <a:pPr/>
              <a:t>10.11.2017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037793-5DC8-4731-BAD1-F452804F975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cover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H:\17%20&#1072;&#1087;&#1088;&#1077;&#1083;&#1103;\&#1048;&#1085;&#1089;&#1090;&#1088;&#1091;&#1084;&#1077;&#1085;&#1090;&#1072;&#1083;&#1100;&#1085;&#1072;&#1103;_&#1084;&#1091;&#1079;&#1099;&#1082;&#1072;_-_&#1089;&#1087;&#1086;&#1082;&#1086;&#1081;&#1085;&#1072;&#1103;__-_(mp3poisk.ru).mp3" TargetMode="Externa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User\&#1052;&#1086;&#1080;%20&#1076;&#1086;&#1082;&#1091;&#1084;&#1077;&#1085;&#1090;&#1099;\Downloads\b0f3a34.m3u" TargetMode="Externa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57158" y="357166"/>
            <a:ext cx="85011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0" b="1" dirty="0" smtClean="0">
                <a:solidFill>
                  <a:srgbClr val="CC3300"/>
                </a:solidFill>
                <a:latin typeface="Monotype Corsiva" pitchFamily="66" charset="0"/>
              </a:rPr>
              <a:t>Поэзия родного края</a:t>
            </a:r>
            <a:endParaRPr lang="ru-RU" sz="8000" b="1" dirty="0">
              <a:solidFill>
                <a:srgbClr val="CC33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ить0010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2143112" y="500041"/>
            <a:ext cx="4857785" cy="72866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2845" y="357166"/>
            <a:ext cx="8786874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Молодёжное литературное объединение «Малиновка»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611560" y="260648"/>
            <a:ext cx="7848872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CC3300"/>
                </a:solidFill>
                <a:latin typeface="Monotype Corsiva" pitchFamily="66" charset="0"/>
              </a:rPr>
              <a:t>Поэзия родного края</a:t>
            </a:r>
            <a:endParaRPr lang="ru-RU" sz="6600" b="1" dirty="0">
              <a:solidFill>
                <a:srgbClr val="CC33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C:\Documents and Settings\User\Мои документы\Поэты родного края\Антонов\а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47664" y="1772816"/>
            <a:ext cx="6215106" cy="4857784"/>
          </a:xfrm>
          <a:prstGeom prst="rect">
            <a:avLst/>
          </a:prstGeom>
          <a:noFill/>
          <a:effectLst>
            <a:glow rad="101600">
              <a:srgbClr val="00B0F0">
                <a:alpha val="40000"/>
              </a:srgbClr>
            </a:glow>
          </a:effectLst>
        </p:spPr>
      </p:pic>
      <p:sp>
        <p:nvSpPr>
          <p:cNvPr id="3" name="TextBox 2"/>
          <p:cNvSpPr txBox="1"/>
          <p:nvPr/>
        </p:nvSpPr>
        <p:spPr>
          <a:xfrm>
            <a:off x="642911" y="0"/>
            <a:ext cx="8215370" cy="156966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ru-RU" sz="3200" b="1" u="sng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Страница 1</a:t>
            </a:r>
            <a:r>
              <a:rPr lang="ru-RU" sz="4800" b="1" u="sng" dirty="0" smtClean="0">
                <a:solidFill>
                  <a:schemeClr val="accent4">
                    <a:lumMod val="20000"/>
                    <a:lumOff val="80000"/>
                  </a:schemeClr>
                </a:solidFill>
                <a:latin typeface="Monotype Corsiva" pitchFamily="66" charset="0"/>
              </a:rPr>
              <a:t> </a:t>
            </a:r>
          </a:p>
          <a:p>
            <a:r>
              <a:rPr lang="ru-RU" sz="4800" b="1" dirty="0" smtClean="0">
                <a:solidFill>
                  <a:srgbClr val="0000FF"/>
                </a:solidFill>
                <a:latin typeface="Monotype Corsiva" pitchFamily="66" charset="0"/>
              </a:rPr>
              <a:t>Александр Михайлович Антонов</a:t>
            </a:r>
            <a:endParaRPr lang="ru-RU" sz="48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C:\Documents and Settings\User\Мои документы\Поэты родного края\Антонов\а7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5720" y="500042"/>
            <a:ext cx="4071966" cy="5500726"/>
          </a:xfrm>
          <a:prstGeom prst="rect">
            <a:avLst/>
          </a:prstGeom>
          <a:noFill/>
          <a:ln>
            <a:solidFill>
              <a:schemeClr val="tx1">
                <a:lumMod val="65000"/>
                <a:lumOff val="35000"/>
              </a:schemeClr>
            </a:solidFill>
          </a:ln>
          <a:effectLst>
            <a:glow rad="101600">
              <a:srgbClr val="00B0F0">
                <a:alpha val="40000"/>
              </a:srgbClr>
            </a:glow>
          </a:effectLst>
        </p:spPr>
      </p:pic>
      <p:sp>
        <p:nvSpPr>
          <p:cNvPr id="4" name="TextBox 3"/>
          <p:cNvSpPr txBox="1"/>
          <p:nvPr/>
        </p:nvSpPr>
        <p:spPr>
          <a:xfrm>
            <a:off x="4500562" y="571480"/>
            <a:ext cx="4357718" cy="53245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400" b="1" dirty="0" smtClean="0">
                <a:solidFill>
                  <a:srgbClr val="002060"/>
                </a:solidFill>
                <a:latin typeface="Monotype Corsiva" pitchFamily="66" charset="0"/>
              </a:rPr>
              <a:t>Александру Михайловичу довелось служить в Афганистане, принимать участие в военных действиях, он был тяжело ранен, перенес восемь операций, за отвагу и мужество был награжден орденом Красной Звезды.</a:t>
            </a:r>
            <a:endParaRPr lang="ru-RU" sz="3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857232"/>
            <a:ext cx="8715436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4800" b="1" i="1" dirty="0" smtClean="0">
                <a:solidFill>
                  <a:srgbClr val="0000FF"/>
                </a:solidFill>
                <a:latin typeface="Monotype Corsiva" pitchFamily="66" charset="0"/>
              </a:rPr>
              <a:t>1992 год – сборник стихотворений</a:t>
            </a:r>
          </a:p>
          <a:p>
            <a:r>
              <a:rPr lang="ru-RU" sz="4800" b="1" i="1" dirty="0" smtClean="0">
                <a:solidFill>
                  <a:srgbClr val="0000FF"/>
                </a:solidFill>
                <a:latin typeface="Monotype Corsiva" pitchFamily="66" charset="0"/>
              </a:rPr>
              <a:t>                    «Всё ещё впереди»</a:t>
            </a:r>
          </a:p>
          <a:p>
            <a:endParaRPr lang="ru-RU" sz="4800" b="1" i="1" dirty="0" smtClean="0">
              <a:solidFill>
                <a:srgbClr val="0000FF"/>
              </a:solidFill>
              <a:latin typeface="Monotype Corsiva" pitchFamily="66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4800" b="1" i="1" dirty="0" smtClean="0">
                <a:solidFill>
                  <a:srgbClr val="0000FF"/>
                </a:solidFill>
                <a:latin typeface="Monotype Corsiva" pitchFamily="66" charset="0"/>
              </a:rPr>
              <a:t>2008 год – сборник стихотворений</a:t>
            </a:r>
          </a:p>
          <a:p>
            <a:r>
              <a:rPr lang="ru-RU" sz="4800" b="1" i="1" dirty="0" smtClean="0">
                <a:solidFill>
                  <a:srgbClr val="0000FF"/>
                </a:solidFill>
                <a:latin typeface="Monotype Corsiva" pitchFamily="66" charset="0"/>
              </a:rPr>
              <a:t>                    «Откровения»</a:t>
            </a:r>
          </a:p>
          <a:p>
            <a:r>
              <a:rPr lang="ru-RU" sz="4800" b="1" i="1" dirty="0" smtClean="0">
                <a:solidFill>
                  <a:srgbClr val="0000FF"/>
                </a:solidFill>
                <a:latin typeface="Monotype Corsiva" pitchFamily="66" charset="0"/>
              </a:rPr>
              <a:t>                 - диск  с авторскими</a:t>
            </a:r>
          </a:p>
          <a:p>
            <a:r>
              <a:rPr lang="ru-RU" sz="4800" b="1" i="1" dirty="0" smtClean="0">
                <a:solidFill>
                  <a:srgbClr val="0000FF"/>
                </a:solidFill>
                <a:latin typeface="Monotype Corsiva" pitchFamily="66" charset="0"/>
              </a:rPr>
              <a:t>                    песнями</a:t>
            </a:r>
            <a:endParaRPr lang="ru-RU" sz="4800" b="1" i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2844" y="214290"/>
            <a:ext cx="8786875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200" b="1" dirty="0" smtClean="0">
                <a:solidFill>
                  <a:srgbClr val="0000FF"/>
                </a:solidFill>
                <a:latin typeface="Monotype Corsiva" pitchFamily="66" charset="0"/>
              </a:rPr>
              <a:t>Одна из основных тем творчества </a:t>
            </a:r>
          </a:p>
          <a:p>
            <a:pPr algn="ctr"/>
            <a:r>
              <a:rPr lang="ru-RU" sz="4200" b="1" dirty="0" smtClean="0">
                <a:solidFill>
                  <a:srgbClr val="0000FF"/>
                </a:solidFill>
                <a:latin typeface="Monotype Corsiva" pitchFamily="66" charset="0"/>
              </a:rPr>
              <a:t>А. М. Антонова – тема русской деревни</a:t>
            </a:r>
            <a:endParaRPr lang="ru-RU" sz="42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pic>
        <p:nvPicPr>
          <p:cNvPr id="5" name="Рисунок 4" descr="7881 (1)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5720" y="1785926"/>
            <a:ext cx="5500726" cy="4214842"/>
          </a:xfrm>
          <a:prstGeom prst="rect">
            <a:avLst/>
          </a:prstGeom>
        </p:spPr>
      </p:pic>
      <p:pic>
        <p:nvPicPr>
          <p:cNvPr id="6" name="Рисунок 5" descr="images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72198" y="3143248"/>
            <a:ext cx="2643206" cy="2500330"/>
          </a:xfrm>
          <a:prstGeom prst="rect">
            <a:avLst/>
          </a:prstGeom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C:\Documents and Settings\User\Мои документы\Поэты родного края\Антонов\а2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85852" y="1723189"/>
            <a:ext cx="6759573" cy="4780808"/>
          </a:xfrm>
          <a:prstGeom prst="rect">
            <a:avLst/>
          </a:prstGeom>
          <a:noFill/>
        </p:spPr>
      </p:pic>
      <p:pic>
        <p:nvPicPr>
          <p:cNvPr id="2" name="Picture 3" descr="C:\Documents and Settings\User\Мои документы\Поэты родного края\Антонов\а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4414" y="1571612"/>
            <a:ext cx="7011992" cy="492922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285728"/>
            <a:ext cx="900115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200" b="1" dirty="0" smtClean="0">
                <a:solidFill>
                  <a:srgbClr val="0000FF"/>
                </a:solidFill>
                <a:latin typeface="Monotype Corsiva" pitchFamily="66" charset="0"/>
              </a:rPr>
              <a:t>Международный фестиваль солдатской песни</a:t>
            </a:r>
            <a:endParaRPr lang="ru-RU" sz="42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аше фото 105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3528" y="476672"/>
            <a:ext cx="8568952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 smtClean="0">
                <a:solidFill>
                  <a:srgbClr val="FFFF00"/>
                </a:solidFill>
                <a:latin typeface="Monotype Corsiva" pitchFamily="66" charset="0"/>
              </a:rPr>
              <a:t>А. М. Антонов</a:t>
            </a:r>
          </a:p>
          <a:p>
            <a:pPr algn="ctr"/>
            <a:r>
              <a:rPr lang="ru-RU" sz="8800" b="1" dirty="0" smtClean="0">
                <a:solidFill>
                  <a:srgbClr val="FFFF00"/>
                </a:solidFill>
                <a:latin typeface="Monotype Corsiva" pitchFamily="66" charset="0"/>
              </a:rPr>
              <a:t> «Цветы России»</a:t>
            </a:r>
            <a:endParaRPr lang="ru-RU" sz="8800" b="1" dirty="0">
              <a:solidFill>
                <a:srgbClr val="FFFF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2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4282" y="5929330"/>
            <a:ext cx="78787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  <a:latin typeface="Monotype Corsiva" pitchFamily="66" charset="0"/>
              </a:rPr>
              <a:t>Галина Михайловна Воробьёва</a:t>
            </a:r>
            <a:endParaRPr lang="ru-RU" sz="4400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2555777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u="sng" dirty="0" smtClean="0">
                <a:solidFill>
                  <a:schemeClr val="bg1"/>
                </a:solidFill>
                <a:latin typeface="Monotype Corsiva" pitchFamily="66" charset="0"/>
              </a:rPr>
              <a:t>Страница 2 </a:t>
            </a:r>
          </a:p>
          <a:p>
            <a:endParaRPr lang="ru-RU" dirty="0"/>
          </a:p>
        </p:txBody>
      </p:sp>
      <p:pic>
        <p:nvPicPr>
          <p:cNvPr id="6" name="Рисунок 5" descr="Воробьева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48064" y="548680"/>
            <a:ext cx="3312368" cy="4608512"/>
          </a:xfrm>
          <a:prstGeom prst="rect">
            <a:avLst/>
          </a:prstGeom>
          <a:effectLst>
            <a:glow rad="63500">
              <a:schemeClr val="accent4">
                <a:satMod val="175000"/>
                <a:alpha val="40000"/>
              </a:schemeClr>
            </a:glow>
            <a:softEdge rad="63500"/>
          </a:effectLst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14282" y="5786454"/>
            <a:ext cx="881167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Monotype Corsiva" pitchFamily="66" charset="0"/>
              </a:rPr>
              <a:t>Видишь: твой переулок знакомый…</a:t>
            </a:r>
            <a:endParaRPr lang="ru-RU" sz="4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Инструментальная_музыка_-_спокойная__-_(mp3poisk.ru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839200" y="65532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4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lico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71472" y="1643050"/>
            <a:ext cx="2786082" cy="392909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42976" y="357166"/>
            <a:ext cx="675216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Галина Михайловна Воробьёва</a:t>
            </a:r>
            <a:endParaRPr lang="ru-RU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3714744" y="1500174"/>
            <a:ext cx="5143537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Золотою фольгою листья</a:t>
            </a:r>
          </a:p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На асфальте чуть звенят…</a:t>
            </a:r>
          </a:p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 А ручей мой серебристый</a:t>
            </a:r>
          </a:p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 Изменяет свой наряд.</a:t>
            </a:r>
          </a:p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 </a:t>
            </a:r>
          </a:p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  Он траве – старухе рыжей –</a:t>
            </a:r>
          </a:p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 Шепчет тихое: «Прости!»</a:t>
            </a:r>
          </a:p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  А зима всё ближе, ближе,</a:t>
            </a:r>
          </a:p>
          <a:p>
            <a:pPr algn="ctr"/>
            <a:r>
              <a:rPr lang="ru-RU" sz="3200" b="1" dirty="0" smtClean="0">
                <a:solidFill>
                  <a:schemeClr val="accent1">
                    <a:lumMod val="50000"/>
                  </a:schemeClr>
                </a:solidFill>
                <a:latin typeface="Monotype Corsiva" pitchFamily="66" charset="0"/>
              </a:rPr>
              <a:t> Стелет грустью все пути.</a:t>
            </a:r>
          </a:p>
          <a:p>
            <a:pPr algn="ctr"/>
            <a:endParaRPr lang="ru-RU" sz="3200" b="1" dirty="0">
              <a:solidFill>
                <a:schemeClr val="accent1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357158" y="285728"/>
            <a:ext cx="8501122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</a:rPr>
              <a:t>Работа в творческом клубе инвалидов «Виктория плюс»</a:t>
            </a:r>
          </a:p>
          <a:p>
            <a:pPr>
              <a:buFont typeface="Arial" pitchFamily="34" charset="0"/>
              <a:buChar char="•"/>
            </a:pPr>
            <a: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</a:rPr>
              <a:t>Участие в областных поэтических конкурсах для инвалидов по зрению</a:t>
            </a:r>
          </a:p>
          <a:p>
            <a:pPr>
              <a:buFont typeface="Arial" pitchFamily="34" charset="0"/>
              <a:buChar char="•"/>
            </a:pPr>
            <a: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</a:rPr>
              <a:t>Публикация в газете «</a:t>
            </a:r>
            <a:r>
              <a:rPr lang="ru-RU" sz="3200" b="1" dirty="0" err="1" smtClean="0">
                <a:solidFill>
                  <a:srgbClr val="002060"/>
                </a:solidFill>
                <a:latin typeface="Monotype Corsiva" pitchFamily="66" charset="0"/>
              </a:rPr>
              <a:t>Сонковский</a:t>
            </a:r>
            <a: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</a:rPr>
              <a:t> вестник»</a:t>
            </a:r>
          </a:p>
          <a:p>
            <a:pPr>
              <a:buFont typeface="Arial" pitchFamily="34" charset="0"/>
              <a:buChar char="•"/>
            </a:pPr>
            <a: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</a:rPr>
              <a:t>Публикации в сборниках </a:t>
            </a:r>
            <a:r>
              <a:rPr lang="ru-RU" sz="3200" b="1" dirty="0" err="1" smtClean="0">
                <a:solidFill>
                  <a:srgbClr val="002060"/>
                </a:solidFill>
                <a:latin typeface="Monotype Corsiva" pitchFamily="66" charset="0"/>
              </a:rPr>
              <a:t>ЛитО</a:t>
            </a:r>
            <a: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</a:rPr>
              <a:t> «</a:t>
            </a:r>
            <a:r>
              <a:rPr lang="ru-RU" sz="3200" b="1" dirty="0" err="1" smtClean="0">
                <a:solidFill>
                  <a:srgbClr val="002060"/>
                </a:solidFill>
                <a:latin typeface="Monotype Corsiva" pitchFamily="66" charset="0"/>
              </a:rPr>
              <a:t>Сить</a:t>
            </a:r>
            <a: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</a:rPr>
              <a:t>»</a:t>
            </a:r>
          </a:p>
          <a:p>
            <a:pPr>
              <a:buFont typeface="Arial" pitchFamily="34" charset="0"/>
              <a:buChar char="•"/>
            </a:pPr>
            <a: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</a:rPr>
              <a:t>Публикации в «Сборнике стихотворений российских поэтов»</a:t>
            </a:r>
          </a:p>
          <a:p>
            <a:pPr>
              <a:buFont typeface="Arial" pitchFamily="34" charset="0"/>
              <a:buChar char="•"/>
            </a:pPr>
            <a:r>
              <a:rPr lang="ru-RU" sz="3200" b="1" dirty="0" smtClean="0">
                <a:solidFill>
                  <a:srgbClr val="002060"/>
                </a:solidFill>
                <a:latin typeface="Monotype Corsiva" pitchFamily="66" charset="0"/>
              </a:rPr>
              <a:t>Победитель областного творческого конкурса  (награждена дипломом третьей степени)</a:t>
            </a:r>
            <a:endParaRPr lang="ru-RU" sz="32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наше фото 1009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88640"/>
            <a:ext cx="914400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Monotype Corsiva" pitchFamily="66" charset="0"/>
              </a:rPr>
              <a:t>Г. М. Воробьёва </a:t>
            </a:r>
          </a:p>
          <a:p>
            <a:pPr algn="ctr"/>
            <a:r>
              <a:rPr lang="ru-RU" sz="6000" b="1" dirty="0" smtClean="0">
                <a:solidFill>
                  <a:srgbClr val="002060"/>
                </a:solidFill>
                <a:latin typeface="Monotype Corsiva" pitchFamily="66" charset="0"/>
              </a:rPr>
              <a:t>«Кому не больно за деревню?»</a:t>
            </a:r>
            <a:endParaRPr lang="ru-RU" sz="60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23728" y="188640"/>
            <a:ext cx="70202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Шуйский Николай Васильевич</a:t>
            </a:r>
            <a:endParaRPr lang="ru-RU" sz="44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071934" y="1714488"/>
            <a:ext cx="507206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C00000"/>
                </a:solidFill>
                <a:latin typeface="Monotype Corsiva" pitchFamily="66" charset="0"/>
              </a:rPr>
              <a:t>Грудь согреет теплый ветер,</a:t>
            </a:r>
            <a:endParaRPr lang="ru-RU" sz="4000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r>
              <a:rPr lang="ru-RU" sz="4000" b="1" i="1" dirty="0" smtClean="0">
                <a:solidFill>
                  <a:srgbClr val="C00000"/>
                </a:solidFill>
                <a:latin typeface="Monotype Corsiva" pitchFamily="66" charset="0"/>
              </a:rPr>
              <a:t>Тронет душу соловей…</a:t>
            </a:r>
            <a:endParaRPr lang="ru-RU" sz="4000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r>
              <a:rPr lang="ru-RU" sz="4000" b="1" i="1" dirty="0" smtClean="0">
                <a:solidFill>
                  <a:srgbClr val="C00000"/>
                </a:solidFill>
                <a:latin typeface="Monotype Corsiva" pitchFamily="66" charset="0"/>
              </a:rPr>
              <a:t>Места лучше нет на свете,</a:t>
            </a:r>
            <a:endParaRPr lang="ru-RU" sz="4000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r>
              <a:rPr lang="ru-RU" sz="4000" b="1" i="1" dirty="0" smtClean="0">
                <a:solidFill>
                  <a:srgbClr val="C00000"/>
                </a:solidFill>
                <a:latin typeface="Monotype Corsiva" pitchFamily="66" charset="0"/>
              </a:rPr>
              <a:t>Чем на родине моей!</a:t>
            </a:r>
            <a:endParaRPr lang="ru-RU" sz="4000" dirty="0" smtClean="0">
              <a:solidFill>
                <a:srgbClr val="C00000"/>
              </a:solidFill>
              <a:latin typeface="Monotype Corsiva" pitchFamily="66" charset="0"/>
            </a:endParaRPr>
          </a:p>
          <a:p>
            <a:endParaRPr lang="ru-RU" sz="4000" dirty="0">
              <a:latin typeface="Monotype Corsiva" pitchFamily="66" charset="0"/>
            </a:endParaRPr>
          </a:p>
        </p:txBody>
      </p:sp>
      <p:pic>
        <p:nvPicPr>
          <p:cNvPr id="5" name="Рисунок 4" descr="шуйский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1556792"/>
            <a:ext cx="2880320" cy="3960440"/>
          </a:xfrm>
          <a:prstGeom prst="rect">
            <a:avLst/>
          </a:prstGeom>
          <a:effectLst>
            <a:glow rad="63500">
              <a:schemeClr val="accent2">
                <a:satMod val="175000"/>
                <a:alpha val="40000"/>
              </a:schemeClr>
            </a:glow>
            <a:softEdge rad="63500"/>
          </a:effectLst>
        </p:spPr>
      </p:pic>
      <p:sp>
        <p:nvSpPr>
          <p:cNvPr id="6" name="TextBox 5"/>
          <p:cNvSpPr txBox="1"/>
          <p:nvPr/>
        </p:nvSpPr>
        <p:spPr>
          <a:xfrm>
            <a:off x="1" y="188641"/>
            <a:ext cx="22677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u="sng" dirty="0" smtClean="0">
                <a:solidFill>
                  <a:schemeClr val="bg2"/>
                </a:solidFill>
                <a:latin typeface="Monotype Corsiva" pitchFamily="66" charset="0"/>
              </a:rPr>
              <a:t>Страница 3</a:t>
            </a:r>
            <a:endParaRPr lang="ru-RU" sz="3200" b="1" u="sng" dirty="0">
              <a:solidFill>
                <a:schemeClr val="bg2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14282" y="4429132"/>
            <a:ext cx="871543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Monotype Corsiva" pitchFamily="66" charset="0"/>
              </a:rPr>
              <a:t>Останутся в любящем сердце навеки,</a:t>
            </a:r>
          </a:p>
          <a:p>
            <a:pPr algn="ctr"/>
            <a:r>
              <a:rPr lang="ru-RU" sz="4400" b="1" dirty="0" smtClean="0">
                <a:solidFill>
                  <a:schemeClr val="bg1"/>
                </a:solidFill>
                <a:latin typeface="Monotype Corsiva" pitchFamily="66" charset="0"/>
              </a:rPr>
              <a:t>Ведь это- родная земля!</a:t>
            </a:r>
            <a:br>
              <a:rPr lang="ru-RU" sz="4400" b="1" dirty="0" smtClean="0">
                <a:solidFill>
                  <a:schemeClr val="bg1"/>
                </a:solidFill>
                <a:latin typeface="Monotype Corsiva" pitchFamily="66" charset="0"/>
              </a:rPr>
            </a:br>
            <a:endParaRPr lang="ru-RU" sz="4400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ш3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5500702"/>
            <a:ext cx="457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  <a:latin typeface="Monotype Corsiva" pitchFamily="66" charset="0"/>
              </a:rPr>
              <a:t>Школа. Село Кой</a:t>
            </a:r>
            <a:endParaRPr lang="ru-RU" sz="4400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ш2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4283" y="5715016"/>
            <a:ext cx="492922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chemeClr val="bg1"/>
                </a:solidFill>
                <a:latin typeface="Monotype Corsiva" pitchFamily="66" charset="0"/>
              </a:rPr>
              <a:t>Церковь. Село Кой</a:t>
            </a:r>
            <a:endParaRPr lang="ru-RU" sz="4400" b="1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ш4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4282" y="285728"/>
            <a:ext cx="8429684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 smtClean="0">
                <a:solidFill>
                  <a:srgbClr val="002060"/>
                </a:solidFill>
                <a:latin typeface="Monotype Corsiva" pitchFamily="66" charset="0"/>
              </a:rPr>
              <a:t>Нам нужно постараться честно жить,</a:t>
            </a:r>
            <a:endParaRPr lang="ru-RU" sz="2800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r>
              <a:rPr lang="ru-RU" sz="2800" b="1" i="1" dirty="0" smtClean="0">
                <a:solidFill>
                  <a:srgbClr val="002060"/>
                </a:solidFill>
                <a:latin typeface="Monotype Corsiva" pitchFamily="66" charset="0"/>
              </a:rPr>
              <a:t>Не пьянствовать, беречь свою семью</a:t>
            </a:r>
            <a:endParaRPr lang="ru-RU" sz="2800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r>
              <a:rPr lang="ru-RU" sz="2800" b="1" i="1" dirty="0" smtClean="0">
                <a:solidFill>
                  <a:srgbClr val="002060"/>
                </a:solidFill>
                <a:latin typeface="Monotype Corsiva" pitchFamily="66" charset="0"/>
              </a:rPr>
              <a:t>И беззаветно Родину любить,</a:t>
            </a:r>
            <a:endParaRPr lang="ru-RU" sz="2800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r>
              <a:rPr lang="ru-RU" sz="2800" b="1" i="1" dirty="0" smtClean="0">
                <a:solidFill>
                  <a:srgbClr val="002060"/>
                </a:solidFill>
                <a:latin typeface="Monotype Corsiva" pitchFamily="66" charset="0"/>
              </a:rPr>
              <a:t>Как любит сын  с рожденья мать свою!</a:t>
            </a:r>
            <a:endParaRPr lang="ru-RU" sz="2800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r>
              <a:rPr lang="ru-RU" sz="2800" dirty="0" smtClean="0">
                <a:solidFill>
                  <a:srgbClr val="002060"/>
                </a:solidFill>
                <a:latin typeface="Monotype Corsiva" pitchFamily="66" charset="0"/>
              </a:rPr>
              <a:t>                                                                                 </a:t>
            </a:r>
            <a:r>
              <a:rPr lang="ru-RU" sz="2800" b="1" i="1" dirty="0" smtClean="0">
                <a:solidFill>
                  <a:srgbClr val="002060"/>
                </a:solidFill>
                <a:latin typeface="Monotype Corsiva" pitchFamily="66" charset="0"/>
              </a:rPr>
              <a:t>« Знамение»</a:t>
            </a:r>
            <a:endParaRPr lang="ru-RU" sz="2800" dirty="0" smtClean="0">
              <a:solidFill>
                <a:srgbClr val="002060"/>
              </a:solidFill>
              <a:latin typeface="Monotype Corsiva" pitchFamily="66" charset="0"/>
            </a:endParaRPr>
          </a:p>
          <a:p>
            <a:endParaRPr lang="ru-RU" sz="2400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1403648" y="3429000"/>
            <a:ext cx="6835526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8800" dirty="0" smtClean="0">
                <a:solidFill>
                  <a:schemeClr val="bg1"/>
                </a:solidFill>
                <a:latin typeface="Monotype Corsiva" pitchFamily="66" charset="0"/>
              </a:rPr>
              <a:t>Н. В. Шуйский </a:t>
            </a:r>
          </a:p>
          <a:p>
            <a:r>
              <a:rPr lang="ru-RU" sz="8800" dirty="0" smtClean="0">
                <a:solidFill>
                  <a:schemeClr val="bg1"/>
                </a:solidFill>
                <a:latin typeface="Monotype Corsiva" pitchFamily="66" charset="0"/>
              </a:rPr>
              <a:t>«</a:t>
            </a:r>
            <a:r>
              <a:rPr lang="ru-RU" sz="8800" dirty="0" err="1" smtClean="0">
                <a:solidFill>
                  <a:schemeClr val="bg1"/>
                </a:solidFill>
                <a:latin typeface="Monotype Corsiva" pitchFamily="66" charset="0"/>
              </a:rPr>
              <a:t>Сонковчанам</a:t>
            </a:r>
            <a:r>
              <a:rPr lang="ru-RU" sz="8800" dirty="0" smtClean="0">
                <a:solidFill>
                  <a:schemeClr val="bg1"/>
                </a:solidFill>
                <a:latin typeface="Monotype Corsiva" pitchFamily="66" charset="0"/>
              </a:rPr>
              <a:t>»</a:t>
            </a:r>
            <a:endParaRPr lang="ru-RU" sz="8800" dirty="0">
              <a:solidFill>
                <a:schemeClr val="bg1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Маркова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83568" y="1628800"/>
            <a:ext cx="3286148" cy="4857784"/>
          </a:xfrm>
          <a:prstGeom prst="rect">
            <a:avLst/>
          </a:prstGeom>
          <a:effectLst>
            <a:glow rad="101600">
              <a:srgbClr val="008000">
                <a:alpha val="60000"/>
              </a:srgbClr>
            </a:glow>
          </a:effectLst>
        </p:spPr>
      </p:pic>
      <p:sp>
        <p:nvSpPr>
          <p:cNvPr id="3" name="TextBox 2"/>
          <p:cNvSpPr txBox="1"/>
          <p:nvPr/>
        </p:nvSpPr>
        <p:spPr>
          <a:xfrm>
            <a:off x="611560" y="404664"/>
            <a:ext cx="820891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00FF"/>
                </a:solidFill>
                <a:latin typeface="Monotype Corsiva" pitchFamily="66" charset="0"/>
              </a:rPr>
              <a:t>Маркова Валентина Дмитриевна</a:t>
            </a:r>
            <a:endParaRPr lang="ru-RU" sz="44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  <p:pic>
        <p:nvPicPr>
          <p:cNvPr id="55298" name="Picture 2" descr="C:\Documents and Settings\User\Рабочий стол\Сить\Сить0019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5400000">
            <a:off x="4454848" y="2322016"/>
            <a:ext cx="4744018" cy="3357586"/>
          </a:xfrm>
          <a:prstGeom prst="rect">
            <a:avLst/>
          </a:prstGeom>
          <a:noFill/>
          <a:effectLst>
            <a:glow rad="101600">
              <a:srgbClr val="92D050">
                <a:alpha val="60000"/>
              </a:srgbClr>
            </a:glow>
          </a:effectLst>
        </p:spPr>
      </p:pic>
      <p:sp>
        <p:nvSpPr>
          <p:cNvPr id="5" name="TextBox 4"/>
          <p:cNvSpPr txBox="1"/>
          <p:nvPr/>
        </p:nvSpPr>
        <p:spPr>
          <a:xfrm>
            <a:off x="1" y="0"/>
            <a:ext cx="21957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u="sng" dirty="0" smtClean="0">
                <a:solidFill>
                  <a:srgbClr val="FFC000"/>
                </a:solidFill>
                <a:latin typeface="Monotype Corsiva" pitchFamily="66" charset="0"/>
              </a:rPr>
              <a:t>Страница 4 </a:t>
            </a:r>
            <a:endParaRPr lang="ru-RU" sz="3200" b="1" u="sng" dirty="0">
              <a:solidFill>
                <a:srgbClr val="FFC00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214282" y="4857760"/>
            <a:ext cx="87154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0000FF"/>
                </a:solidFill>
                <a:latin typeface="Monotype Corsiva" pitchFamily="66" charset="0"/>
              </a:rPr>
              <a:t>МОУ «Сонковская Средняя общеобразовательная школа Сонковского района Тверской области»</a:t>
            </a:r>
            <a:endParaRPr lang="ru-RU" sz="36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Рисунок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330" y="0"/>
            <a:ext cx="9125339" cy="6858000"/>
          </a:xfrm>
          <a:prstGeom prst="rect">
            <a:avLst/>
          </a:prstGeom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G:\Новая папка\рыбалка на Корёге\DSC000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214282" y="0"/>
            <a:ext cx="87154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00FF"/>
                </a:solidFill>
                <a:latin typeface="Monotype Corsiva" pitchFamily="66" charset="0"/>
              </a:rPr>
              <a:t>Одна из тем творчества Валентины Дмитриевны Марковой – гибель российской деревни</a:t>
            </a:r>
            <a:endParaRPr lang="ru-RU" sz="3200" b="1" dirty="0">
              <a:solidFill>
                <a:srgbClr val="0000FF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наше фото 239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4283" y="857232"/>
            <a:ext cx="8572559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4000" b="1" dirty="0" smtClean="0">
                <a:solidFill>
                  <a:srgbClr val="FFFF00"/>
                </a:solidFill>
                <a:latin typeface="Monotype Corsiva" pitchFamily="66" charset="0"/>
              </a:rPr>
              <a:t>Публикации в поэтических сборниках </a:t>
            </a:r>
          </a:p>
          <a:p>
            <a:r>
              <a:rPr lang="ru-RU" sz="4000" b="1" dirty="0" smtClean="0">
                <a:solidFill>
                  <a:srgbClr val="FFFF00"/>
                </a:solidFill>
                <a:latin typeface="Monotype Corsiva" pitchFamily="66" charset="0"/>
              </a:rPr>
              <a:t>  </a:t>
            </a:r>
            <a:r>
              <a:rPr lang="ru-RU" sz="4000" b="1" dirty="0" err="1" smtClean="0">
                <a:solidFill>
                  <a:srgbClr val="FFFF00"/>
                </a:solidFill>
                <a:latin typeface="Monotype Corsiva" pitchFamily="66" charset="0"/>
              </a:rPr>
              <a:t>ЛитО</a:t>
            </a:r>
            <a:r>
              <a:rPr lang="ru-RU" sz="4000" b="1" dirty="0" smtClean="0">
                <a:solidFill>
                  <a:srgbClr val="FFFF00"/>
                </a:solidFill>
                <a:latin typeface="Monotype Corsiva" pitchFamily="66" charset="0"/>
              </a:rPr>
              <a:t> «</a:t>
            </a:r>
            <a:r>
              <a:rPr lang="ru-RU" sz="4000" b="1" dirty="0" err="1" smtClean="0">
                <a:solidFill>
                  <a:srgbClr val="FFFF00"/>
                </a:solidFill>
                <a:latin typeface="Monotype Corsiva" pitchFamily="66" charset="0"/>
              </a:rPr>
              <a:t>Сить</a:t>
            </a:r>
            <a:r>
              <a:rPr lang="ru-RU" sz="4000" b="1" dirty="0" smtClean="0">
                <a:solidFill>
                  <a:srgbClr val="FFFF00"/>
                </a:solidFill>
                <a:latin typeface="Monotype Corsiva" pitchFamily="66" charset="0"/>
              </a:rPr>
              <a:t>»</a:t>
            </a:r>
          </a:p>
          <a:p>
            <a:pPr>
              <a:buFont typeface="Arial" pitchFamily="34" charset="0"/>
              <a:buChar char="•"/>
            </a:pPr>
            <a:r>
              <a:rPr lang="ru-RU" sz="4000" b="1" dirty="0" smtClean="0">
                <a:solidFill>
                  <a:srgbClr val="FFFF00"/>
                </a:solidFill>
                <a:latin typeface="Monotype Corsiva" pitchFamily="66" charset="0"/>
              </a:rPr>
              <a:t>Публикации на страницах районной газеты </a:t>
            </a:r>
          </a:p>
          <a:p>
            <a:r>
              <a:rPr lang="ru-RU" sz="4000" b="1" dirty="0" smtClean="0">
                <a:solidFill>
                  <a:srgbClr val="FFFF00"/>
                </a:solidFill>
                <a:latin typeface="Monotype Corsiva" pitchFamily="66" charset="0"/>
              </a:rPr>
              <a:t>«</a:t>
            </a:r>
            <a:r>
              <a:rPr lang="ru-RU" sz="4000" b="1" dirty="0" err="1" smtClean="0">
                <a:solidFill>
                  <a:srgbClr val="FFFF00"/>
                </a:solidFill>
                <a:latin typeface="Monotype Corsiva" pitchFamily="66" charset="0"/>
              </a:rPr>
              <a:t>Сонковский</a:t>
            </a:r>
            <a:r>
              <a:rPr lang="ru-RU" sz="4000" b="1" dirty="0" smtClean="0">
                <a:solidFill>
                  <a:srgbClr val="FFFF00"/>
                </a:solidFill>
                <a:latin typeface="Monotype Corsiva" pitchFamily="66" charset="0"/>
              </a:rPr>
              <a:t> вестник»</a:t>
            </a:r>
          </a:p>
          <a:p>
            <a:pPr>
              <a:buFont typeface="Arial" pitchFamily="34" charset="0"/>
              <a:buChar char="•"/>
            </a:pPr>
            <a:r>
              <a:rPr lang="ru-RU" sz="4000" b="1" dirty="0" smtClean="0">
                <a:solidFill>
                  <a:srgbClr val="FFFF00"/>
                </a:solidFill>
                <a:latin typeface="Monotype Corsiva" pitchFamily="66" charset="0"/>
              </a:rPr>
              <a:t>Руководитель литературного объединения </a:t>
            </a:r>
          </a:p>
          <a:p>
            <a:r>
              <a:rPr lang="ru-RU" sz="4000" b="1" dirty="0" smtClean="0">
                <a:solidFill>
                  <a:srgbClr val="FFFF00"/>
                </a:solidFill>
                <a:latin typeface="Monotype Corsiva" pitchFamily="66" charset="0"/>
              </a:rPr>
              <a:t>«</a:t>
            </a:r>
            <a:r>
              <a:rPr lang="ru-RU" sz="4000" b="1" dirty="0" err="1" smtClean="0">
                <a:solidFill>
                  <a:srgbClr val="FFFF00"/>
                </a:solidFill>
                <a:latin typeface="Monotype Corsiva" pitchFamily="66" charset="0"/>
              </a:rPr>
              <a:t>Сить</a:t>
            </a:r>
            <a:r>
              <a:rPr lang="ru-RU" sz="4000" b="1" dirty="0" smtClean="0">
                <a:solidFill>
                  <a:srgbClr val="FFFF00"/>
                </a:solidFill>
                <a:latin typeface="Monotype Corsiva" pitchFamily="66" charset="0"/>
              </a:rPr>
              <a:t>»</a:t>
            </a:r>
          </a:p>
          <a:p>
            <a:pPr>
              <a:buFont typeface="Arial" pitchFamily="34" charset="0"/>
              <a:buChar char="•"/>
            </a:pPr>
            <a:endParaRPr lang="ru-RU" sz="4000" b="1" dirty="0">
              <a:solidFill>
                <a:schemeClr val="bg2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0" y="1340768"/>
            <a:ext cx="9144000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В. Д Маркова </a:t>
            </a:r>
          </a:p>
          <a:p>
            <a:pPr algn="ctr"/>
            <a:r>
              <a:rPr lang="ru-RU" sz="6000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«Ожидая в больнице врача…»</a:t>
            </a:r>
            <a:endParaRPr lang="ru-RU" sz="6000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Рисунок1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11560" y="476672"/>
            <a:ext cx="210826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u="sng" dirty="0" smtClean="0">
                <a:latin typeface="Monotype Corsiva" pitchFamily="66" charset="0"/>
              </a:rPr>
              <a:t>Страница 5 </a:t>
            </a:r>
            <a:endParaRPr lang="ru-RU" sz="3200" u="sng" dirty="0">
              <a:latin typeface="Monotype Corsiva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427984" y="5589240"/>
            <a:ext cx="446449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002060"/>
                </a:solidFill>
                <a:latin typeface="Monotype Corsiva" pitchFamily="66" charset="0"/>
              </a:rPr>
              <a:t>Оксана Серебрякова </a:t>
            </a:r>
            <a:endParaRPr lang="ru-RU" sz="4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pic>
        <p:nvPicPr>
          <p:cNvPr id="5" name="Рисунок 4" descr="Серебрякова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36096" y="548680"/>
            <a:ext cx="3096344" cy="4392488"/>
          </a:xfrm>
          <a:prstGeom prst="rect">
            <a:avLst/>
          </a:prstGeom>
          <a:effectLst>
            <a:glow rad="101600">
              <a:srgbClr val="92D050">
                <a:alpha val="60000"/>
              </a:srgbClr>
            </a:glow>
            <a:softEdge rad="63500"/>
          </a:effectLst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b0f3a34.m3u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наше фото 624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5589240"/>
            <a:ext cx="1018783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200" b="1" dirty="0" smtClean="0">
                <a:solidFill>
                  <a:schemeClr val="bg2">
                    <a:lumMod val="75000"/>
                  </a:schemeClr>
                </a:solidFill>
                <a:latin typeface="Monotype Corsiva" pitchFamily="66" charset="0"/>
              </a:rPr>
              <a:t>О. Серебрякова «У ночного костра»</a:t>
            </a:r>
            <a:endParaRPr lang="ru-RU" sz="5200" b="1" dirty="0">
              <a:solidFill>
                <a:schemeClr val="bg2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0" y="188640"/>
            <a:ext cx="21957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u="sng" dirty="0" smtClean="0">
                <a:solidFill>
                  <a:srgbClr val="002060"/>
                </a:solidFill>
                <a:latin typeface="Monotype Corsiva" pitchFamily="66" charset="0"/>
              </a:rPr>
              <a:t>Страница  6</a:t>
            </a:r>
            <a:endParaRPr lang="ru-RU" sz="3200" u="sng" dirty="0">
              <a:solidFill>
                <a:srgbClr val="002060"/>
              </a:solidFill>
              <a:latin typeface="Monotype Corsiva" pitchFamily="66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14282" y="692696"/>
            <a:ext cx="87154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Monotype Corsiva" pitchFamily="66" charset="0"/>
              </a:rPr>
              <a:t>Любовь Алексеевна Куприна</a:t>
            </a:r>
            <a:endParaRPr lang="ru-RU" sz="40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7" name="Содержимое 6" descr="Куприна.jpg"/>
          <p:cNvPicPr>
            <a:picLocks noGrp="1" noChangeAspect="1"/>
          </p:cNvPicPr>
          <p:nvPr>
            <p:ph idx="1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0032" y="1772816"/>
            <a:ext cx="3312368" cy="4752528"/>
          </a:xfrm>
          <a:effectLst>
            <a:glow rad="101600">
              <a:schemeClr val="bg2">
                <a:alpha val="60000"/>
              </a:schemeClr>
            </a:glow>
            <a:softEdge rad="63500"/>
          </a:effectLst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Рисунок19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395536" y="4293096"/>
            <a:ext cx="846274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Сборники  </a:t>
            </a:r>
          </a:p>
          <a:p>
            <a:pPr algn="ctr"/>
            <a:r>
              <a:rPr lang="ru-RU" sz="4000" b="1" i="1" u="sng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«Золотые кружева заката»</a:t>
            </a:r>
            <a:r>
              <a:rPr lang="ru-RU" sz="4000" b="1" i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  (1998)</a:t>
            </a:r>
          </a:p>
          <a:p>
            <a:pPr algn="ctr"/>
            <a:r>
              <a:rPr lang="ru-RU" sz="4000" b="1" i="1" u="sng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«</a:t>
            </a:r>
            <a:r>
              <a:rPr lang="ru-RU" sz="4000" b="1" i="1" u="sng" dirty="0" err="1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Непридуманное</a:t>
            </a:r>
            <a:r>
              <a:rPr lang="ru-RU" sz="4000" b="1" i="1" u="sng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  чудо» </a:t>
            </a:r>
            <a:r>
              <a:rPr lang="ru-RU" sz="4000" b="1" i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(2003)</a:t>
            </a:r>
            <a:br>
              <a:rPr lang="ru-RU" sz="4000" b="1" i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</a:br>
            <a:endParaRPr lang="ru-RU" sz="4000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0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520" y="332656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70C0"/>
                </a:solidFill>
                <a:latin typeface="Monotype Corsiva" pitchFamily="66" charset="0"/>
              </a:rPr>
              <a:t>Л. Куприна </a:t>
            </a:r>
          </a:p>
          <a:p>
            <a:pPr algn="ctr"/>
            <a:r>
              <a:rPr lang="ru-RU" sz="4400" b="1" dirty="0" smtClean="0">
                <a:solidFill>
                  <a:srgbClr val="0070C0"/>
                </a:solidFill>
                <a:latin typeface="Monotype Corsiva" pitchFamily="66" charset="0"/>
              </a:rPr>
              <a:t>«Отпустите меня – я крылата!»</a:t>
            </a:r>
            <a:endParaRPr lang="ru-RU" sz="4400" b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72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899592" y="5466136"/>
            <a:ext cx="756084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CCFFFF"/>
                </a:solidFill>
                <a:latin typeface="Monotype Corsiva" pitchFamily="66" charset="0"/>
              </a:rPr>
              <a:t>Спасибо за внимание!</a:t>
            </a:r>
            <a:r>
              <a:rPr lang="ru-RU" sz="5400" b="1" dirty="0" smtClean="0">
                <a:latin typeface="Monotype Corsiva" pitchFamily="66" charset="0"/>
              </a:rPr>
              <a:t> </a:t>
            </a:r>
            <a:endParaRPr lang="ru-RU" sz="5400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onk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Рисунок20.png"/>
          <p:cNvPicPr>
            <a:picLocks noGrp="1" noChangeAspect="1"/>
          </p:cNvPicPr>
          <p:nvPr>
            <p:ph type="pic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548680"/>
            <a:ext cx="8640960" cy="562352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Monotype Corsiva" pitchFamily="66" charset="0"/>
              </a:rPr>
              <a:t>Умение писать стихи, </a:t>
            </a:r>
          </a:p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Monotype Corsiva" pitchFamily="66" charset="0"/>
              </a:rPr>
              <a:t>облекать чувство в слово – </a:t>
            </a:r>
          </a:p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Monotype Corsiva" pitchFamily="66" charset="0"/>
              </a:rPr>
              <a:t>великое искусство, </a:t>
            </a:r>
          </a:p>
          <a:p>
            <a:pPr algn="ctr"/>
            <a:r>
              <a:rPr lang="ru-RU" sz="4800" b="1" dirty="0" smtClean="0">
                <a:solidFill>
                  <a:srgbClr val="002060"/>
                </a:solidFill>
                <a:latin typeface="Monotype Corsiva" pitchFamily="66" charset="0"/>
              </a:rPr>
              <a:t>в основе которого – только любовь –  любовь  к людям, к жизни, к  родной земле. </a:t>
            </a:r>
          </a:p>
          <a:p>
            <a:pPr algn="ctr"/>
            <a:endParaRPr lang="ru-RU" sz="4400" b="1" dirty="0"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3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3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общая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608" y="1713174"/>
            <a:ext cx="6984776" cy="4740161"/>
          </a:xfrm>
          <a:prstGeom prst="rect">
            <a:avLst/>
          </a:prstGeom>
          <a:effectLst>
            <a:glow rad="63500">
              <a:schemeClr val="accent2">
                <a:satMod val="175000"/>
                <a:alpha val="40000"/>
              </a:schemeClr>
            </a:glow>
            <a:softEdge rad="127000"/>
          </a:effectLst>
        </p:spPr>
      </p:pic>
      <p:sp>
        <p:nvSpPr>
          <p:cNvPr id="6" name="TextBox 5"/>
          <p:cNvSpPr txBox="1"/>
          <p:nvPr/>
        </p:nvSpPr>
        <p:spPr>
          <a:xfrm>
            <a:off x="323528" y="332656"/>
            <a:ext cx="82809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solidFill>
                  <a:srgbClr val="CC3300"/>
                </a:solidFill>
                <a:latin typeface="Monotype Corsiva" pitchFamily="66" charset="0"/>
              </a:rPr>
              <a:t>Поэты  родного края</a:t>
            </a:r>
          </a:p>
          <a:p>
            <a:pPr algn="ctr"/>
            <a:endParaRPr lang="ru-RU" sz="6000" dirty="0"/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ить0001.jpg"/>
          <p:cNvPicPr>
            <a:picLocks noChangeAspect="1"/>
          </p:cNvPicPr>
          <p:nvPr/>
        </p:nvPicPr>
        <p:blipFill>
          <a:blip r:embed="rId2" cstate="email">
            <a:lum contras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14414" y="1214422"/>
            <a:ext cx="6929486" cy="5214974"/>
          </a:xfrm>
          <a:prstGeom prst="rect">
            <a:avLst/>
          </a:prstGeom>
          <a:ln>
            <a:solidFill>
              <a:schemeClr val="accent1"/>
            </a:solidFill>
          </a:ln>
          <a:effectLst>
            <a:glow rad="139700">
              <a:srgbClr val="00B0F0">
                <a:alpha val="40000"/>
              </a:srgbClr>
            </a:glow>
          </a:effectLst>
        </p:spPr>
      </p:pic>
      <p:sp>
        <p:nvSpPr>
          <p:cNvPr id="6" name="TextBox 5"/>
          <p:cNvSpPr txBox="1"/>
          <p:nvPr/>
        </p:nvSpPr>
        <p:spPr>
          <a:xfrm>
            <a:off x="285721" y="428605"/>
            <a:ext cx="85725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Monotype Corsiva" pitchFamily="66" charset="0"/>
              </a:rPr>
              <a:t>Литературное объединение «</a:t>
            </a:r>
            <a:r>
              <a:rPr lang="ru-RU" sz="4400" b="1" dirty="0" err="1" smtClean="0">
                <a:solidFill>
                  <a:srgbClr val="002060"/>
                </a:solidFill>
                <a:latin typeface="Monotype Corsiva" pitchFamily="66" charset="0"/>
              </a:rPr>
              <a:t>Сить</a:t>
            </a:r>
            <a:r>
              <a:rPr lang="ru-RU" sz="4400" b="1" dirty="0" smtClean="0">
                <a:solidFill>
                  <a:srgbClr val="002060"/>
                </a:solidFill>
                <a:latin typeface="Monotype Corsiva" pitchFamily="66" charset="0"/>
              </a:rPr>
              <a:t>»</a:t>
            </a:r>
            <a:endParaRPr lang="ru-RU" sz="4400" b="1" dirty="0">
              <a:solidFill>
                <a:srgbClr val="00206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495</TotalTime>
  <Words>426</Words>
  <Application>Microsoft Office PowerPoint</Application>
  <PresentationFormat>Экран (4:3)</PresentationFormat>
  <Paragraphs>85</Paragraphs>
  <Slides>44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MainUser</dc:creator>
  <cp:lastModifiedBy>Владимир</cp:lastModifiedBy>
  <cp:revision>56</cp:revision>
  <dcterms:created xsi:type="dcterms:W3CDTF">2012-02-27T10:10:16Z</dcterms:created>
  <dcterms:modified xsi:type="dcterms:W3CDTF">2017-11-10T09:05:59Z</dcterms:modified>
</cp:coreProperties>
</file>