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67" r:id="rId4"/>
    <p:sldId id="259" r:id="rId5"/>
    <p:sldId id="268" r:id="rId6"/>
    <p:sldId id="277" r:id="rId7"/>
    <p:sldId id="276" r:id="rId8"/>
    <p:sldId id="274" r:id="rId9"/>
    <p:sldId id="279" r:id="rId10"/>
    <p:sldId id="263" r:id="rId11"/>
    <p:sldId id="280" r:id="rId12"/>
    <p:sldId id="284" r:id="rId13"/>
    <p:sldId id="285" r:id="rId14"/>
    <p:sldId id="270" r:id="rId15"/>
    <p:sldId id="286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677D"/>
    <a:srgbClr val="C46648"/>
    <a:srgbClr val="008000"/>
    <a:srgbClr val="0000FF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100" d="100"/>
          <a:sy n="100" d="100"/>
        </p:scale>
        <p:origin x="-28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4D717-89A3-4A69-8D8B-018BC1FC003A}" type="datetimeFigureOut">
              <a:rPr lang="ru-RU"/>
              <a:pPr>
                <a:defRPr/>
              </a:pPr>
              <a:t>11.11.2017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13265-01FE-41DC-8C3F-C7971F93C2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C7938-8E07-45F6-9EBA-6B01F2800604}" type="datetimeFigureOut">
              <a:rPr lang="ru-RU"/>
              <a:pPr>
                <a:defRPr/>
              </a:pPr>
              <a:t>11.11.2017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D59FB-B5F9-49EC-8BE9-32A2A5B053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63D23-AAB7-4212-821A-E6E05761E6D3}" type="datetimeFigureOut">
              <a:rPr lang="ru-RU"/>
              <a:pPr>
                <a:defRPr/>
              </a:pPr>
              <a:t>11.11.2017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35427-9687-4D20-A438-366193BFC2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D9525-692C-4657-8633-3413AEDE4DEA}" type="datetimeFigureOut">
              <a:rPr lang="ru-RU"/>
              <a:pPr>
                <a:defRPr/>
              </a:pPr>
              <a:t>11.11.2017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56E46-87D2-4A59-952F-2F1D5C58B1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D65F4-FA9B-4020-BF3D-AA8E64D91D15}" type="datetimeFigureOut">
              <a:rPr lang="ru-RU"/>
              <a:pPr>
                <a:defRPr/>
              </a:pPr>
              <a:t>11.11.2017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89982-203D-48E2-B7A2-09DC306E6D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7FC5F-94A1-4E92-B601-5A51104A0A97}" type="datetimeFigureOut">
              <a:rPr lang="ru-RU"/>
              <a:pPr>
                <a:defRPr/>
              </a:pPr>
              <a:t>11.11.2017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91957-690D-4A3E-8E12-92C95F500F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E9274-33D0-42E0-9FF8-8D52616F0DCD}" type="datetimeFigureOut">
              <a:rPr lang="ru-RU"/>
              <a:pPr>
                <a:defRPr/>
              </a:pPr>
              <a:t>11.11.2017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7EA7D-4D17-4CBB-96C2-F4DD9CCB86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F4249-A7FB-4991-972C-20B5692C3B11}" type="datetimeFigureOut">
              <a:rPr lang="ru-RU"/>
              <a:pPr>
                <a:defRPr/>
              </a:pPr>
              <a:t>11.11.2017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AFE8F-4FEA-4D8C-9E40-A7E6EF5D16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FD7E7-A4F6-4E78-BC2A-D27D2F9E6172}" type="datetimeFigureOut">
              <a:rPr lang="ru-RU"/>
              <a:pPr>
                <a:defRPr/>
              </a:pPr>
              <a:t>11.11.2017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5D8D2-2754-4E01-B6B9-DE3BC4F524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60FBF-3387-4E33-8EF7-7354E3CA241A}" type="datetimeFigureOut">
              <a:rPr lang="ru-RU"/>
              <a:pPr>
                <a:defRPr/>
              </a:pPr>
              <a:t>11.11.2017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A54A1-016E-46BD-A279-4350DDA9D8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32DDA-EBC0-47A7-AA1A-53BADA8553EB}" type="datetimeFigureOut">
              <a:rPr lang="ru-RU"/>
              <a:pPr>
                <a:defRPr/>
              </a:pPr>
              <a:t>11.11.2017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DB3A1-25C2-4131-9705-112C59ED09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C5B7A-0B06-4E82-8DE0-945A8D8D4872}" type="datetimeFigureOut">
              <a:rPr lang="ru-RU"/>
              <a:pPr>
                <a:defRPr/>
              </a:pPr>
              <a:t>11.11.2017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CDE5E-5F53-48F2-9945-86B3E7CEC9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D1B43-6B73-4153-87FA-52A5A23537BF}" type="datetimeFigureOut">
              <a:rPr lang="ru-RU"/>
              <a:pPr>
                <a:defRPr/>
              </a:pPr>
              <a:t>11.11.2017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052E0-3524-435E-88A2-1AD4799E91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E5752-8B86-4334-9E45-57F131257DC7}" type="datetimeFigureOut">
              <a:rPr lang="ru-RU"/>
              <a:pPr>
                <a:defRPr/>
              </a:pPr>
              <a:t>11.11.2017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CA7FD-A1DA-4360-8B55-BC7D1C36FA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4ED95-34FD-42FF-8A41-371266815EFD}" type="datetimeFigureOut">
              <a:rPr lang="ru-RU"/>
              <a:pPr>
                <a:defRPr/>
              </a:pPr>
              <a:t>11.11.2017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DA3A1-6AF5-4478-8568-ACF5277F0A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5FAE2BA-C3EE-4803-9D0A-444E0DE6D9F4}" type="datetimeFigureOut">
              <a:rPr lang="ru-RU"/>
              <a:pPr>
                <a:defRPr/>
              </a:pPr>
              <a:t>11.11.2017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2D3CBFA-1524-42F0-A384-C2FD1985C2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  <p:sldLayoutId id="2147483652" r:id="rId12"/>
    <p:sldLayoutId id="2147483651" r:id="rId13"/>
    <p:sldLayoutId id="2147483650" r:id="rId14"/>
    <p:sldLayoutId id="2147483649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Заголовок 1"/>
          <p:cNvSpPr>
            <a:spLocks noGrp="1"/>
          </p:cNvSpPr>
          <p:nvPr>
            <p:ph type="ctrTitle"/>
          </p:nvPr>
        </p:nvSpPr>
        <p:spPr>
          <a:xfrm>
            <a:off x="93663" y="765175"/>
            <a:ext cx="8785225" cy="1470025"/>
          </a:xfrm>
        </p:spPr>
        <p:txBody>
          <a:bodyPr/>
          <a:lstStyle/>
          <a:p>
            <a:pPr eaLnBrk="1" hangingPunct="1"/>
            <a:r>
              <a:rPr lang="ru-RU" sz="6600" b="1" smtClean="0">
                <a:solidFill>
                  <a:schemeClr val="bg1"/>
                </a:solidFill>
              </a:rPr>
              <a:t>Человек и сон</a:t>
            </a:r>
          </a:p>
        </p:txBody>
      </p:sp>
      <p:sp>
        <p:nvSpPr>
          <p:cNvPr id="1741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763" y="3471863"/>
            <a:ext cx="2763837" cy="16017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100" smtClean="0">
                <a:solidFill>
                  <a:srgbClr val="17375E"/>
                </a:solidFill>
                <a:latin typeface="Times New Roman" pitchFamily="18" charset="0"/>
              </a:rPr>
              <a:t>Авторы: </a:t>
            </a:r>
          </a:p>
          <a:p>
            <a:pPr eaLnBrk="1" hangingPunct="1">
              <a:lnSpc>
                <a:spcPct val="80000"/>
              </a:lnSpc>
            </a:pPr>
            <a:r>
              <a:rPr lang="ru-RU" sz="2100" smtClean="0">
                <a:solidFill>
                  <a:srgbClr val="17375E"/>
                </a:solidFill>
                <a:latin typeface="Times New Roman" pitchFamily="18" charset="0"/>
              </a:rPr>
              <a:t>Журавлёв Владимир</a:t>
            </a:r>
          </a:p>
          <a:p>
            <a:pPr eaLnBrk="1" hangingPunct="1">
              <a:lnSpc>
                <a:spcPct val="80000"/>
              </a:lnSpc>
            </a:pPr>
            <a:r>
              <a:rPr lang="ru-RU" sz="2100" smtClean="0">
                <a:solidFill>
                  <a:srgbClr val="17375E"/>
                </a:solidFill>
                <a:latin typeface="Times New Roman" pitchFamily="18" charset="0"/>
              </a:rPr>
              <a:t>Журавлёв Иван</a:t>
            </a:r>
          </a:p>
          <a:p>
            <a:pPr eaLnBrk="1" hangingPunct="1">
              <a:lnSpc>
                <a:spcPct val="80000"/>
              </a:lnSpc>
            </a:pPr>
            <a:r>
              <a:rPr lang="ru-RU" sz="2100" smtClean="0">
                <a:solidFill>
                  <a:srgbClr val="17375E"/>
                </a:solidFill>
                <a:latin typeface="Times New Roman" pitchFamily="18" charset="0"/>
              </a:rPr>
              <a:t>учащиеся 3 А класса</a:t>
            </a:r>
          </a:p>
          <a:p>
            <a:pPr eaLnBrk="1" hangingPunct="1">
              <a:lnSpc>
                <a:spcPct val="80000"/>
              </a:lnSpc>
            </a:pPr>
            <a:endParaRPr lang="ru-RU" sz="2100" smtClean="0">
              <a:solidFill>
                <a:srgbClr val="898989"/>
              </a:solidFill>
              <a:latin typeface="Times New Roman" pitchFamily="18" charset="0"/>
            </a:endParaRPr>
          </a:p>
        </p:txBody>
      </p:sp>
      <p:sp>
        <p:nvSpPr>
          <p:cNvPr id="17412" name="Прямоугольник 3"/>
          <p:cNvSpPr>
            <a:spLocks noChangeArrowheads="1"/>
          </p:cNvSpPr>
          <p:nvPr/>
        </p:nvSpPr>
        <p:spPr bwMode="auto">
          <a:xfrm>
            <a:off x="2411413" y="2103438"/>
            <a:ext cx="4149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Исследовательская  работа</a:t>
            </a:r>
          </a:p>
        </p:txBody>
      </p:sp>
      <p:sp>
        <p:nvSpPr>
          <p:cNvPr id="17413" name="Прямоугольник 4"/>
          <p:cNvSpPr>
            <a:spLocks noChangeArrowheads="1"/>
          </p:cNvSpPr>
          <p:nvPr/>
        </p:nvSpPr>
        <p:spPr bwMode="auto">
          <a:xfrm>
            <a:off x="250825" y="260350"/>
            <a:ext cx="8569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Times New Roman" pitchFamily="18" charset="0"/>
              </a:rPr>
              <a:t>МОУ «Сонковская средняя общеобразовательная школа»</a:t>
            </a:r>
          </a:p>
        </p:txBody>
      </p:sp>
      <p:sp>
        <p:nvSpPr>
          <p:cNvPr id="17414" name="Прямоугольник 5"/>
          <p:cNvSpPr>
            <a:spLocks noChangeArrowheads="1"/>
          </p:cNvSpPr>
          <p:nvPr/>
        </p:nvSpPr>
        <p:spPr bwMode="auto">
          <a:xfrm>
            <a:off x="5651500" y="4437063"/>
            <a:ext cx="34417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>
                <a:solidFill>
                  <a:srgbClr val="17375E"/>
                </a:solidFill>
                <a:latin typeface="Times New Roman" pitchFamily="18" charset="0"/>
              </a:rPr>
              <a:t>Руководитель:</a:t>
            </a:r>
          </a:p>
          <a:p>
            <a:pPr algn="r"/>
            <a:r>
              <a:rPr lang="ru-RU" b="1">
                <a:solidFill>
                  <a:srgbClr val="17375E"/>
                </a:solidFill>
                <a:latin typeface="Times New Roman" pitchFamily="18" charset="0"/>
              </a:rPr>
              <a:t>Барушкова Марина Анатольевна,</a:t>
            </a:r>
          </a:p>
          <a:p>
            <a:pPr algn="r"/>
            <a:r>
              <a:rPr lang="ru-RU" b="1">
                <a:solidFill>
                  <a:srgbClr val="17375E"/>
                </a:solidFill>
                <a:latin typeface="Times New Roman" pitchFamily="18" charset="0"/>
              </a:rPr>
              <a:t>учитель начальных классов</a:t>
            </a:r>
          </a:p>
        </p:txBody>
      </p:sp>
      <p:sp>
        <p:nvSpPr>
          <p:cNvPr id="17415" name="Прямоугольник 6"/>
          <p:cNvSpPr>
            <a:spLocks noChangeArrowheads="1"/>
          </p:cNvSpPr>
          <p:nvPr/>
        </p:nvSpPr>
        <p:spPr bwMode="auto">
          <a:xfrm>
            <a:off x="2286000" y="5876925"/>
            <a:ext cx="457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Сонково, </a:t>
            </a:r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201</a:t>
            </a:r>
            <a:r>
              <a:rPr lang="ru-RU" b="1">
                <a:solidFill>
                  <a:schemeClr val="bg1"/>
                </a:solidFill>
              </a:rPr>
              <a:t>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900113" y="942975"/>
            <a:ext cx="7827962" cy="28797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b="1" i="1" smtClean="0">
                <a:solidFill>
                  <a:srgbClr val="17375E"/>
                </a:solidFill>
              </a:rPr>
              <a:t>37% ребят учатся на удовлетворительные отметки и спят в среднем 8 – 9 часов в сутки.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b="1" i="1" smtClean="0">
                <a:solidFill>
                  <a:srgbClr val="17375E"/>
                </a:solidFill>
              </a:rPr>
              <a:t>63%  - учатся на «хорошо» и «отлично» спят 9 – 13 часов в сутки.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11971" y="171819"/>
            <a:ext cx="722005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Правила здорового сна</a:t>
            </a:r>
          </a:p>
        </p:txBody>
      </p:sp>
      <p:sp>
        <p:nvSpPr>
          <p:cNvPr id="27652" name="Объект 2"/>
          <p:cNvSpPr txBox="1">
            <a:spLocks/>
          </p:cNvSpPr>
          <p:nvPr/>
        </p:nvSpPr>
        <p:spPr bwMode="auto">
          <a:xfrm>
            <a:off x="398463" y="3500438"/>
            <a:ext cx="8350250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4000" b="1" i="1">
                <a:solidFill>
                  <a:srgbClr val="17375E"/>
                </a:solidFill>
                <a:latin typeface="Calibri" pitchFamily="34" charset="0"/>
              </a:rPr>
              <a:t>   Мы наблюдаем прямую зависимость учащихся от продолжительности их сна : чем меньше ребёнок спит, тем ниже его успеваемость.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Rectang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9699" name="Rectangle 8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ru-RU" sz="2800" smtClean="0"/>
          </a:p>
        </p:txBody>
      </p:sp>
      <p:sp>
        <p:nvSpPr>
          <p:cNvPr id="29700" name="Rectangle 9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400" b="1" i="1" smtClean="0"/>
              <a:t>  </a:t>
            </a:r>
            <a:r>
              <a:rPr lang="ru-RU" sz="1400" b="1" i="1" smtClean="0"/>
              <a:t>рекомендации для легкого засыпания :</a:t>
            </a:r>
          </a:p>
          <a:p>
            <a:pPr eaLnBrk="1" hangingPunct="1"/>
            <a:r>
              <a:rPr lang="ru-RU" sz="1400" i="1" smtClean="0"/>
              <a:t>не употреблять пищу за 2–3 часа до сна;</a:t>
            </a:r>
          </a:p>
          <a:p>
            <a:pPr eaLnBrk="1" hangingPunct="1"/>
            <a:r>
              <a:rPr lang="ru-RU" sz="1400" i="1" smtClean="0"/>
              <a:t>небольшая прогулка (30 мин.) перед сном;</a:t>
            </a:r>
          </a:p>
          <a:p>
            <a:pPr eaLnBrk="1" hangingPunct="1"/>
            <a:r>
              <a:rPr lang="ru-RU" sz="1400" i="1" smtClean="0"/>
              <a:t>теплая ванна перед сном;</a:t>
            </a:r>
          </a:p>
          <a:p>
            <a:pPr eaLnBrk="1" hangingPunct="1"/>
            <a:r>
              <a:rPr lang="ru-RU" sz="1400" i="1" smtClean="0"/>
              <a:t>проветривание комнаты перед сном;</a:t>
            </a:r>
          </a:p>
          <a:p>
            <a:pPr eaLnBrk="1" hangingPunct="1"/>
            <a:r>
              <a:rPr lang="ru-RU" sz="1400" i="1" smtClean="0"/>
              <a:t>засыпать в полной тишине;</a:t>
            </a:r>
          </a:p>
          <a:p>
            <a:pPr eaLnBrk="1" hangingPunct="1"/>
            <a:r>
              <a:rPr lang="ru-RU" sz="1400" i="1" smtClean="0"/>
              <a:t>спать на животе или левом боку.</a:t>
            </a:r>
          </a:p>
          <a:p>
            <a:pPr eaLnBrk="1" hangingPunct="1">
              <a:buFont typeface="Arial" charset="0"/>
              <a:buNone/>
            </a:pPr>
            <a:endParaRPr lang="ru-RU" sz="1400" i="1" smtClean="0"/>
          </a:p>
        </p:txBody>
      </p:sp>
      <p:sp>
        <p:nvSpPr>
          <p:cNvPr id="29701" name="Rectangle 10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1600" b="1" smtClean="0"/>
              <a:t>как  утром легко встать :</a:t>
            </a:r>
          </a:p>
          <a:p>
            <a:pPr eaLnBrk="1" hangingPunct="1"/>
            <a:r>
              <a:rPr lang="ru-RU" sz="1400" i="1" smtClean="0"/>
              <a:t>постепенно вставать, потягиваясь в кровати минут 10;</a:t>
            </a:r>
          </a:p>
          <a:p>
            <a:pPr eaLnBrk="1" hangingPunct="1"/>
            <a:r>
              <a:rPr lang="ru-RU" sz="1400" i="1" smtClean="0"/>
              <a:t>массаж пальцев и мочек ушей, так как именно на них расположено большое количество нервных окончаний, и организм просыпается при их стимуляции;</a:t>
            </a:r>
          </a:p>
          <a:p>
            <a:pPr eaLnBrk="1" hangingPunct="1"/>
            <a:r>
              <a:rPr lang="ru-RU" sz="1400" i="1" smtClean="0"/>
              <a:t>прохладный, тонизирующий душ;    </a:t>
            </a:r>
          </a:p>
          <a:p>
            <a:pPr eaLnBrk="1" hangingPunct="1"/>
            <a:r>
              <a:rPr lang="ru-RU" sz="1400" i="1" smtClean="0"/>
              <a:t>чашка ароматного чая.</a:t>
            </a:r>
          </a:p>
          <a:p>
            <a:pPr eaLnBrk="1" hangingPunct="1">
              <a:buFont typeface="Arial" charset="0"/>
              <a:buNone/>
            </a:pPr>
            <a:endParaRPr lang="ru-RU" sz="1400" i="1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911971" y="171819"/>
            <a:ext cx="722005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Правила здорового сна</a:t>
            </a:r>
          </a:p>
        </p:txBody>
      </p:sp>
      <p:sp>
        <p:nvSpPr>
          <p:cNvPr id="29703" name="Объект 2"/>
          <p:cNvSpPr txBox="1">
            <a:spLocks/>
          </p:cNvSpPr>
          <p:nvPr/>
        </p:nvSpPr>
        <p:spPr bwMode="auto">
          <a:xfrm>
            <a:off x="398463" y="3981450"/>
            <a:ext cx="8350250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4000" b="1" i="1">
                <a:solidFill>
                  <a:srgbClr val="17375E"/>
                </a:solidFill>
                <a:latin typeface="Calibri" pitchFamily="34" charset="0"/>
              </a:rPr>
              <a:t>  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Rectangle 1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9850"/>
          </a:xfrm>
        </p:spPr>
        <p:txBody>
          <a:bodyPr/>
          <a:lstStyle/>
          <a:p>
            <a:endParaRPr lang="ru-RU" sz="4000" smtClean="0"/>
          </a:p>
        </p:txBody>
      </p:sp>
      <p:sp>
        <p:nvSpPr>
          <p:cNvPr id="31747" name="Rectangle 19"/>
          <p:cNvSpPr>
            <a:spLocks noGrp="1"/>
          </p:cNvSpPr>
          <p:nvPr>
            <p:ph type="body" sz="half" idx="1"/>
          </p:nvPr>
        </p:nvSpPr>
        <p:spPr>
          <a:xfrm>
            <a:off x="457200" y="836613"/>
            <a:ext cx="4038600" cy="5289550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smtClean="0"/>
              <a:t>          </a:t>
            </a:r>
            <a:r>
              <a:rPr lang="ru-RU" sz="2400" smtClean="0"/>
              <a:t>Еще в полусне нужно перевернуться на спину, убрать из-под головы подушку, лечь ровненько “солдатиком” и имитировать движения пойманной рыбы: верхняя часть туловища должна оставаться почти неподвижной, а ногами – точнее стопами и голенями, соединенными вместе, нужно двигать из стороны в сторону (при этом стопы тянуть на себя).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11971" y="18047"/>
            <a:ext cx="7220054" cy="9698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Правила здорового сна</a:t>
            </a:r>
          </a:p>
        </p:txBody>
      </p:sp>
      <p:sp>
        <p:nvSpPr>
          <p:cNvPr id="31749" name="Объект 2"/>
          <p:cNvSpPr txBox="1">
            <a:spLocks/>
          </p:cNvSpPr>
          <p:nvPr/>
        </p:nvSpPr>
        <p:spPr bwMode="auto">
          <a:xfrm>
            <a:off x="398463" y="3500438"/>
            <a:ext cx="8350250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4000" b="1" i="1">
                <a:solidFill>
                  <a:srgbClr val="17375E"/>
                </a:solidFill>
                <a:latin typeface="Calibri" pitchFamily="34" charset="0"/>
              </a:rPr>
              <a:t>  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763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Rectangle 3"/>
          <p:cNvSpPr>
            <a:spLocks noGrp="1"/>
          </p:cNvSpPr>
          <p:nvPr>
            <p:ph type="title" idx="4294967295"/>
          </p:nvPr>
        </p:nvSpPr>
        <p:spPr>
          <a:xfrm flipV="1">
            <a:off x="457200" y="188913"/>
            <a:ext cx="8229600" cy="85725"/>
          </a:xfrm>
        </p:spPr>
        <p:txBody>
          <a:bodyPr/>
          <a:lstStyle/>
          <a:p>
            <a:pPr eaLnBrk="1" hangingPunct="1"/>
            <a:endParaRPr lang="ru-RU" sz="4000" smtClean="0">
              <a:solidFill>
                <a:srgbClr val="008000"/>
              </a:solidFill>
            </a:endParaRPr>
          </a:p>
        </p:txBody>
      </p:sp>
      <p:sp>
        <p:nvSpPr>
          <p:cNvPr id="32771" name="Rectangle 4"/>
          <p:cNvSpPr>
            <a:spLocks noGrp="1"/>
          </p:cNvSpPr>
          <p:nvPr>
            <p:ph type="body" sz="half" idx="4294967295"/>
          </p:nvPr>
        </p:nvSpPr>
        <p:spPr>
          <a:xfrm>
            <a:off x="457200" y="260350"/>
            <a:ext cx="8229600" cy="5832475"/>
          </a:xfrm>
        </p:spPr>
        <p:txBody>
          <a:bodyPr/>
          <a:lstStyle/>
          <a:p>
            <a:pPr marL="533400" indent="-533400"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4000" smtClean="0">
                <a:solidFill>
                  <a:schemeClr val="bg1"/>
                </a:solidFill>
              </a:rPr>
              <a:t>ЗАКЛЮЧЕНИЕ</a:t>
            </a:r>
          </a:p>
          <a:p>
            <a:pPr marL="533400" indent="-533400"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3600" smtClean="0">
                <a:solidFill>
                  <a:schemeClr val="bg1"/>
                </a:solidFill>
              </a:rPr>
              <a:t>Сон является наиболее важной составляющей деятельности человека. Чем лучше мы высыпаемся, тем лучше результаты нашей работы за день.</a:t>
            </a:r>
          </a:p>
          <a:p>
            <a:pPr marL="533400" indent="-533400" algn="ctr" eaLnBrk="1" hangingPunct="1">
              <a:lnSpc>
                <a:spcPct val="80000"/>
              </a:lnSpc>
              <a:buFont typeface="Arial" charset="0"/>
              <a:buNone/>
            </a:pPr>
            <a:endParaRPr lang="ru-RU" sz="3600" smtClean="0">
              <a:solidFill>
                <a:schemeClr val="bg1"/>
              </a:solidFill>
            </a:endParaRPr>
          </a:p>
          <a:p>
            <a:pPr marL="533400" indent="-533400"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3600" smtClean="0">
                <a:solidFill>
                  <a:schemeClr val="bg1"/>
                </a:solidFill>
              </a:rPr>
              <a:t>СОН – это не время, «вычеркнутое» из активной жизни. Это процесс, в течении которого наше тело набирается сил, готовя нас к следующему дню.</a:t>
            </a:r>
          </a:p>
        </p:txBody>
      </p:sp>
      <p:sp>
        <p:nvSpPr>
          <p:cNvPr id="32772" name="Rectangle 5"/>
          <p:cNvSpPr>
            <a:spLocks noGrp="1"/>
          </p:cNvSpPr>
          <p:nvPr>
            <p:ph sz="half" idx="4294967295"/>
          </p:nvPr>
        </p:nvSpPr>
        <p:spPr>
          <a:xfrm flipV="1">
            <a:off x="457200" y="6126163"/>
            <a:ext cx="8229600" cy="698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sz="40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3"/>
            <a:ext cx="9140825" cy="692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131888"/>
            <a:ext cx="5522913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05463" y="5614988"/>
            <a:ext cx="29749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93663" y="765175"/>
            <a:ext cx="8785225" cy="1470025"/>
          </a:xfrm>
        </p:spPr>
        <p:txBody>
          <a:bodyPr/>
          <a:lstStyle/>
          <a:p>
            <a:pPr eaLnBrk="1" hangingPunct="1"/>
            <a:r>
              <a:rPr lang="ru-RU" sz="6000" b="1" smtClean="0">
                <a:solidFill>
                  <a:schemeClr val="bg1"/>
                </a:solidFill>
              </a:rPr>
              <a:t>СПАСИБО ЗА ВНИМАНИЕ!</a:t>
            </a:r>
          </a:p>
        </p:txBody>
      </p:sp>
      <p:sp>
        <p:nvSpPr>
          <p:cNvPr id="34819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58763" y="3471863"/>
            <a:ext cx="2763837" cy="1601787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endParaRPr lang="ru-RU" sz="3400" smtClean="0">
              <a:solidFill>
                <a:srgbClr val="898989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Rectangle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9850"/>
          </a:xfrm>
        </p:spPr>
        <p:txBody>
          <a:bodyPr/>
          <a:lstStyle/>
          <a:p>
            <a:endParaRPr lang="ru-RU" sz="4000" smtClean="0"/>
          </a:p>
        </p:txBody>
      </p:sp>
      <p:sp>
        <p:nvSpPr>
          <p:cNvPr id="18435" name="Rectangle 10"/>
          <p:cNvSpPr>
            <a:spLocks noGrp="1"/>
          </p:cNvSpPr>
          <p:nvPr>
            <p:ph type="body" sz="half" idx="1"/>
          </p:nvPr>
        </p:nvSpPr>
        <p:spPr>
          <a:xfrm>
            <a:off x="457200" y="476250"/>
            <a:ext cx="4038600" cy="59769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800" i="1" smtClean="0">
                <a:solidFill>
                  <a:schemeClr val="bg1"/>
                </a:solidFill>
              </a:rPr>
              <a:t>Каждый день, на всей планете ночью спать ложатся дети.</a:t>
            </a:r>
          </a:p>
          <a:p>
            <a:pPr eaLnBrk="1" hangingPunct="1">
              <a:buFont typeface="Arial" charset="0"/>
              <a:buNone/>
            </a:pPr>
            <a:r>
              <a:rPr lang="ru-RU" sz="2800" i="1" smtClean="0">
                <a:solidFill>
                  <a:schemeClr val="bg1"/>
                </a:solidFill>
              </a:rPr>
              <a:t>Вместе с ними спят игрушки, книжки, зайцы, погремушки.</a:t>
            </a:r>
          </a:p>
          <a:p>
            <a:pPr eaLnBrk="1" hangingPunct="1">
              <a:buFont typeface="Arial" charset="0"/>
              <a:buNone/>
            </a:pPr>
            <a:r>
              <a:rPr lang="ru-RU" sz="2800" i="1" smtClean="0">
                <a:solidFill>
                  <a:schemeClr val="bg1"/>
                </a:solidFill>
              </a:rPr>
              <a:t>Только фея сна не спит, над землёй она летит.</a:t>
            </a:r>
          </a:p>
          <a:p>
            <a:pPr eaLnBrk="1" hangingPunct="1">
              <a:buFont typeface="Arial" charset="0"/>
              <a:buNone/>
            </a:pPr>
            <a:r>
              <a:rPr lang="ru-RU" sz="2800" i="1" smtClean="0">
                <a:solidFill>
                  <a:schemeClr val="bg1"/>
                </a:solidFill>
              </a:rPr>
              <a:t>Дарит детям сны цветные, интересные, смешные…</a:t>
            </a:r>
          </a:p>
          <a:p>
            <a:pPr>
              <a:buFont typeface="Arial" charset="0"/>
              <a:buNone/>
            </a:pPr>
            <a:endParaRPr lang="ru-RU" sz="2800" smtClean="0">
              <a:solidFill>
                <a:schemeClr val="bg1"/>
              </a:solidFill>
            </a:endParaRPr>
          </a:p>
        </p:txBody>
      </p:sp>
      <p:pic>
        <p:nvPicPr>
          <p:cNvPr id="18436" name="Picture 4" descr="img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859338" y="2471738"/>
            <a:ext cx="3889375" cy="3765550"/>
          </a:xfr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Объект 2"/>
          <p:cNvSpPr>
            <a:spLocks noGrp="1"/>
          </p:cNvSpPr>
          <p:nvPr>
            <p:ph idx="1"/>
          </p:nvPr>
        </p:nvSpPr>
        <p:spPr>
          <a:xfrm>
            <a:off x="250825" y="836613"/>
            <a:ext cx="8229600" cy="58404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700" b="1" smtClean="0">
                <a:solidFill>
                  <a:srgbClr val="4BACC6"/>
                </a:solidFill>
              </a:rPr>
              <a:t>Объект исследования:  </a:t>
            </a:r>
            <a:r>
              <a:rPr lang="ru-RU" sz="2700" b="1" smtClean="0">
                <a:solidFill>
                  <a:schemeClr val="bg1"/>
                </a:solidFill>
              </a:rPr>
              <a:t>сон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u-RU" sz="2700" b="1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700" b="1" smtClean="0">
                <a:solidFill>
                  <a:srgbClr val="4BACC6"/>
                </a:solidFill>
              </a:rPr>
              <a:t>Цель:</a:t>
            </a:r>
            <a:r>
              <a:rPr lang="ru-RU" sz="2700" smtClean="0">
                <a:solidFill>
                  <a:srgbClr val="4BACC6"/>
                </a:solidFill>
              </a:rPr>
              <a:t> </a:t>
            </a:r>
            <a:r>
              <a:rPr lang="ru-RU" sz="2700" smtClean="0">
                <a:solidFill>
                  <a:schemeClr val="bg1"/>
                </a:solidFill>
              </a:rPr>
              <a:t>изучить влияние сна на здоровье человека.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700" b="1" smtClean="0">
                <a:solidFill>
                  <a:srgbClr val="1F677D"/>
                </a:solidFill>
              </a:rPr>
              <a:t>Гипотеза:</a:t>
            </a:r>
            <a:r>
              <a:rPr lang="ru-RU" sz="2700" smtClean="0">
                <a:solidFill>
                  <a:schemeClr val="bg1"/>
                </a:solidFill>
              </a:rPr>
              <a:t> хороший сон положительно влияет на здоровье человека, его настроение и работоспособность.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700" b="1" smtClean="0">
                <a:solidFill>
                  <a:srgbClr val="4BACC6"/>
                </a:solidFill>
              </a:rPr>
              <a:t>Задачи:</a:t>
            </a:r>
            <a:endParaRPr lang="ru-RU" sz="270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700" smtClean="0">
                <a:solidFill>
                  <a:schemeClr val="bg1"/>
                </a:solidFill>
              </a:rPr>
              <a:t>узнать, что же происходит с человеком во время сна;</a:t>
            </a:r>
          </a:p>
          <a:p>
            <a:pPr eaLnBrk="1" hangingPunct="1">
              <a:lnSpc>
                <a:spcPct val="90000"/>
              </a:lnSpc>
            </a:pPr>
            <a:r>
              <a:rPr lang="ru-RU" sz="2700" smtClean="0">
                <a:solidFill>
                  <a:schemeClr val="bg1"/>
                </a:solidFill>
              </a:rPr>
              <a:t>определить наилучшее время для сна и его продолжительность;</a:t>
            </a:r>
          </a:p>
          <a:p>
            <a:pPr eaLnBrk="1" hangingPunct="1">
              <a:lnSpc>
                <a:spcPct val="90000"/>
              </a:lnSpc>
            </a:pPr>
            <a:r>
              <a:rPr lang="ru-RU" sz="2700" smtClean="0">
                <a:solidFill>
                  <a:schemeClr val="bg1"/>
                </a:solidFill>
              </a:rPr>
              <a:t>выяснить, как легко засыпать и просыпаться.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u-RU" sz="270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u-RU" sz="270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143125"/>
            <a:ext cx="84963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64613" cy="2071688"/>
          </a:xfrm>
        </p:spPr>
        <p:txBody>
          <a:bodyPr/>
          <a:lstStyle/>
          <a:p>
            <a:pPr eaLnBrk="1" hangingPunct="1"/>
            <a:r>
              <a:rPr lang="en-US" sz="2400" smtClean="0"/>
              <a:t/>
            </a:r>
            <a:br>
              <a:rPr lang="en-US" sz="2400" smtClean="0"/>
            </a:br>
            <a:r>
              <a:rPr lang="ru-RU" sz="2400" b="1" smtClean="0">
                <a:solidFill>
                  <a:schemeClr val="bg1"/>
                </a:solidFill>
              </a:rPr>
              <a:t>«Сон  —  естественный  физиологический  процесс  пребывания  в состоянии с минимальным  уровнем мозговой деятельности и пониженной реакцией на окружающий мир, присущий млекопитающим, птицам, рыбам и некоторым другим животным, в том числе насекомым» Википедия</a:t>
            </a:r>
            <a:r>
              <a:rPr lang="ru-RU" sz="2400" smtClean="0"/>
              <a:t/>
            </a:r>
            <a:br>
              <a:rPr lang="ru-RU" sz="2400" smtClean="0"/>
            </a:br>
            <a:endParaRPr lang="ru-RU" sz="2400" smtClean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38" y="4114800"/>
            <a:ext cx="4052887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Прямоугольник 3"/>
          <p:cNvSpPr>
            <a:spLocks noChangeArrowheads="1"/>
          </p:cNvSpPr>
          <p:nvPr/>
        </p:nvSpPr>
        <p:spPr bwMode="auto">
          <a:xfrm>
            <a:off x="323850" y="404813"/>
            <a:ext cx="35274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4BACC6"/>
                </a:solidFill>
                <a:latin typeface="Calibri" pitchFamily="34" charset="0"/>
              </a:rPr>
              <a:t>Медленный сон – 60-90 минут</a:t>
            </a:r>
          </a:p>
          <a:p>
            <a:pPr algn="ctr"/>
            <a:r>
              <a:rPr lang="ru-RU" sz="2800" b="1">
                <a:solidFill>
                  <a:srgbClr val="4BACC6"/>
                </a:solidFill>
                <a:latin typeface="Calibri" pitchFamily="34" charset="0"/>
              </a:rPr>
              <a:t>Быстрый сон – 10-20 минут</a:t>
            </a:r>
          </a:p>
        </p:txBody>
      </p:sp>
      <p:sp>
        <p:nvSpPr>
          <p:cNvPr id="21508" name="Прямоугольник 6"/>
          <p:cNvSpPr>
            <a:spLocks noChangeArrowheads="1"/>
          </p:cNvSpPr>
          <p:nvPr/>
        </p:nvSpPr>
        <p:spPr bwMode="auto">
          <a:xfrm>
            <a:off x="4284663" y="4868863"/>
            <a:ext cx="42878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  <a:latin typeface="Calibri" pitchFamily="34" charset="0"/>
              </a:rPr>
              <a:t>Во время медленного сна высвобождается гормон роста</a:t>
            </a:r>
          </a:p>
        </p:txBody>
      </p:sp>
      <p:sp>
        <p:nvSpPr>
          <p:cNvPr id="21509" name="Прямоугольник 7"/>
          <p:cNvSpPr>
            <a:spLocks noChangeArrowheads="1"/>
          </p:cNvSpPr>
          <p:nvPr/>
        </p:nvSpPr>
        <p:spPr bwMode="auto">
          <a:xfrm>
            <a:off x="684213" y="2997200"/>
            <a:ext cx="4572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  <a:latin typeface="Calibri" pitchFamily="34" charset="0"/>
              </a:rPr>
              <a:t>СНОВИДЕНИЯ нужны нам как дыхание и пищеварение!</a:t>
            </a:r>
          </a:p>
        </p:txBody>
      </p:sp>
      <p:pic>
        <p:nvPicPr>
          <p:cNvPr id="21510" name="Picture 8" descr="img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1916113"/>
            <a:ext cx="3887787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2268538" y="260350"/>
            <a:ext cx="4391025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Открытия во сне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435475" y="4149725"/>
            <a:ext cx="4679950" cy="2592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>
                <a:solidFill>
                  <a:srgbClr val="FFFFFF"/>
                </a:solidFill>
              </a:rPr>
              <a:t>     Менделеев сумел упорядочить периодическую систему . Нильс Бор “увидел”во сне структуру атома. Моцарт во сне слышал целые симфонии, Пушкин видел  стихи. </a:t>
            </a:r>
          </a:p>
        </p:txBody>
      </p:sp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6075" y="1108075"/>
            <a:ext cx="22098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19488" y="1079500"/>
            <a:ext cx="1830387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8425" y="4149725"/>
            <a:ext cx="1908175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00788" y="1201738"/>
            <a:ext cx="2263775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346075" y="3429000"/>
            <a:ext cx="2209800" cy="3111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>
                <a:solidFill>
                  <a:srgbClr val="FFFFFF"/>
                </a:solidFill>
              </a:rPr>
              <a:t>Д.И.Менделеев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679825" y="3422650"/>
            <a:ext cx="1511300" cy="317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Нильс  Бор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677025" y="3414713"/>
            <a:ext cx="1511300" cy="317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Моцарт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763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57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008000"/>
                </a:solidFill>
              </a:rPr>
              <a:t>СОН ВАЖНЕЕ ПИЩИ!</a:t>
            </a:r>
          </a:p>
        </p:txBody>
      </p:sp>
      <p:sp>
        <p:nvSpPr>
          <p:cNvPr id="23555" name="Rectangle 58"/>
          <p:cNvSpPr>
            <a:spLocks noGrp="1"/>
          </p:cNvSpPr>
          <p:nvPr>
            <p:ph type="body" sz="half" idx="4294967295"/>
          </p:nvPr>
        </p:nvSpPr>
        <p:spPr>
          <a:xfrm>
            <a:off x="457200" y="1268413"/>
            <a:ext cx="8229600" cy="33845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3600" smtClean="0">
                <a:solidFill>
                  <a:schemeClr val="bg1"/>
                </a:solidFill>
              </a:rPr>
              <a:t>Человек может прожить без пищи около 2-х месяцев.</a:t>
            </a:r>
          </a:p>
          <a:p>
            <a:pPr eaLnBrk="1" hangingPunct="1">
              <a:buFont typeface="Arial" charset="0"/>
              <a:buNone/>
            </a:pPr>
            <a:r>
              <a:rPr lang="ru-RU" sz="3600" smtClean="0">
                <a:solidFill>
                  <a:schemeClr val="bg1"/>
                </a:solidFill>
              </a:rPr>
              <a:t>Без сна – очень мало.</a:t>
            </a:r>
          </a:p>
        </p:txBody>
      </p:sp>
      <p:sp>
        <p:nvSpPr>
          <p:cNvPr id="23556" name="Rectangle 59"/>
          <p:cNvSpPr>
            <a:spLocks noGrp="1"/>
          </p:cNvSpPr>
          <p:nvPr>
            <p:ph sz="half" idx="4294967295"/>
          </p:nvPr>
        </p:nvSpPr>
        <p:spPr>
          <a:xfrm>
            <a:off x="457200" y="3068638"/>
            <a:ext cx="8229600" cy="1296987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smtClean="0">
                <a:solidFill>
                  <a:schemeClr val="bg1"/>
                </a:solidFill>
              </a:rPr>
              <a:t>1964 год – Ренди Гарднер провёл без сна 18 дней, 21 час. 40 минут</a:t>
            </a:r>
          </a:p>
          <a:p>
            <a:pPr eaLnBrk="1" hangingPunct="1">
              <a:buFont typeface="Arial" charset="0"/>
              <a:buNone/>
            </a:pPr>
            <a:endParaRPr lang="ru-RU" sz="4000" smtClean="0">
              <a:solidFill>
                <a:schemeClr val="bg1"/>
              </a:solidFill>
            </a:endParaRPr>
          </a:p>
        </p:txBody>
      </p:sp>
      <p:pic>
        <p:nvPicPr>
          <p:cNvPr id="23557" name="Picture 6" descr="гарднер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825" y="4292600"/>
            <a:ext cx="3167063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7" descr="ренди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4292600"/>
            <a:ext cx="3411537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rgbClr val="0070C0"/>
                </a:solidFill>
              </a:rPr>
              <a:t>Результаты анкетирования</a:t>
            </a:r>
          </a:p>
        </p:txBody>
      </p:sp>
      <p:sp>
        <p:nvSpPr>
          <p:cNvPr id="25603" name="Объект 2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</a:pPr>
            <a:endParaRPr lang="ru-RU" sz="1300" smtClean="0"/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ru-RU" smtClean="0"/>
              <a:t>1. В среднем ложатся спать в 21.30 – 70%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ru-RU" smtClean="0"/>
              <a:t>2. Большая половина(57%) чувствуют себя сонными.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ru-RU" smtClean="0"/>
              <a:t>3. За 30 минут до сна  играют, смотрят телевизор -54%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ru-RU" smtClean="0"/>
              <a:t>4. Чаще всего видят  во сне природу, мультфильмы, семью -52%, нечего – 30%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ru-RU" smtClean="0"/>
              <a:t>5. Цветные сны видят 67%, остальные чёрно-белые.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ru-RU" smtClean="0"/>
              <a:t>6. Ученик младших классов должен спать 8 – 10 часов – 66%</a:t>
            </a:r>
          </a:p>
        </p:txBody>
      </p:sp>
      <p:sp>
        <p:nvSpPr>
          <p:cNvPr id="25604" name="Объект 2"/>
          <p:cNvSpPr txBox="1">
            <a:spLocks/>
          </p:cNvSpPr>
          <p:nvPr/>
        </p:nvSpPr>
        <p:spPr bwMode="auto">
          <a:xfrm>
            <a:off x="4583113" y="1196975"/>
            <a:ext cx="4114800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endParaRPr lang="ru-RU" sz="1600"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763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3"/>
          <p:cNvSpPr>
            <a:spLocks noGrp="1"/>
          </p:cNvSpPr>
          <p:nvPr>
            <p:ph type="title"/>
          </p:nvPr>
        </p:nvSpPr>
        <p:spPr>
          <a:xfrm flipV="1">
            <a:off x="457200" y="188913"/>
            <a:ext cx="8229600" cy="85725"/>
          </a:xfrm>
        </p:spPr>
        <p:txBody>
          <a:bodyPr/>
          <a:lstStyle/>
          <a:p>
            <a:pPr eaLnBrk="1" hangingPunct="1"/>
            <a:endParaRPr lang="ru-RU" sz="4000" smtClean="0">
              <a:solidFill>
                <a:srgbClr val="008000"/>
              </a:solidFill>
            </a:endParaRPr>
          </a:p>
        </p:txBody>
      </p:sp>
      <p:sp>
        <p:nvSpPr>
          <p:cNvPr id="26627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8229600" cy="5832475"/>
          </a:xfrm>
        </p:spPr>
        <p:txBody>
          <a:bodyPr/>
          <a:lstStyle/>
          <a:p>
            <a:pPr marL="533400" indent="-533400" eaLnBrk="1" hangingPunct="1">
              <a:buFont typeface="Arial" charset="0"/>
              <a:buNone/>
            </a:pPr>
            <a:r>
              <a:rPr lang="ru-RU" sz="4400" smtClean="0">
                <a:solidFill>
                  <a:schemeClr val="bg1"/>
                </a:solidFill>
              </a:rPr>
              <a:t>48% учащихся ложатся спать поздно, поэтому не высыпаются.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ru-RU" sz="4400" smtClean="0">
                <a:solidFill>
                  <a:schemeClr val="bg1"/>
                </a:solidFill>
              </a:rPr>
              <a:t>52% учащихся спят положенное время.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ru-RU" sz="4400" smtClean="0">
                <a:solidFill>
                  <a:schemeClr val="bg1"/>
                </a:solidFill>
              </a:rPr>
              <a:t>78% - правильное представление о продолжительности сна.</a:t>
            </a:r>
          </a:p>
          <a:p>
            <a:pPr marL="533400" indent="-533400" eaLnBrk="1" hangingPunct="1">
              <a:buFont typeface="Arial" charset="0"/>
              <a:buNone/>
            </a:pPr>
            <a:endParaRPr lang="ru-RU" sz="4400" smtClean="0">
              <a:solidFill>
                <a:schemeClr val="bg1"/>
              </a:solidFill>
            </a:endParaRPr>
          </a:p>
        </p:txBody>
      </p:sp>
      <p:sp>
        <p:nvSpPr>
          <p:cNvPr id="26628" name="Rectangle 5"/>
          <p:cNvSpPr>
            <a:spLocks noGrp="1"/>
          </p:cNvSpPr>
          <p:nvPr>
            <p:ph sz="half" idx="2"/>
          </p:nvPr>
        </p:nvSpPr>
        <p:spPr>
          <a:xfrm flipV="1">
            <a:off x="457200" y="6126163"/>
            <a:ext cx="8229600" cy="698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sz="40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1062</TotalTime>
  <Words>611</Words>
  <Application>Microsoft Office PowerPoint</Application>
  <PresentationFormat>Экран (4:3)</PresentationFormat>
  <Paragraphs>74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Человек и сон</vt:lpstr>
      <vt:lpstr>Презентация PowerPoint</vt:lpstr>
      <vt:lpstr>Презентация PowerPoint</vt:lpstr>
      <vt:lpstr> «Сон  —  естественный  физиологический  процесс  пребывания  в состоянии с минимальным  уровнем мозговой деятельности и пониженной реакцией на окружающий мир, присущий млекопитающим, птицам, рыбам и некоторым другим животным, в том числе насекомым» Википедия </vt:lpstr>
      <vt:lpstr>Презентация PowerPoint</vt:lpstr>
      <vt:lpstr>Презентация PowerPoint</vt:lpstr>
      <vt:lpstr>СОН ВАЖНЕЕ ПИЩИ!</vt:lpstr>
      <vt:lpstr>Результаты анкетирования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Владимир</cp:lastModifiedBy>
  <cp:revision>59</cp:revision>
  <dcterms:created xsi:type="dcterms:W3CDTF">2015-02-14T18:46:24Z</dcterms:created>
  <dcterms:modified xsi:type="dcterms:W3CDTF">2017-11-11T17:42:17Z</dcterms:modified>
</cp:coreProperties>
</file>