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9" r:id="rId3"/>
    <p:sldId id="261" r:id="rId4"/>
    <p:sldId id="262" r:id="rId5"/>
    <p:sldId id="265" r:id="rId6"/>
    <p:sldId id="264" r:id="rId7"/>
    <p:sldId id="260" r:id="rId8"/>
    <p:sldId id="270" r:id="rId9"/>
    <p:sldId id="271" r:id="rId10"/>
    <p:sldId id="272" r:id="rId11"/>
    <p:sldId id="282" r:id="rId12"/>
    <p:sldId id="312" r:id="rId13"/>
    <p:sldId id="307" r:id="rId14"/>
    <p:sldId id="308" r:id="rId15"/>
    <p:sldId id="309" r:id="rId16"/>
    <p:sldId id="310" r:id="rId17"/>
    <p:sldId id="311" r:id="rId18"/>
    <p:sldId id="300" r:id="rId19"/>
    <p:sldId id="301" r:id="rId20"/>
    <p:sldId id="302" r:id="rId21"/>
    <p:sldId id="303" r:id="rId22"/>
    <p:sldId id="304" r:id="rId23"/>
    <p:sldId id="306" r:id="rId24"/>
    <p:sldId id="299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828800"/>
            <a:ext cx="4038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056063"/>
            <a:ext cx="4038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fld id="{09780BE0-9F6F-4CA8-97E9-97A476ACCBB9}" type="datetime1">
              <a:rPr lang="ru-RU"/>
              <a:pPr/>
              <a:t>26.01.2017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автор Капитула В.П.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E6F5AB2-3EC2-4F20-8BCE-7384083224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fld id="{C0BB8D7B-7F73-4CCF-8FED-FC3AEA329F71}" type="datetime1">
              <a:rPr lang="ru-RU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автор Капитула В.П.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6C76122-5D86-48B6-AA0B-2C47DB5236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8229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4056063"/>
            <a:ext cx="8229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fld id="{1F6F6B9E-1C5F-4CA1-85C5-82DED3874608}" type="datetime1">
              <a:rPr lang="ru-RU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автор Капитула В.П.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2B9D5E-03E5-40B4-AFDC-19B169B0423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8229600" cy="20748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4056063"/>
            <a:ext cx="8229600" cy="207486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676400" cy="457200"/>
          </a:xfrm>
        </p:spPr>
        <p:txBody>
          <a:bodyPr/>
          <a:lstStyle>
            <a:lvl1pPr>
              <a:defRPr/>
            </a:lvl1pPr>
          </a:lstStyle>
          <a:p>
            <a:fld id="{314A1D6B-69EB-472A-A397-C16C70A982EB}" type="datetime1">
              <a:rPr lang="ru-RU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автор Капитула В.П.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F04F41C-AA97-46D3-9C5C-9970D18DD10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email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03C818-FB9D-49D5-9ABC-B9581E3C16EB}" type="datetimeFigureOut">
              <a:rPr lang="ru-RU" smtClean="0"/>
              <a:pPr/>
              <a:t>26.01.2017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C5E60-AA88-4F39-A1A0-B24BF830CA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biblio-bgdn.org.ru/wp-content/uploads/2010/06/uid03.jpg" TargetMode="External"/><Relationship Id="rId2" Type="http://schemas.openxmlformats.org/officeDocument/2006/relationships/hyperlink" Target="http://static.eva.ru/eva/140000-150000/142131/photoalbum/1262205989731.jpg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stihi.ru/pics/2009/05/06/1650.jpg" TargetMode="Externa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://images.yandex.ru/yandsearch?text=%D0%BA%D0%B0%D1%80%D1%82%D0%B8%D0%BD%D0%BA%D0%B0%20%D0%BF%D1%80%D0%B5%D0%B4%D1%83%D0%BF%D1%80%D0%B5%D0%B6%D0%B4%D0%B0%D1%8E%D1%89%D0%B8%D0%B9%20%D0%B7%D0%BD%D0%B0%D0%BA&amp;noreask=1&amp;img_url=http://gai.org.ua/images/signs/1.32.png&amp;pos=1&amp;rpt=simage&amp;lr=76&amp;nojs=1" TargetMode="Externa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hyperlink" Target="http://images.yandex.ru/yandsearch?img_url=http://www.vizteh.ru/upload/information_system_18/1/0/7/item_107/small_information_items_107.jpg&amp;iorient=&amp;icolor=&amp;site=&amp;text=%D0%BA%D0%B0%D1%80%D1%82%D0%B8%D0%BD%D0%BA%D0%B0%20%D0%B7%D0%B0%D0%BF%D1%80%D0%B5%D1%89%D0%B0%D1%8E%D1%89%D0%B8%D0%B9%20%D0%B7%D0%BD%D0%B0%D0%BA%20%D0%B4%D0%BB%D1%8F%20%D0%BF%D0%B5%D1%88%D0%B5%D1%85%D0%BE%D0%B4%D0%BE%D0%B2&amp;wp=&amp;pos=2&amp;isize=&amp;type=&amp;recent=&amp;rpt=simage&amp;itype=&amp;nojs=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1pointmsc.com/upload/file/%D1%81%D0%B2%D0%B5%D1%82%D0%B0%D1%84%D0%BE%D1%80.jpg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images.yandex.ru/yandsearch?img_url=http://dic.academic.ru/pictures/wiki/files/52/4.4_(Road_sign).gif&amp;iorient=&amp;icolor=&amp;site=&amp;text=%D0%BA%D0%B0%D1%80%D1%82%D0%B8%D0%BD%D0%BA%D0%B0%20%D0%B2%D0%B5%D0%BB%D0%BE%D1%81%D0%B8%D0%BF%D0%B5%D0%B4%D0%BD%D0%B0%D1%8F%20%D0%B4%D0%BE%D1%80%D0%BE%D0%B6%D0%BA%D0%B0&amp;wp=&amp;pos=6&amp;isize=&amp;type=&amp;recent=&amp;rpt=simage&amp;itype=&amp;nojs=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images.yandex.ru/yandsearch?img_url=http://blog.pravo.ru/uploads/images/00/00/31/2012/01/18/a8d19fac09.jpg&amp;iorient=&amp;icolor=&amp;site=&amp;text=%D0%BA%D0%B0%D1%80%D1%82%D0%B8%D0%BD%D0%BA%D0%B0%20%D0%B8%D0%BD%D1%84%D0%BE%D1%80%D0%BC%D0%B0%D1%86%D0%B8%D0%BE%D0%BD%D0%BD%D0%BE-%D1%83%D0%BA%D0%B0%D0%B7%D0%B0%D1%82%D0%B5%D0%BB%D1%8C%D0%BD%D1%8B%D0%B5%20%D0%B7%D0%BD%D0%B0%D0%BA%D0%B8&amp;wp=&amp;pos=1&amp;isize=&amp;type=&amp;recent=&amp;rpt=simage&amp;itype=&amp;nojs=1" TargetMode="Externa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images.yandex.ru/yandsearch?img_url=http://i2.imgbb.ru/img7/4/d/1/4d1a9bf9588c728eefd2d4347146d36d.jpg&amp;iorient=&amp;icolor=&amp;site=&amp;text=%D0%BA%D0%B0%D1%80%D1%82%D0%B8%D0%BD%D0%BA%D0%B0%20%D0%B7%D0%BD%D0%B0%D0%BA%D0%B8%20%D1%81%D0%B5%D1%80%D0%B2%D0%B8%D1%81%D0%B0&amp;wp=&amp;pos=3&amp;isize=&amp;type=&amp;recent=&amp;rpt=simage&amp;itype=&amp;nojs=1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hyperlink" Target="http://images.yandex.ru/yandsearch?img_url=http://www.vsluh.ru/system/post_images/large/253/253119/electrotravma.jpg?1346044719&amp;iorient=&amp;icolor=&amp;site=&amp;text=%D0%BA%D0%B0%D1%80%D1%82%D0%B8%D0%BD%D0%BA%D0%B0%20%D0%B7%D0%BD%D0%B0%D0%BA%D0%B8%20%D0%BF%D1%80%D0%B8%D0%BE%D1%80%D0%B8%D1%82%D0%B5%D1%82%D0%B0%20%D0%B4%D0%BB%D1%8F%20%D0%BF%D0%B5%D1%88%D0%B5%D1%85%D0%BE%D0%B4%D0%BE%D0%B2&amp;wp=&amp;pos=18&amp;isize=&amp;type=&amp;recent=&amp;rpt=simage&amp;itype=&amp;nojs=1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g0.liveinternet.ru/images/attach/c/0/35/708/35708857_KMO_novuyy_razmer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kinoline.com.ua/forum/uploads/monthly_08_2010/post-123400-1281010115_thumb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dic.academic.ru/pictures/enc_tech/i_545.jp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timirazevo.ucoz.ru/4119_1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184273"/>
          </a:xfrm>
        </p:spPr>
        <p:txBody>
          <a:bodyPr>
            <a:normAutofit fontScale="90000"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Уважайте правила дорожного движения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err="1" smtClean="0"/>
              <a:t>Ааа</a:t>
            </a:r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smtClean="0"/>
              <a:t>аАААвтор</a:t>
            </a:r>
            <a:endParaRPr lang="ru-RU" dirty="0"/>
          </a:p>
        </p:txBody>
      </p:sp>
      <p:sp>
        <p:nvSpPr>
          <p:cNvPr id="1030" name="AutoShape 6" descr="Картинка 50 из 6728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4" y="-1828800"/>
            <a:ext cx="8232849" cy="3810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9" name="Picture 5" descr="Картинка 6 из 254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500298" y="2420888"/>
            <a:ext cx="3429024" cy="38884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549275"/>
            <a:ext cx="5473700" cy="587375"/>
          </a:xfrm>
        </p:spPr>
        <p:txBody>
          <a:bodyPr>
            <a:normAutofit fontScale="90000"/>
          </a:bodyPr>
          <a:lstStyle/>
          <a:p>
            <a:r>
              <a:rPr lang="ru-RU" sz="4000" b="1">
                <a:solidFill>
                  <a:srgbClr val="FF3300"/>
                </a:solidFill>
                <a:latin typeface="Arial" charset="0"/>
              </a:rPr>
              <a:t>КРАСНЫЙ СИГНАЛ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684213" y="1052513"/>
            <a:ext cx="4465637" cy="647700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>
                <a:latin typeface="Arial" charset="0"/>
              </a:rPr>
              <a:t>запрещает движение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b="1" dirty="0">
                <a:solidFill>
                  <a:srgbClr val="FF3300"/>
                </a:solidFill>
                <a:latin typeface="Arial" charset="0"/>
              </a:rPr>
              <a:t>Красный мигающий сигнал</a:t>
            </a:r>
            <a:r>
              <a:rPr lang="ru-RU" sz="2800" b="1" dirty="0">
                <a:latin typeface="Arial" charset="0"/>
              </a:rPr>
              <a:t> 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sz="2800" b="1" dirty="0">
                <a:latin typeface="Arial" charset="0"/>
              </a:rPr>
              <a:t>запрещает движение</a:t>
            </a:r>
          </a:p>
          <a:p>
            <a:pPr marL="533400" indent="-533400"/>
            <a:endParaRPr lang="ru-RU" sz="2800" b="1" u="sng" dirty="0">
              <a:solidFill>
                <a:srgbClr val="FF3300"/>
              </a:solidFill>
              <a:latin typeface="Arial" charset="0"/>
            </a:endParaRPr>
          </a:p>
          <a:p>
            <a:pPr marL="533400" indent="-533400">
              <a:buFont typeface="Wingdings" pitchFamily="2" charset="2"/>
              <a:buNone/>
            </a:pPr>
            <a:r>
              <a:rPr lang="ru-RU" sz="2800" b="1" u="sng" dirty="0">
                <a:solidFill>
                  <a:srgbClr val="FF3300"/>
                </a:solidFill>
                <a:latin typeface="Arial" charset="0"/>
              </a:rPr>
              <a:t>Сочетание</a:t>
            </a:r>
            <a:r>
              <a:rPr lang="ru-RU" sz="2800" b="1" dirty="0">
                <a:solidFill>
                  <a:srgbClr val="FF3300"/>
                </a:solidFill>
                <a:latin typeface="Arial" charset="0"/>
              </a:rPr>
              <a:t> красного и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желтого</a:t>
            </a:r>
            <a:r>
              <a:rPr lang="ru-RU" sz="2800" b="1" dirty="0">
                <a:solidFill>
                  <a:srgbClr val="FF3300"/>
                </a:solidFill>
                <a:latin typeface="Arial" charset="0"/>
              </a:rPr>
              <a:t> сигналов</a:t>
            </a:r>
            <a:r>
              <a:rPr lang="ru-RU" sz="2800" b="1" dirty="0">
                <a:latin typeface="Arial" charset="0"/>
              </a:rPr>
              <a:t> 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sz="2800" b="1" dirty="0">
                <a:latin typeface="Arial" charset="0"/>
              </a:rPr>
              <a:t>запрещает движение</a:t>
            </a:r>
          </a:p>
          <a:p>
            <a:pPr marL="533400" indent="-533400">
              <a:buFont typeface="Wingdings" pitchFamily="2" charset="2"/>
              <a:buAutoNum type="arabicPeriod"/>
            </a:pPr>
            <a:r>
              <a:rPr lang="ru-RU" sz="2800" b="1" dirty="0">
                <a:latin typeface="Arial" charset="0"/>
              </a:rPr>
              <a:t>информирует о предстоящем включении зеленого сигнала.</a:t>
            </a:r>
          </a:p>
          <a:p>
            <a:pPr marL="533400" indent="-533400"/>
            <a:endParaRPr lang="ru-RU" sz="2800" b="1" dirty="0">
              <a:latin typeface="Arial" charset="0"/>
            </a:endParaRPr>
          </a:p>
        </p:txBody>
      </p:sp>
      <p:sp>
        <p:nvSpPr>
          <p:cNvPr id="21511" name="Oval 7"/>
          <p:cNvSpPr>
            <a:spLocks noChangeArrowheads="1"/>
          </p:cNvSpPr>
          <p:nvPr/>
        </p:nvSpPr>
        <p:spPr bwMode="auto">
          <a:xfrm>
            <a:off x="7164388" y="620713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2" name="AutoShape 8"/>
          <p:cNvSpPr>
            <a:spLocks noChangeArrowheads="1"/>
          </p:cNvSpPr>
          <p:nvPr/>
        </p:nvSpPr>
        <p:spPr bwMode="auto">
          <a:xfrm>
            <a:off x="7164388" y="1989138"/>
            <a:ext cx="914400" cy="914400"/>
          </a:xfrm>
          <a:prstGeom prst="star24">
            <a:avLst>
              <a:gd name="adj" fmla="val 375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7164388" y="386080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7596188" y="4294188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2" grpId="0" animBg="1"/>
      <p:bldP spid="21512" grpId="1" animBg="1"/>
      <p:bldP spid="21512" grpId="2" animBg="1"/>
      <p:bldP spid="21512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1430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143240" y="1071546"/>
            <a:ext cx="5500726" cy="505937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600" b="1" dirty="0" smtClean="0">
                <a:solidFill>
                  <a:srgbClr val="C00000"/>
                </a:solidFill>
              </a:rPr>
              <a:t>Дорогу, перекрёсток на пути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Светофор поможет перейти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С человечком красным – Стой!</a:t>
            </a:r>
            <a:br>
              <a:rPr lang="ru-RU" sz="3600" b="1" dirty="0" smtClean="0">
                <a:solidFill>
                  <a:srgbClr val="C00000"/>
                </a:solidFill>
              </a:rPr>
            </a:br>
            <a:r>
              <a:rPr lang="ru-RU" sz="3600" b="1" dirty="0" smtClean="0">
                <a:solidFill>
                  <a:srgbClr val="C00000"/>
                </a:solidFill>
              </a:rPr>
              <a:t>Двигайся с зелёным по прямой.</a:t>
            </a:r>
            <a:r>
              <a:rPr lang="ru-RU" sz="4000" b="1" i="1" dirty="0" smtClean="0">
                <a:solidFill>
                  <a:srgbClr val="C00000"/>
                </a:solidFill>
              </a:rPr>
              <a:t/>
            </a:r>
            <a:br>
              <a:rPr lang="ru-RU" sz="4000" b="1" i="1" dirty="0" smtClean="0">
                <a:solidFill>
                  <a:srgbClr val="C00000"/>
                </a:solidFill>
              </a:rPr>
            </a:br>
            <a:endParaRPr lang="ru-RU" sz="4000" b="1" i="1" dirty="0">
              <a:solidFill>
                <a:srgbClr val="C00000"/>
              </a:solidFill>
            </a:endParaRPr>
          </a:p>
        </p:txBody>
      </p:sp>
      <p:pic>
        <p:nvPicPr>
          <p:cNvPr id="60418" name="Picture 2" descr="Картинка 10 из 2972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1214422"/>
            <a:ext cx="2790825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124" name="Picture 3" descr="dotbord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" descr="PASTE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3" descr="dotbord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1524000" y="0"/>
            <a:ext cx="3479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3600" b="1">
                <a:solidFill>
                  <a:srgbClr val="FF0000"/>
                </a:solidFill>
                <a:latin typeface="Calibri" pitchFamily="34" charset="0"/>
              </a:rPr>
              <a:t>Дорожный знак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09600" y="5943600"/>
            <a:ext cx="8099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 sz="2000" b="1" i="1">
                <a:solidFill>
                  <a:srgbClr val="CC0099"/>
                </a:solidFill>
                <a:latin typeface="Comic Sans MS" pitchFamily="66" charset="0"/>
              </a:rPr>
              <a:t>Нужны для регулирования движения транспорта и пешеходов</a:t>
            </a:r>
          </a:p>
        </p:txBody>
      </p:sp>
      <p:sp>
        <p:nvSpPr>
          <p:cNvPr id="9" name="WordArt 6"/>
          <p:cNvSpPr>
            <a:spLocks noChangeArrowheads="1" noChangeShapeType="1" noTextEdit="1"/>
          </p:cNvSpPr>
          <p:nvPr/>
        </p:nvSpPr>
        <p:spPr bwMode="auto">
          <a:xfrm>
            <a:off x="2057400" y="685800"/>
            <a:ext cx="6705600" cy="771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993366"/>
                </a:solidFill>
                <a:latin typeface="Arial"/>
                <a:cs typeface="Arial"/>
              </a:rPr>
              <a:t>-табличка со схематическим рисунком, </a:t>
            </a:r>
          </a:p>
          <a:p>
            <a:pPr algn="ctr"/>
            <a:r>
              <a:rPr lang="ru-RU" kern="1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993366"/>
                </a:solidFill>
                <a:latin typeface="Arial"/>
                <a:cs typeface="Arial"/>
              </a:rPr>
              <a:t>помогающим регулировать движение</a:t>
            </a:r>
          </a:p>
        </p:txBody>
      </p:sp>
      <p:sp>
        <p:nvSpPr>
          <p:cNvPr id="10" name="WordArt 7"/>
          <p:cNvSpPr>
            <a:spLocks noChangeArrowheads="1" noChangeShapeType="1" noTextEdit="1"/>
          </p:cNvSpPr>
          <p:nvPr/>
        </p:nvSpPr>
        <p:spPr bwMode="auto">
          <a:xfrm>
            <a:off x="5867400" y="1905000"/>
            <a:ext cx="25908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Предупреждающие</a:t>
            </a:r>
          </a:p>
        </p:txBody>
      </p:sp>
      <p:sp>
        <p:nvSpPr>
          <p:cNvPr id="11" name="WordArt 8"/>
          <p:cNvSpPr>
            <a:spLocks noChangeArrowheads="1" noChangeShapeType="1" noTextEdit="1"/>
          </p:cNvSpPr>
          <p:nvPr/>
        </p:nvSpPr>
        <p:spPr bwMode="auto">
          <a:xfrm>
            <a:off x="1219200" y="1981200"/>
            <a:ext cx="2514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Запрещающие </a:t>
            </a:r>
          </a:p>
        </p:txBody>
      </p:sp>
      <p:sp>
        <p:nvSpPr>
          <p:cNvPr id="12" name="WordArt 9"/>
          <p:cNvSpPr>
            <a:spLocks noChangeArrowheads="1" noChangeShapeType="1" noTextEdit="1"/>
          </p:cNvSpPr>
          <p:nvPr/>
        </p:nvSpPr>
        <p:spPr bwMode="auto">
          <a:xfrm>
            <a:off x="1143000" y="2971800"/>
            <a:ext cx="2667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Предписывающие </a:t>
            </a:r>
          </a:p>
        </p:txBody>
      </p:sp>
      <p:sp>
        <p:nvSpPr>
          <p:cNvPr id="13" name="WordArt 10"/>
          <p:cNvSpPr>
            <a:spLocks noChangeArrowheads="1" noChangeShapeType="1" noTextEdit="1"/>
          </p:cNvSpPr>
          <p:nvPr/>
        </p:nvSpPr>
        <p:spPr bwMode="auto">
          <a:xfrm>
            <a:off x="5867400" y="3048000"/>
            <a:ext cx="30480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Знаки приоритета</a:t>
            </a:r>
          </a:p>
        </p:txBody>
      </p:sp>
      <p:sp>
        <p:nvSpPr>
          <p:cNvPr id="14" name="WordArt 11"/>
          <p:cNvSpPr>
            <a:spLocks noChangeArrowheads="1" noChangeShapeType="1" noTextEdit="1"/>
          </p:cNvSpPr>
          <p:nvPr/>
        </p:nvSpPr>
        <p:spPr bwMode="auto">
          <a:xfrm>
            <a:off x="2362200" y="4267200"/>
            <a:ext cx="4800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Знаки сервиса и </a:t>
            </a:r>
          </a:p>
          <a:p>
            <a:pPr algn="ctr"/>
            <a:r>
              <a:rPr lang="ru-RU" sz="2000" b="1" i="1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/>
                  </a:outerShdw>
                </a:effectLst>
                <a:latin typeface="Arial"/>
                <a:cs typeface="Arial"/>
              </a:rPr>
              <a:t>дополнительной информации</a:t>
            </a:r>
          </a:p>
        </p:txBody>
      </p:sp>
    </p:spTree>
    <p:extLst>
      <p:ext uri="{BB962C8B-B14F-4D97-AF65-F5344CB8AC3E}">
        <p14:creationId xmlns:p14="http://schemas.microsoft.com/office/powerpoint/2010/main" val="3118245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2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26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30" presetID="3" presetClass="entr" presetSubtype="5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4" presetID="5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utoUpdateAnimBg="0"/>
      <p:bldP spid="8" grpId="0" autoUpdateAnimBg="0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ctrTitle"/>
          </p:nvPr>
        </p:nvSpPr>
        <p:spPr>
          <a:xfrm>
            <a:off x="685800" y="214313"/>
            <a:ext cx="7772400" cy="1785937"/>
          </a:xfrm>
        </p:spPr>
        <p:txBody>
          <a:bodyPr/>
          <a:lstStyle/>
          <a:p>
            <a:pPr eaLnBrk="1" hangingPunct="1"/>
            <a:r>
              <a:rPr lang="ru-RU" smtClean="0"/>
              <a:t>Виды дорожных знаков</a:t>
            </a:r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371600" y="2286000"/>
            <a:ext cx="6400800" cy="3352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dirty="0" smtClean="0"/>
              <a:t>Пешеходный переход</a:t>
            </a:r>
          </a:p>
        </p:txBody>
      </p:sp>
      <p:pic>
        <p:nvPicPr>
          <p:cNvPr id="6148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141663"/>
            <a:ext cx="3097213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1276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Дети на дороге</a:t>
            </a:r>
          </a:p>
        </p:txBody>
      </p:sp>
      <p:pic>
        <p:nvPicPr>
          <p:cNvPr id="4" name="Picture 3" descr="02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627313" y="2133600"/>
            <a:ext cx="3643312" cy="3643313"/>
          </a:xfrm>
          <a:noFill/>
        </p:spPr>
      </p:pic>
    </p:spTree>
    <p:extLst>
      <p:ext uri="{BB962C8B-B14F-4D97-AF65-F5344CB8AC3E}">
        <p14:creationId xmlns:p14="http://schemas.microsoft.com/office/powerpoint/2010/main" val="159483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4" descr="Graphic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188913"/>
            <a:ext cx="3709987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WordArt 5"/>
          <p:cNvSpPr>
            <a:spLocks noChangeArrowheads="1" noChangeShapeType="1" noTextEdit="1"/>
          </p:cNvSpPr>
          <p:nvPr/>
        </p:nvSpPr>
        <p:spPr bwMode="auto">
          <a:xfrm>
            <a:off x="1547813" y="5516563"/>
            <a:ext cx="5867400" cy="10477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ПУНКТ ПЕРВОЙ </a:t>
            </a:r>
          </a:p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МЕДИЦИНСКОЙ ПОМОЩИ</a:t>
            </a:r>
          </a:p>
        </p:txBody>
      </p:sp>
      <p:sp>
        <p:nvSpPr>
          <p:cNvPr id="10244" name="Text Box 6"/>
          <p:cNvSpPr txBox="1">
            <a:spLocks noChangeArrowheads="1"/>
          </p:cNvSpPr>
          <p:nvPr/>
        </p:nvSpPr>
        <p:spPr bwMode="auto">
          <a:xfrm>
            <a:off x="7648575" y="6400800"/>
            <a:ext cx="80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37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 descr="10_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33375"/>
            <a:ext cx="4392612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WordArt 5"/>
          <p:cNvSpPr>
            <a:spLocks noChangeArrowheads="1" noChangeShapeType="1" noTextEdit="1"/>
          </p:cNvSpPr>
          <p:nvPr/>
        </p:nvSpPr>
        <p:spPr bwMode="auto">
          <a:xfrm>
            <a:off x="1692275" y="5157788"/>
            <a:ext cx="6337300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КРУГОВОЕ ДВИЖЕНИЕ</a:t>
            </a:r>
          </a:p>
        </p:txBody>
      </p:sp>
      <p:sp>
        <p:nvSpPr>
          <p:cNvPr id="11268" name="Text Box 6"/>
          <p:cNvSpPr txBox="1">
            <a:spLocks noChangeArrowheads="1"/>
          </p:cNvSpPr>
          <p:nvPr/>
        </p:nvSpPr>
        <p:spPr bwMode="auto">
          <a:xfrm>
            <a:off x="7740650" y="6165850"/>
            <a:ext cx="80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hlinkClick r:id="rId3" action="ppaction://hlinksldjump"/>
              </a:rPr>
              <a:t>назад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25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4" descr="56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613" y="260350"/>
            <a:ext cx="5413375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WordArt 5"/>
          <p:cNvSpPr>
            <a:spLocks noChangeArrowheads="1" noChangeShapeType="1" noTextEdit="1"/>
          </p:cNvSpPr>
          <p:nvPr/>
        </p:nvSpPr>
        <p:spPr bwMode="auto">
          <a:xfrm>
            <a:off x="1692275" y="5589588"/>
            <a:ext cx="6192838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ДОРОЖНЫЕ РАБОТЫ</a:t>
            </a:r>
          </a:p>
        </p:txBody>
      </p:sp>
      <p:sp>
        <p:nvSpPr>
          <p:cNvPr id="12292" name="Text Box 6"/>
          <p:cNvSpPr txBox="1">
            <a:spLocks noChangeArrowheads="1"/>
          </p:cNvSpPr>
          <p:nvPr/>
        </p:nvSpPr>
        <p:spPr bwMode="auto">
          <a:xfrm>
            <a:off x="7359650" y="6334125"/>
            <a:ext cx="8032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ru-RU">
                <a:latin typeface="Script MT Bold" pitchFamily="66" charset="0"/>
                <a:hlinkClick r:id="rId3" action="ppaction://hlinksldjump"/>
              </a:rPr>
              <a:t>назад</a:t>
            </a:r>
            <a:endParaRPr lang="ru-RU">
              <a:latin typeface="Script MT Bold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86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352928" cy="5904656"/>
          </a:xfrm>
        </p:spPr>
        <p:txBody>
          <a:bodyPr/>
          <a:lstStyle/>
          <a:p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Предупреждающие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3-tub-ru.yandex.net/i?id=486918802-03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060848"/>
            <a:ext cx="2592288" cy="25202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021087" y="1844824"/>
            <a:ext cx="41044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Знак Осторожно , дети!</a:t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ребятам добрый друг,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их охраняю: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Школа рядом- всех вокруг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Я предупреждаю! 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082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692696"/>
            <a:ext cx="8424936" cy="5616624"/>
          </a:xfrm>
        </p:spPr>
        <p:txBody>
          <a:bodyPr/>
          <a:lstStyle/>
          <a:p>
            <a:r>
              <a:rPr lang="ru-RU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Запрещающие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7-tub-ru.yandex.net/i?id=93093306-30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704947"/>
            <a:ext cx="2808312" cy="30243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539552" y="1544276"/>
            <a:ext cx="504056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Знак Движение пешеходов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запрещено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Знак в кругу с обводом красным,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Это значит тут опасно.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Тут. поймите, запрещение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Пешеходного движения! </a:t>
            </a:r>
            <a:br>
              <a:rPr lang="ru-RU" sz="24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34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4400" b="1" u="sng" dirty="0" smtClean="0">
                <a:solidFill>
                  <a:srgbClr val="FF0000"/>
                </a:solidFill>
              </a:rPr>
              <a:t>Светофор</a:t>
            </a:r>
            <a:r>
              <a:rPr lang="ru-RU" dirty="0" smtClean="0"/>
              <a:t> («несущий свет») - устройство оптической сигнализации, предназначенное для регулирования движения людей, велосипедов, автомобилей и иных участников дорожного движения, поездов железной дороги и метрополитена… </a:t>
            </a:r>
            <a:endParaRPr lang="ru-RU" dirty="0"/>
          </a:p>
        </p:txBody>
      </p:sp>
      <p:pic>
        <p:nvPicPr>
          <p:cNvPr id="34818" name="Picture 2" descr="Картинка 18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72066" y="3571876"/>
            <a:ext cx="2952744" cy="295274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8064896" cy="6048672"/>
          </a:xfrm>
        </p:spPr>
        <p:txBody>
          <a:bodyPr/>
          <a:lstStyle/>
          <a:p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Предписывающие     </a:t>
            </a:r>
          </a:p>
          <a:p>
            <a:endParaRPr lang="ru-RU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Знак Велосипедная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дорожка </a:t>
            </a:r>
          </a:p>
          <a:p>
            <a:pPr algn="l"/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Синий цвет, форма круг,</a:t>
            </a:r>
            <a:b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Значит, мчи скорее, друг</a:t>
            </a:r>
            <a:b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Синий цвет от красного</a:t>
            </a:r>
            <a:b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Отличить несложно-</a:t>
            </a:r>
            <a:b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 велосипеде здесь кататься можно</a:t>
            </a:r>
          </a:p>
        </p:txBody>
      </p:sp>
      <p:pic>
        <p:nvPicPr>
          <p:cNvPr id="4" name="Рисунок 3" descr="http://im3-tub-ru.yandex.net/i?id=4165023-26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1412776"/>
            <a:ext cx="1800200" cy="201622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573016"/>
            <a:ext cx="1716782" cy="1716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7276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764704"/>
            <a:ext cx="7848872" cy="5616624"/>
          </a:xfrm>
        </p:spPr>
        <p:txBody>
          <a:bodyPr/>
          <a:lstStyle/>
          <a:p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Информационно-указательные  </a:t>
            </a:r>
          </a:p>
          <a:p>
            <a:endParaRPr lang="ru-RU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8-tub-ru.yandex.net/i?id=43078013-38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420888"/>
            <a:ext cx="1656184" cy="20162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68987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692696"/>
            <a:ext cx="7704856" cy="5688632"/>
          </a:xfrm>
        </p:spPr>
        <p:txBody>
          <a:bodyPr/>
          <a:lstStyle/>
          <a:p>
            <a:pPr lvl="1"/>
            <a:r>
              <a:rPr lang="ru-RU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Знаки </a:t>
            </a:r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сервиса </a:t>
            </a:r>
          </a:p>
          <a:p>
            <a:pPr lvl="1"/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3-tub-ru.yandex.net/i?id=366053060-13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916832"/>
            <a:ext cx="1656184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4284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332656"/>
            <a:ext cx="8064896" cy="6120680"/>
          </a:xfrm>
        </p:spPr>
        <p:txBody>
          <a:bodyPr/>
          <a:lstStyle/>
          <a:p>
            <a:r>
              <a:rPr lang="ru-RU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Знаки приоритета  </a:t>
            </a:r>
          </a:p>
          <a:p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im8-tub-ru.yandex.net/i?id=369751964-66-72&amp;n=21">
            <a:hlinkClick r:id="rId2" tgtFrame="_blank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916832"/>
            <a:ext cx="1872207" cy="2160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3866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b="1" i="1" dirty="0" smtClean="0">
                <a:solidFill>
                  <a:srgbClr val="C00000"/>
                </a:solidFill>
              </a:rPr>
              <a:t>Спасибо </a:t>
            </a:r>
            <a:r>
              <a:rPr lang="ru-RU" sz="8000" b="1" i="1" smtClean="0">
                <a:solidFill>
                  <a:srgbClr val="C00000"/>
                </a:solidFill>
              </a:rPr>
              <a:t>за внимание!</a:t>
            </a:r>
            <a:endParaRPr lang="ru-RU" sz="8000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История Светофора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6248" y="1571612"/>
            <a:ext cx="4857752" cy="4554551"/>
          </a:xfrm>
        </p:spPr>
        <p:txBody>
          <a:bodyPr/>
          <a:lstStyle/>
          <a:p>
            <a:pPr>
              <a:buNone/>
            </a:pPr>
            <a:r>
              <a:rPr lang="ru-RU" dirty="0"/>
              <a:t>Первый светофор был установлен </a:t>
            </a: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10 </a:t>
            </a:r>
            <a:r>
              <a:rPr lang="ru-RU" b="1" dirty="0">
                <a:solidFill>
                  <a:srgbClr val="C00000"/>
                </a:solidFill>
              </a:rPr>
              <a:t>декабря 1868 года </a:t>
            </a:r>
            <a:endParaRPr lang="ru-RU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/>
              <a:t>Лондоне возле здания Британского парламента.</a:t>
            </a:r>
          </a:p>
        </p:txBody>
      </p:sp>
      <p:pic>
        <p:nvPicPr>
          <p:cNvPr id="3074" name="Picture 2" descr="Картинка 4 из 672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20" y="1285860"/>
            <a:ext cx="3870511" cy="51435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929330"/>
            <a:ext cx="8229600" cy="739749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rgbClr val="C00000"/>
                </a:solidFill>
              </a:rPr>
              <a:t>Кузнецкий мост в Москве, 1931 год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2050" name="Picture 2" descr="Картинка 1 из 672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285728"/>
            <a:ext cx="7777088" cy="54292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B99A1-ACCB-47CA-A0B5-8C1BE828200C}" type="slidenum">
              <a:rPr lang="ru-RU"/>
              <a:pPr/>
              <a:t>5</a:t>
            </a:fld>
            <a:endParaRPr lang="ru-RU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28596" y="1928802"/>
            <a:ext cx="4857784" cy="4714908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По своему назначению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светофоры бывают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транспортные</a:t>
            </a:r>
            <a:r>
              <a:rPr lang="ru-RU" sz="2400" b="1" dirty="0">
                <a:latin typeface="Arial" charset="0"/>
              </a:rPr>
              <a:t> или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пешеходные</a:t>
            </a:r>
            <a:r>
              <a:rPr lang="ru-RU" sz="2400" b="1" dirty="0">
                <a:latin typeface="Arial" charset="0"/>
              </a:rPr>
              <a:t>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По расположению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сигналов –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горизонтальные</a:t>
            </a:r>
            <a:r>
              <a:rPr lang="ru-RU" sz="2400" b="1" dirty="0">
                <a:latin typeface="Arial" charset="0"/>
              </a:rPr>
              <a:t> или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solidFill>
                  <a:srgbClr val="C00000"/>
                </a:solidFill>
                <a:latin typeface="Arial" charset="0"/>
              </a:rPr>
              <a:t>вертикальные</a:t>
            </a:r>
            <a:r>
              <a:rPr lang="ru-RU" sz="2400" dirty="0"/>
              <a:t>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Работающие светофоры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(кроме мигающих желтых)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отменяют требования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dirty="0">
                <a:latin typeface="Arial" charset="0"/>
              </a:rPr>
              <a:t>знаков приоритета.</a:t>
            </a:r>
            <a:br>
              <a:rPr lang="ru-RU" sz="2400" b="1" dirty="0">
                <a:latin typeface="Arial" charset="0"/>
              </a:rPr>
            </a:b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8207" name="Picture 15" descr="светофор-1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932363" y="765175"/>
            <a:ext cx="1287462" cy="2663825"/>
          </a:xfrm>
          <a:prstGeom prst="rect">
            <a:avLst/>
          </a:prstGeom>
          <a:noFill/>
        </p:spPr>
      </p:pic>
      <p:pic>
        <p:nvPicPr>
          <p:cNvPr id="8208" name="Picture 16" descr="светофор-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57224" y="857232"/>
            <a:ext cx="2592387" cy="1014412"/>
          </a:xfrm>
          <a:prstGeom prst="rect">
            <a:avLst/>
          </a:prstGeom>
          <a:noFill/>
        </p:spPr>
      </p:pic>
      <p:pic>
        <p:nvPicPr>
          <p:cNvPr id="8209" name="Picture 17" descr="светофор-3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7164388" y="765175"/>
            <a:ext cx="1322387" cy="2665413"/>
          </a:xfrm>
          <a:prstGeom prst="rect">
            <a:avLst/>
          </a:prstGeom>
          <a:noFill/>
        </p:spPr>
      </p:pic>
      <p:pic>
        <p:nvPicPr>
          <p:cNvPr id="8210" name="Picture 18" descr="светофор-12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5292725" y="4652963"/>
            <a:ext cx="773113" cy="1584325"/>
          </a:xfrm>
          <a:prstGeom prst="rect">
            <a:avLst/>
          </a:prstGeom>
          <a:noFill/>
        </p:spPr>
      </p:pic>
      <p:pic>
        <p:nvPicPr>
          <p:cNvPr id="8211" name="Picture 19" descr="светофор-1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7451725" y="4652963"/>
            <a:ext cx="881063" cy="1584325"/>
          </a:xfrm>
          <a:prstGeom prst="rect">
            <a:avLst/>
          </a:prstGeom>
          <a:noFill/>
        </p:spPr>
      </p:pic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46158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Виды светофоров</a:t>
            </a:r>
            <a:endParaRPr lang="ru-RU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Картинка 45 из 6728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42844" y="571480"/>
            <a:ext cx="8679714" cy="578647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C00000"/>
                </a:solidFill>
              </a:rPr>
              <a:t>СВЕТОФОР</a:t>
            </a:r>
            <a:endParaRPr lang="ru-RU" b="1" i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86116" y="1357298"/>
            <a:ext cx="5572164" cy="5286412"/>
          </a:xfrm>
        </p:spPr>
        <p:txBody>
          <a:bodyPr/>
          <a:lstStyle/>
          <a:p>
            <a:pPr>
              <a:buNone/>
            </a:pPr>
            <a:r>
              <a:rPr lang="ru-RU" sz="4000" b="1" dirty="0" smtClean="0"/>
              <a:t>   </a:t>
            </a:r>
          </a:p>
          <a:p>
            <a:pPr>
              <a:buNone/>
            </a:pPr>
            <a:r>
              <a:rPr lang="ru-RU" sz="4000" b="1" dirty="0"/>
              <a:t> </a:t>
            </a:r>
            <a:r>
              <a:rPr lang="ru-RU" sz="4000" b="1" dirty="0" smtClean="0"/>
              <a:t> Чтоб тебе помочь</a:t>
            </a:r>
            <a:br>
              <a:rPr lang="ru-RU" sz="4000" b="1" dirty="0" smtClean="0"/>
            </a:br>
            <a:r>
              <a:rPr lang="ru-RU" sz="4000" b="1" dirty="0" smtClean="0"/>
              <a:t>Путь пройти опасный,</a:t>
            </a:r>
            <a:br>
              <a:rPr lang="ru-RU" sz="4000" b="1" dirty="0" smtClean="0"/>
            </a:br>
            <a:r>
              <a:rPr lang="ru-RU" sz="4000" b="1" dirty="0" smtClean="0"/>
              <a:t>Горит и день, и ночь –</a:t>
            </a:r>
            <a:br>
              <a:rPr lang="ru-RU" sz="4000" b="1" dirty="0" smtClean="0"/>
            </a:br>
            <a:r>
              <a:rPr lang="ru-RU" sz="4000" b="1" dirty="0" smtClean="0">
                <a:solidFill>
                  <a:schemeClr val="accent3">
                    <a:lumMod val="75000"/>
                  </a:schemeClr>
                </a:solidFill>
              </a:rPr>
              <a:t>Зеленый</a:t>
            </a:r>
            <a:r>
              <a:rPr lang="ru-RU" sz="4000" b="1" dirty="0" smtClean="0"/>
              <a:t>, </a:t>
            </a:r>
            <a:r>
              <a:rPr lang="ru-RU" sz="4000" b="1" dirty="0" smtClean="0">
                <a:solidFill>
                  <a:srgbClr val="FFC000"/>
                </a:solidFill>
              </a:rPr>
              <a:t>желтый</a:t>
            </a:r>
            <a:r>
              <a:rPr lang="ru-RU" sz="4000" b="1" dirty="0" smtClean="0"/>
              <a:t>, </a:t>
            </a:r>
            <a:r>
              <a:rPr lang="ru-RU" sz="4000" b="1" dirty="0" smtClean="0">
                <a:solidFill>
                  <a:srgbClr val="C00000"/>
                </a:solidFill>
              </a:rPr>
              <a:t>красный</a:t>
            </a:r>
            <a:r>
              <a:rPr lang="ru-RU" sz="4000" b="1" dirty="0">
                <a:solidFill>
                  <a:srgbClr val="C00000"/>
                </a:solidFill>
              </a:rPr>
              <a:t>.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18434" name="Picture 2" descr="Картинка 61 из 351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1214422"/>
            <a:ext cx="3381375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Rectangle 11"/>
          <p:cNvSpPr>
            <a:spLocks noGrp="1" noChangeArrowheads="1"/>
          </p:cNvSpPr>
          <p:nvPr>
            <p:ph type="title"/>
          </p:nvPr>
        </p:nvSpPr>
        <p:spPr>
          <a:xfrm>
            <a:off x="500034" y="571480"/>
            <a:ext cx="7056438" cy="1135079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Arial" charset="0"/>
              </a:rPr>
              <a:t/>
            </a:r>
            <a:br>
              <a:rPr lang="ru-RU" sz="3600" b="1" dirty="0">
                <a:latin typeface="Arial" charset="0"/>
              </a:rPr>
            </a:br>
            <a:r>
              <a:rPr lang="ru-RU" sz="4000" b="1" dirty="0">
                <a:solidFill>
                  <a:srgbClr val="00B050"/>
                </a:solidFill>
                <a:latin typeface="Arial" charset="0"/>
              </a:rPr>
              <a:t>ЗЕЛЕНЫЙ СИГНАЛ</a:t>
            </a:r>
          </a:p>
        </p:txBody>
      </p:sp>
      <p:sp>
        <p:nvSpPr>
          <p:cNvPr id="17420" name="Rectangle 12"/>
          <p:cNvSpPr>
            <a:spLocks noGrp="1" noChangeArrowheads="1"/>
          </p:cNvSpPr>
          <p:nvPr>
            <p:ph sz="half" idx="1"/>
          </p:nvPr>
        </p:nvSpPr>
        <p:spPr>
          <a:xfrm>
            <a:off x="539750" y="2349500"/>
            <a:ext cx="5946775" cy="685800"/>
          </a:xfrm>
        </p:spPr>
        <p:txBody>
          <a:bodyPr/>
          <a:lstStyle/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>
                <a:latin typeface="Arial" charset="0"/>
              </a:rPr>
              <a:t>разрешает движение</a:t>
            </a:r>
            <a:r>
              <a:rPr lang="ru-RU" sz="1800" b="1">
                <a:latin typeface="Arial" charset="0"/>
              </a:rPr>
              <a:t>;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8313" y="2852738"/>
            <a:ext cx="7772400" cy="3675062"/>
          </a:xfrm>
        </p:spPr>
        <p:txBody>
          <a:bodyPr/>
          <a:lstStyle/>
          <a:p>
            <a:pPr marL="533400" indent="-533400">
              <a:buFont typeface="Wingdings" pitchFamily="2" charset="2"/>
              <a:buNone/>
            </a:pPr>
            <a:r>
              <a:rPr lang="ru-RU" sz="3600" b="1" dirty="0">
                <a:solidFill>
                  <a:srgbClr val="00B050"/>
                </a:solidFill>
                <a:latin typeface="Arial" charset="0"/>
              </a:rPr>
              <a:t>ЗЕЛЕНЫЙ МИГАЮЩИЙ СИГНАЛ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разрешает движение 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информирует, что время его действия истекает и вскоре будет включен запрещающий сигнал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 предупреждает о предстоящей смене сигналов</a:t>
            </a:r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7667625" y="1916113"/>
            <a:ext cx="914400" cy="914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7416" name="AutoShape 8"/>
          <p:cNvSpPr>
            <a:spLocks noChangeArrowheads="1"/>
          </p:cNvSpPr>
          <p:nvPr/>
        </p:nvSpPr>
        <p:spPr bwMode="auto">
          <a:xfrm>
            <a:off x="7740650" y="3284538"/>
            <a:ext cx="914400" cy="914400"/>
          </a:xfrm>
          <a:prstGeom prst="star24">
            <a:avLst>
              <a:gd name="adj" fmla="val 37500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mph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1000" fill="hold"/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 animBg="1"/>
      <p:bldP spid="17416" grpId="1" animBg="1"/>
      <p:bldP spid="17416" grpId="2" animBg="1"/>
      <p:bldP spid="17416" grpId="3" animBg="1"/>
      <p:bldP spid="17416" grpId="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Rectangle 5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5110162" cy="587375"/>
          </a:xfrm>
        </p:spPr>
        <p:txBody>
          <a:bodyPr>
            <a:noAutofit/>
          </a:bodyPr>
          <a:lstStyle/>
          <a:p>
            <a:r>
              <a:rPr lang="ru-RU" sz="4000" b="1" i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ЖЕЛТЫЙ СИГНАЛ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1196975"/>
            <a:ext cx="4678363" cy="503238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Clr>
                <a:schemeClr val="tx1"/>
              </a:buClr>
              <a:buFontTx/>
              <a:buAutoNum type="arabicPeriod"/>
            </a:pPr>
            <a:r>
              <a:rPr lang="ru-RU" sz="2800" b="1">
                <a:solidFill>
                  <a:srgbClr val="FF3300"/>
                </a:solidFill>
                <a:latin typeface="Arial" charset="0"/>
              </a:rPr>
              <a:t>запрещает движение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sz="half" idx="2"/>
          </p:nvPr>
        </p:nvSpPr>
        <p:spPr>
          <a:xfrm>
            <a:off x="179388" y="1844675"/>
            <a:ext cx="8785225" cy="4103688"/>
          </a:xfrm>
        </p:spPr>
        <p:txBody>
          <a:bodyPr>
            <a:normAutofit fontScale="92500" lnSpcReduction="20000"/>
          </a:bodyPr>
          <a:lstStyle/>
          <a:p>
            <a:pPr marL="533400" indent="-533400">
              <a:buFont typeface="Wingdings" pitchFamily="2" charset="2"/>
              <a:buNone/>
            </a:pP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ЖЕЛТЫЙ МИГАЮЩИЙ СИГНАЛ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solidFill>
                  <a:srgbClr val="00B050"/>
                </a:solidFill>
                <a:latin typeface="Arial" charset="0"/>
              </a:rPr>
              <a:t>разрешает движение 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информирует о наличии нерегулируемого перекрестка или пешеходного перехода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предупреждает об опасности; </a:t>
            </a:r>
          </a:p>
          <a:p>
            <a:pPr marL="533400" indent="-533400">
              <a:lnSpc>
                <a:spcPts val="2600"/>
              </a:lnSpc>
              <a:buClr>
                <a:schemeClr val="tx1"/>
              </a:buClr>
              <a:buFontTx/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Сочетание красного и желтого </a:t>
            </a:r>
          </a:p>
          <a:p>
            <a:pPr marL="533400" indent="-533400">
              <a:lnSpc>
                <a:spcPts val="2600"/>
              </a:lnSpc>
              <a:buClr>
                <a:schemeClr val="tx1"/>
              </a:buClr>
              <a:buFontTx/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сигналов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solidFill>
                  <a:srgbClr val="FF3300"/>
                </a:solidFill>
                <a:latin typeface="Arial" charset="0"/>
              </a:rPr>
              <a:t>запрещает движение 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r>
              <a:rPr lang="ru-RU" sz="2800" b="1" dirty="0">
                <a:latin typeface="Arial" charset="0"/>
              </a:rPr>
              <a:t>информирует о скором включении</a:t>
            </a:r>
          </a:p>
          <a:p>
            <a:pPr marL="533400" indent="-533400">
              <a:buClr>
                <a:schemeClr val="tx1"/>
              </a:buClr>
              <a:buFontTx/>
              <a:buNone/>
            </a:pPr>
            <a:r>
              <a:rPr lang="ru-RU" sz="2800" b="1" dirty="0">
                <a:latin typeface="Arial" charset="0"/>
              </a:rPr>
              <a:t>разрешающего зеленого сигнала светофора</a:t>
            </a:r>
          </a:p>
          <a:p>
            <a:pPr marL="533400" indent="-533400">
              <a:buClr>
                <a:schemeClr val="tx1"/>
              </a:buClr>
              <a:buFontTx/>
              <a:buAutoNum type="arabicPeriod"/>
            </a:pPr>
            <a:endParaRPr lang="ru-RU" sz="2800" b="1" dirty="0">
              <a:solidFill>
                <a:srgbClr val="CC6600"/>
              </a:solidFill>
              <a:latin typeface="Arial" charset="0"/>
            </a:endParaRPr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7786710" y="1857364"/>
            <a:ext cx="914400" cy="914400"/>
          </a:xfrm>
          <a:prstGeom prst="star24">
            <a:avLst>
              <a:gd name="adj" fmla="val 37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49" name="Oval 9"/>
          <p:cNvSpPr>
            <a:spLocks noChangeArrowheads="1"/>
          </p:cNvSpPr>
          <p:nvPr/>
        </p:nvSpPr>
        <p:spPr bwMode="auto">
          <a:xfrm>
            <a:off x="5219700" y="765175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1" name="Oval 11"/>
          <p:cNvSpPr>
            <a:spLocks noChangeArrowheads="1"/>
          </p:cNvSpPr>
          <p:nvPr/>
        </p:nvSpPr>
        <p:spPr bwMode="auto">
          <a:xfrm>
            <a:off x="7072330" y="3786190"/>
            <a:ext cx="914400" cy="914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2" name="Oval 12"/>
          <p:cNvSpPr>
            <a:spLocks noChangeArrowheads="1"/>
          </p:cNvSpPr>
          <p:nvPr/>
        </p:nvSpPr>
        <p:spPr bwMode="auto">
          <a:xfrm>
            <a:off x="7358082" y="4357694"/>
            <a:ext cx="914400" cy="9144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48" grpId="1" animBg="1"/>
      <p:bldP spid="10248" grpId="2" animBg="1"/>
      <p:bldP spid="10248" grpId="3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262</Words>
  <Application>Microsoft Office PowerPoint</Application>
  <PresentationFormat>Экран (4:3)</PresentationFormat>
  <Paragraphs>89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Уважайте правила дорожного движения</vt:lpstr>
      <vt:lpstr>Презентация PowerPoint</vt:lpstr>
      <vt:lpstr>История Светофора</vt:lpstr>
      <vt:lpstr>Презентация PowerPoint</vt:lpstr>
      <vt:lpstr>Виды светофоров</vt:lpstr>
      <vt:lpstr>Презентация PowerPoint</vt:lpstr>
      <vt:lpstr>СВЕТОФОР</vt:lpstr>
      <vt:lpstr> ЗЕЛЕНЫЙ СИГНАЛ</vt:lpstr>
      <vt:lpstr>ЖЕЛТЫЙ СИГНАЛ</vt:lpstr>
      <vt:lpstr>КРАСНЫЙ СИГНАЛ</vt:lpstr>
      <vt:lpstr>Презентация PowerPoint</vt:lpstr>
      <vt:lpstr>Презентация PowerPoint</vt:lpstr>
      <vt:lpstr>Виды дорожных знаков</vt:lpstr>
      <vt:lpstr>Дети на дороге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 гостях у Светофора Светофорыча</dc:title>
  <dc:creator>Татьяна</dc:creator>
  <cp:lastModifiedBy>школа 3</cp:lastModifiedBy>
  <cp:revision>30</cp:revision>
  <dcterms:created xsi:type="dcterms:W3CDTF">2010-11-16T14:20:28Z</dcterms:created>
  <dcterms:modified xsi:type="dcterms:W3CDTF">2017-01-26T05:47:38Z</dcterms:modified>
</cp:coreProperties>
</file>