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86" r:id="rId9"/>
    <p:sldId id="287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4" r:id="rId31"/>
    <p:sldId id="285" r:id="rId3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20016" autoAdjust="0"/>
    <p:restoredTop sz="94660"/>
  </p:normalViewPr>
  <p:slideViewPr>
    <p:cSldViewPr>
      <p:cViewPr>
        <p:scale>
          <a:sx n="66" d="100"/>
          <a:sy n="66" d="100"/>
        </p:scale>
        <p:origin x="24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/>
              <a:pPr>
                <a:defRPr/>
              </a:pPr>
              <a:t>05.02.2020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/>
              <a:pPr>
                <a:defRPr/>
              </a:pPr>
              <a:t>05.02.2020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/>
              <a:pPr>
                <a:defRPr/>
              </a:pPr>
              <a:t>05.02.2020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/>
              <a:pPr>
                <a:defRPr/>
              </a:pPr>
              <a:t>05.02.2020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/>
              <a:pPr>
                <a:defRPr/>
              </a:pPr>
              <a:t>05.02.2020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/>
              <a:pPr>
                <a:defRPr/>
              </a:pPr>
              <a:t>05.02.2020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/>
              <a:pPr>
                <a:defRPr/>
              </a:pPr>
              <a:t>05.02.2020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/>
              <a:pPr>
                <a:defRPr/>
              </a:pPr>
              <a:t>05.02.2020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/>
              <a:pPr>
                <a:defRPr/>
              </a:pPr>
              <a:t>05.02.2020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/>
              <a:pPr>
                <a:defRPr/>
              </a:pPr>
              <a:t>05.02.2020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/>
              <a:pPr>
                <a:defRPr/>
              </a:pPr>
              <a:t>05.02.2020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/>
              <a:pPr>
                <a:defRPr/>
              </a:pPr>
              <a:t>05.02.2020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357290" y="3887801"/>
            <a:ext cx="7358063" cy="1470025"/>
          </a:xfrm>
        </p:spPr>
        <p:txBody>
          <a:bodyPr/>
          <a:lstStyle/>
          <a:p>
            <a:r>
              <a:rPr lang="ru-RU" b="1" i="1" dirty="0" smtClean="0"/>
              <a:t>Урок русского языка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500063" y="1714500"/>
            <a:ext cx="6143625" cy="4786334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1714488"/>
            <a:ext cx="582985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 smtClean="0"/>
              <a:t>обруч</a:t>
            </a:r>
          </a:p>
          <a:p>
            <a:r>
              <a:rPr lang="ru-RU" sz="6000" dirty="0" smtClean="0"/>
              <a:t>овца</a:t>
            </a:r>
          </a:p>
          <a:p>
            <a:r>
              <a:rPr lang="ru-RU" sz="6000" dirty="0" smtClean="0"/>
              <a:t>огурец</a:t>
            </a:r>
          </a:p>
          <a:p>
            <a:r>
              <a:rPr lang="ru-RU" sz="6000" dirty="0" smtClean="0"/>
              <a:t>одуванчик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500063" y="1714500"/>
            <a:ext cx="6143625" cy="4786334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1714488"/>
            <a:ext cx="582985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 smtClean="0"/>
              <a:t>о</a:t>
            </a:r>
            <a:r>
              <a:rPr lang="ru-RU" sz="6000" dirty="0" smtClean="0">
                <a:solidFill>
                  <a:srgbClr val="FF0000"/>
                </a:solidFill>
              </a:rPr>
              <a:t>б</a:t>
            </a:r>
            <a:r>
              <a:rPr lang="ru-RU" sz="6000" dirty="0" smtClean="0"/>
              <a:t>руч</a:t>
            </a:r>
          </a:p>
          <a:p>
            <a:r>
              <a:rPr lang="ru-RU" sz="6000" dirty="0" smtClean="0"/>
              <a:t>о</a:t>
            </a:r>
            <a:r>
              <a:rPr lang="ru-RU" sz="6000" dirty="0" smtClean="0">
                <a:solidFill>
                  <a:srgbClr val="FF0000"/>
                </a:solidFill>
              </a:rPr>
              <a:t>в</a:t>
            </a:r>
            <a:r>
              <a:rPr lang="ru-RU" sz="6000" dirty="0" smtClean="0"/>
              <a:t>ца</a:t>
            </a:r>
          </a:p>
          <a:p>
            <a:r>
              <a:rPr lang="ru-RU" sz="6000" dirty="0" smtClean="0"/>
              <a:t>о</a:t>
            </a:r>
            <a:r>
              <a:rPr lang="ru-RU" sz="6000" dirty="0" smtClean="0">
                <a:solidFill>
                  <a:srgbClr val="FF0000"/>
                </a:solidFill>
              </a:rPr>
              <a:t>г</a:t>
            </a:r>
            <a:r>
              <a:rPr lang="ru-RU" sz="6000" dirty="0" smtClean="0"/>
              <a:t>урец</a:t>
            </a:r>
          </a:p>
          <a:p>
            <a:r>
              <a:rPr lang="ru-RU" sz="6000" dirty="0" smtClean="0"/>
              <a:t>о</a:t>
            </a:r>
            <a:r>
              <a:rPr lang="ru-RU" sz="6000" dirty="0" smtClean="0">
                <a:solidFill>
                  <a:srgbClr val="FF0000"/>
                </a:solidFill>
              </a:rPr>
              <a:t>д</a:t>
            </a:r>
            <a:r>
              <a:rPr lang="ru-RU" sz="6000" dirty="0" smtClean="0"/>
              <a:t>уванчик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15050" cy="1154112"/>
          </a:xfrm>
        </p:spPr>
        <p:txBody>
          <a:bodyPr/>
          <a:lstStyle/>
          <a:p>
            <a:r>
              <a:rPr lang="ru-RU" sz="3600" dirty="0" smtClean="0">
                <a:solidFill>
                  <a:srgbClr val="7030A0"/>
                </a:solidFill>
              </a:rPr>
              <a:t>Это интересно знать!</a:t>
            </a:r>
          </a:p>
        </p:txBody>
      </p:sp>
      <p:pic>
        <p:nvPicPr>
          <p:cNvPr id="2" name="Picture 2" descr="C:\Users\NachKNB\Desktop\моё\1-a7e6cb98f84513217a649f683b42e790.gif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596" y="1357298"/>
            <a:ext cx="6143625" cy="1679258"/>
          </a:xfrm>
          <a:prstGeom prst="rect">
            <a:avLst/>
          </a:prstGeom>
          <a:noFill/>
        </p:spPr>
      </p:pic>
      <p:pic>
        <p:nvPicPr>
          <p:cNvPr id="3" name="Picture 3" descr="C:\Users\NachKNB\Desktop\моё\maxresdefaul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540622"/>
            <a:ext cx="3357586" cy="1888642"/>
          </a:xfrm>
          <a:prstGeom prst="rect">
            <a:avLst/>
          </a:prstGeom>
          <a:noFill/>
        </p:spPr>
      </p:pic>
      <p:pic>
        <p:nvPicPr>
          <p:cNvPr id="4100" name="Picture 4" descr="C:\Users\NachKNB\Desktop\моё\403892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14744" y="3500438"/>
            <a:ext cx="2904390" cy="19907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197361"/>
          </a:xfrm>
        </p:spPr>
        <p:txBody>
          <a:bodyPr/>
          <a:lstStyle/>
          <a:p>
            <a:pPr algn="ctr">
              <a:buNone/>
            </a:pPr>
            <a:endParaRPr lang="ru-RU" sz="9600" dirty="0" smtClean="0"/>
          </a:p>
          <a:p>
            <a:pPr algn="ctr">
              <a:buNone/>
            </a:pPr>
            <a:r>
              <a:rPr lang="ru-RU" sz="9600" dirty="0" smtClean="0"/>
              <a:t>А Б В</a:t>
            </a:r>
            <a:endParaRPr lang="ru-RU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197361"/>
          </a:xfrm>
        </p:spPr>
        <p:txBody>
          <a:bodyPr/>
          <a:lstStyle/>
          <a:p>
            <a:pPr algn="ctr">
              <a:buNone/>
            </a:pPr>
            <a:endParaRPr lang="ru-RU" sz="9600" dirty="0" smtClean="0"/>
          </a:p>
          <a:p>
            <a:pPr algn="ctr">
              <a:buNone/>
            </a:pPr>
            <a:r>
              <a:rPr lang="ru-RU" sz="9600" dirty="0" smtClean="0"/>
              <a:t>Г Д Е</a:t>
            </a:r>
            <a:endParaRPr lang="ru-RU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197361"/>
          </a:xfrm>
        </p:spPr>
        <p:txBody>
          <a:bodyPr/>
          <a:lstStyle/>
          <a:p>
            <a:pPr algn="ctr">
              <a:buNone/>
            </a:pPr>
            <a:endParaRPr lang="ru-RU" sz="9600" dirty="0" smtClean="0"/>
          </a:p>
          <a:p>
            <a:pPr algn="ctr">
              <a:buNone/>
            </a:pPr>
            <a:r>
              <a:rPr lang="ru-RU" sz="9600" dirty="0" smtClean="0"/>
              <a:t>Ё</a:t>
            </a:r>
            <a:endParaRPr lang="ru-RU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197361"/>
          </a:xfrm>
        </p:spPr>
        <p:txBody>
          <a:bodyPr/>
          <a:lstStyle/>
          <a:p>
            <a:pPr algn="ctr">
              <a:buNone/>
            </a:pPr>
            <a:endParaRPr lang="ru-RU" sz="9600" dirty="0" smtClean="0"/>
          </a:p>
          <a:p>
            <a:pPr algn="ctr">
              <a:buNone/>
            </a:pPr>
            <a:r>
              <a:rPr lang="ru-RU" sz="9600" dirty="0" smtClean="0"/>
              <a:t>Ж и З</a:t>
            </a:r>
            <a:endParaRPr lang="ru-RU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197361"/>
          </a:xfrm>
        </p:spPr>
        <p:txBody>
          <a:bodyPr/>
          <a:lstStyle/>
          <a:p>
            <a:pPr algn="ctr">
              <a:buNone/>
            </a:pPr>
            <a:endParaRPr lang="ru-RU" sz="9600" dirty="0" smtClean="0"/>
          </a:p>
          <a:p>
            <a:pPr algn="ctr">
              <a:buNone/>
            </a:pPr>
            <a:r>
              <a:rPr lang="ru-RU" sz="9600" dirty="0" smtClean="0"/>
              <a:t>И</a:t>
            </a:r>
            <a:endParaRPr lang="ru-RU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197361"/>
          </a:xfrm>
        </p:spPr>
        <p:txBody>
          <a:bodyPr/>
          <a:lstStyle/>
          <a:p>
            <a:pPr algn="ctr">
              <a:buNone/>
            </a:pPr>
            <a:endParaRPr lang="ru-RU" sz="9600" dirty="0" smtClean="0"/>
          </a:p>
          <a:p>
            <a:pPr algn="ctr">
              <a:buNone/>
            </a:pPr>
            <a:r>
              <a:rPr lang="ru-RU" sz="9600" dirty="0" smtClean="0"/>
              <a:t>Й</a:t>
            </a:r>
            <a:endParaRPr lang="ru-RU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197361"/>
          </a:xfrm>
        </p:spPr>
        <p:txBody>
          <a:bodyPr/>
          <a:lstStyle/>
          <a:p>
            <a:pPr algn="ctr">
              <a:buNone/>
            </a:pPr>
            <a:endParaRPr lang="ru-RU" sz="9600" dirty="0" smtClean="0"/>
          </a:p>
          <a:p>
            <a:pPr algn="ctr">
              <a:buNone/>
            </a:pPr>
            <a:r>
              <a:rPr lang="ru-RU" sz="9600" dirty="0" smtClean="0"/>
              <a:t>К Л М</a:t>
            </a:r>
            <a:endParaRPr lang="ru-RU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28625" y="2000250"/>
            <a:ext cx="8229600" cy="1000125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Алфавит. Звуки и буквы.</a:t>
            </a: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571501" y="3071813"/>
            <a:ext cx="3500434" cy="3482975"/>
          </a:xfrm>
        </p:spPr>
        <p:txBody>
          <a:bodyPr/>
          <a:lstStyle/>
          <a:p>
            <a:pPr>
              <a:buNone/>
            </a:pPr>
            <a:r>
              <a:rPr lang="ru-RU" sz="2400" dirty="0" smtClean="0"/>
              <a:t>Продолжать знакомиться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Повторить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Учиться располагать </a:t>
            </a:r>
          </a:p>
        </p:txBody>
      </p:sp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4714876" y="3071810"/>
            <a:ext cx="4071966" cy="348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2400" dirty="0" smtClean="0">
                <a:latin typeface="+mn-lt"/>
              </a:rPr>
              <a:t>звукобуквенный разбор слов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2400" dirty="0" smtClean="0">
                <a:latin typeface="+mn-lt"/>
              </a:rPr>
              <a:t>слова в алфавитном порядке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2400" dirty="0" smtClean="0">
                <a:latin typeface="+mn-lt"/>
              </a:rPr>
              <a:t>с русским алфавитом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 rot="16200000" flipH="1">
            <a:off x="3500430" y="3857628"/>
            <a:ext cx="1714512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V="1">
            <a:off x="2071670" y="3357562"/>
            <a:ext cx="2643206" cy="857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3286116" y="4214818"/>
            <a:ext cx="1428760" cy="857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197361"/>
          </a:xfrm>
        </p:spPr>
        <p:txBody>
          <a:bodyPr/>
          <a:lstStyle/>
          <a:p>
            <a:pPr algn="ctr">
              <a:buNone/>
            </a:pPr>
            <a:endParaRPr lang="ru-RU" sz="9600" dirty="0" smtClean="0"/>
          </a:p>
          <a:p>
            <a:pPr algn="ctr">
              <a:buNone/>
            </a:pPr>
            <a:r>
              <a:rPr lang="ru-RU" sz="9600" dirty="0" smtClean="0"/>
              <a:t>Н</a:t>
            </a:r>
            <a:endParaRPr lang="ru-RU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197361"/>
          </a:xfrm>
        </p:spPr>
        <p:txBody>
          <a:bodyPr/>
          <a:lstStyle/>
          <a:p>
            <a:pPr algn="ctr">
              <a:buNone/>
            </a:pPr>
            <a:endParaRPr lang="ru-RU" sz="9600" dirty="0" smtClean="0"/>
          </a:p>
          <a:p>
            <a:pPr algn="ctr">
              <a:buNone/>
            </a:pPr>
            <a:r>
              <a:rPr lang="ru-RU" sz="9600" dirty="0" smtClean="0"/>
              <a:t>О П Р</a:t>
            </a:r>
            <a:endParaRPr lang="ru-RU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197361"/>
          </a:xfrm>
        </p:spPr>
        <p:txBody>
          <a:bodyPr/>
          <a:lstStyle/>
          <a:p>
            <a:pPr algn="ctr">
              <a:buNone/>
            </a:pPr>
            <a:endParaRPr lang="ru-RU" sz="9600" dirty="0" smtClean="0"/>
          </a:p>
          <a:p>
            <a:pPr algn="ctr">
              <a:buNone/>
            </a:pPr>
            <a:r>
              <a:rPr lang="ru-RU" sz="9600" dirty="0" smtClean="0"/>
              <a:t>С Т У</a:t>
            </a:r>
            <a:endParaRPr lang="ru-RU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197361"/>
          </a:xfrm>
        </p:spPr>
        <p:txBody>
          <a:bodyPr/>
          <a:lstStyle/>
          <a:p>
            <a:pPr algn="ctr">
              <a:buNone/>
            </a:pPr>
            <a:endParaRPr lang="ru-RU" sz="9600" dirty="0" smtClean="0"/>
          </a:p>
          <a:p>
            <a:pPr algn="ctr">
              <a:buNone/>
            </a:pPr>
            <a:r>
              <a:rPr lang="ru-RU" sz="9600" dirty="0" smtClean="0"/>
              <a:t>Ф Х Ц</a:t>
            </a:r>
            <a:endParaRPr lang="ru-RU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197361"/>
          </a:xfrm>
        </p:spPr>
        <p:txBody>
          <a:bodyPr/>
          <a:lstStyle/>
          <a:p>
            <a:pPr algn="ctr">
              <a:buNone/>
            </a:pPr>
            <a:endParaRPr lang="ru-RU" sz="9600" dirty="0" smtClean="0"/>
          </a:p>
          <a:p>
            <a:pPr algn="ctr">
              <a:buNone/>
            </a:pPr>
            <a:r>
              <a:rPr lang="ru-RU" sz="9600" dirty="0" smtClean="0"/>
              <a:t>Ч Ш Щ</a:t>
            </a:r>
            <a:endParaRPr lang="ru-RU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197361"/>
          </a:xfrm>
        </p:spPr>
        <p:txBody>
          <a:bodyPr/>
          <a:lstStyle/>
          <a:p>
            <a:pPr algn="ctr">
              <a:buNone/>
            </a:pPr>
            <a:endParaRPr lang="ru-RU" sz="9600" dirty="0" smtClean="0"/>
          </a:p>
          <a:p>
            <a:pPr algn="ctr">
              <a:buNone/>
            </a:pPr>
            <a:r>
              <a:rPr lang="ru-RU" sz="9600" dirty="0" smtClean="0"/>
              <a:t>Ъ</a:t>
            </a:r>
            <a:endParaRPr lang="ru-RU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197361"/>
          </a:xfrm>
        </p:spPr>
        <p:txBody>
          <a:bodyPr/>
          <a:lstStyle/>
          <a:p>
            <a:pPr algn="ctr">
              <a:buNone/>
            </a:pPr>
            <a:endParaRPr lang="ru-RU" sz="9600" dirty="0" smtClean="0"/>
          </a:p>
          <a:p>
            <a:pPr algn="ctr">
              <a:buNone/>
            </a:pPr>
            <a:r>
              <a:rPr lang="ru-RU" sz="9600" dirty="0" smtClean="0"/>
              <a:t>Ы</a:t>
            </a:r>
            <a:endParaRPr lang="ru-RU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197361"/>
          </a:xfrm>
        </p:spPr>
        <p:txBody>
          <a:bodyPr/>
          <a:lstStyle/>
          <a:p>
            <a:pPr algn="ctr">
              <a:buNone/>
            </a:pPr>
            <a:endParaRPr lang="ru-RU" sz="9600" dirty="0" smtClean="0"/>
          </a:p>
          <a:p>
            <a:pPr algn="ctr">
              <a:buNone/>
            </a:pPr>
            <a:r>
              <a:rPr lang="ru-RU" sz="9600" dirty="0" smtClean="0"/>
              <a:t>Ь</a:t>
            </a:r>
            <a:endParaRPr lang="ru-RU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197361"/>
          </a:xfrm>
        </p:spPr>
        <p:txBody>
          <a:bodyPr/>
          <a:lstStyle/>
          <a:p>
            <a:pPr algn="ctr">
              <a:buNone/>
            </a:pPr>
            <a:endParaRPr lang="ru-RU" sz="9600" dirty="0" smtClean="0"/>
          </a:p>
          <a:p>
            <a:pPr algn="ctr">
              <a:buNone/>
            </a:pPr>
            <a:r>
              <a:rPr lang="ru-RU" sz="9600" dirty="0" smtClean="0"/>
              <a:t>Э Ю Я</a:t>
            </a:r>
            <a:endParaRPr lang="ru-RU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3983047"/>
          </a:xfrm>
        </p:spPr>
        <p:txBody>
          <a:bodyPr/>
          <a:lstStyle/>
          <a:p>
            <a:pPr>
              <a:buNone/>
            </a:pPr>
            <a:r>
              <a:rPr lang="ru-RU" sz="6600" dirty="0" smtClean="0"/>
              <a:t>А Б В Г Д Е Ё Ж З И Й К Л Н О П Р С Т У Ф Х Ц Ч Ш Щ Ъ Ы Ь Э Ю 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928802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Алфавит. Звуки и буквы. 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214686"/>
            <a:ext cx="8229600" cy="2911477"/>
          </a:xfrm>
        </p:spPr>
        <p:txBody>
          <a:bodyPr/>
          <a:lstStyle/>
          <a:p>
            <a:pPr lvl="0"/>
            <a:r>
              <a:rPr lang="ru-RU" sz="2400" dirty="0" smtClean="0"/>
              <a:t>Продолжать знакомиться с русским алфавитом</a:t>
            </a:r>
          </a:p>
          <a:p>
            <a:pPr lvl="0"/>
            <a:endParaRPr lang="ru-RU" sz="2400" dirty="0" smtClean="0"/>
          </a:p>
          <a:p>
            <a:pPr lvl="0"/>
            <a:r>
              <a:rPr lang="ru-RU" sz="2400" dirty="0" smtClean="0"/>
              <a:t>Повторить звукобуквенный разбор слов</a:t>
            </a:r>
          </a:p>
          <a:p>
            <a:pPr lvl="0">
              <a:buNone/>
            </a:pPr>
            <a:endParaRPr lang="ru-RU" sz="2400" dirty="0" smtClean="0"/>
          </a:p>
          <a:p>
            <a:pPr lvl="0"/>
            <a:r>
              <a:rPr lang="ru-RU" sz="2400" dirty="0" smtClean="0"/>
              <a:t>Учиться располагать слова в алфавитном порядке</a:t>
            </a:r>
          </a:p>
          <a:p>
            <a:pPr>
              <a:buNone/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928802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Алфавит. Звуки и буквы. 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214686"/>
            <a:ext cx="8229600" cy="2911477"/>
          </a:xfrm>
        </p:spPr>
        <p:txBody>
          <a:bodyPr/>
          <a:lstStyle/>
          <a:p>
            <a:pPr lvl="0"/>
            <a:r>
              <a:rPr lang="ru-RU" sz="2400" dirty="0" smtClean="0"/>
              <a:t>Продолжать знакомиться с русским алфавитом</a:t>
            </a:r>
          </a:p>
          <a:p>
            <a:pPr lvl="0"/>
            <a:endParaRPr lang="ru-RU" sz="2400" dirty="0" smtClean="0"/>
          </a:p>
          <a:p>
            <a:pPr lvl="0"/>
            <a:r>
              <a:rPr lang="ru-RU" sz="2400" dirty="0" smtClean="0"/>
              <a:t>Повторить звукобуквенный разбор слов</a:t>
            </a:r>
          </a:p>
          <a:p>
            <a:pPr lvl="0">
              <a:buNone/>
            </a:pPr>
            <a:endParaRPr lang="ru-RU" sz="2400" dirty="0" smtClean="0"/>
          </a:p>
          <a:p>
            <a:pPr lvl="0"/>
            <a:r>
              <a:rPr lang="ru-RU" sz="2400" dirty="0" smtClean="0"/>
              <a:t>Учиться располагать слова в алфавитном порядке</a:t>
            </a:r>
          </a:p>
          <a:p>
            <a:pPr>
              <a:buNone/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214686"/>
            <a:ext cx="8229600" cy="2911477"/>
          </a:xfrm>
        </p:spPr>
        <p:txBody>
          <a:bodyPr/>
          <a:lstStyle/>
          <a:p>
            <a:pPr algn="ctr">
              <a:buNone/>
            </a:pPr>
            <a:r>
              <a:rPr lang="ru-RU" sz="5400" dirty="0" smtClean="0">
                <a:solidFill>
                  <a:srgbClr val="00B050"/>
                </a:solidFill>
              </a:rPr>
              <a:t>СПАСИБО ЗА ВНИМАНИЕ!</a:t>
            </a:r>
            <a:endParaRPr lang="ru-RU" sz="5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15050" cy="1154112"/>
          </a:xfrm>
        </p:spPr>
        <p:txBody>
          <a:bodyPr/>
          <a:lstStyle/>
          <a:p>
            <a:r>
              <a:rPr lang="ru-RU" sz="3600" dirty="0" smtClean="0">
                <a:solidFill>
                  <a:srgbClr val="7030A0"/>
                </a:solidFill>
              </a:rPr>
              <a:t>Почему алфавит так назвали?</a:t>
            </a:r>
            <a:endParaRPr lang="ru-RU" sz="3600" dirty="0" smtClean="0">
              <a:solidFill>
                <a:srgbClr val="7030A0"/>
              </a:solidFill>
            </a:endParaRP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500063" y="1714500"/>
            <a:ext cx="6143625" cy="4786334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pic>
        <p:nvPicPr>
          <p:cNvPr id="1026" name="Picture 2" descr="C:\Users\NachKNB\Desktop\моё\images (4)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608" y="1928802"/>
            <a:ext cx="4577924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achKNB\Desktop\ря\6bb0b7f1dffc8573e0e21a0569c847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5742" y="2928935"/>
            <a:ext cx="8412538" cy="1643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15050" cy="1154112"/>
          </a:xfrm>
        </p:spPr>
        <p:txBody>
          <a:bodyPr/>
          <a:lstStyle/>
          <a:p>
            <a:r>
              <a:rPr lang="ru-RU" sz="3600" dirty="0" smtClean="0">
                <a:solidFill>
                  <a:srgbClr val="7030A0"/>
                </a:solidFill>
              </a:rPr>
              <a:t>Зачем нужен алфавит?</a:t>
            </a:r>
          </a:p>
        </p:txBody>
      </p:sp>
      <p:pic>
        <p:nvPicPr>
          <p:cNvPr id="2050" name="Picture 2" descr="C:\Users\NachKNB\Desktop\моё\fond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34" y="1357298"/>
            <a:ext cx="2762250" cy="3648075"/>
          </a:xfrm>
          <a:prstGeom prst="rect">
            <a:avLst/>
          </a:prstGeom>
          <a:noFill/>
        </p:spPr>
      </p:pic>
      <p:pic>
        <p:nvPicPr>
          <p:cNvPr id="2051" name="Picture 3" descr="C:\Users\NachKNB\Desktop\моё\Без названия (5)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06" y="1428736"/>
            <a:ext cx="2619375" cy="1743075"/>
          </a:xfrm>
          <a:prstGeom prst="rect">
            <a:avLst/>
          </a:prstGeom>
          <a:noFill/>
        </p:spPr>
      </p:pic>
      <p:pic>
        <p:nvPicPr>
          <p:cNvPr id="2052" name="Picture 4" descr="C:\Users\NachKNB\Desktop\моё\Без названия (4)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3306" y="3571876"/>
            <a:ext cx="2828925" cy="1619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NachKNB\Desktop\моё\Без названия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1" y="2000240"/>
            <a:ext cx="2002842" cy="1500198"/>
          </a:xfrm>
          <a:prstGeom prst="rect">
            <a:avLst/>
          </a:prstGeom>
          <a:noFill/>
        </p:spPr>
      </p:pic>
      <p:pic>
        <p:nvPicPr>
          <p:cNvPr id="3077" name="Picture 5" descr="C:\Users\NachKNB\Desktop\моё\Без названия (1)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3929066"/>
            <a:ext cx="1605287" cy="2143141"/>
          </a:xfrm>
          <a:prstGeom prst="rect">
            <a:avLst/>
          </a:prstGeom>
          <a:noFill/>
        </p:spPr>
      </p:pic>
      <p:pic>
        <p:nvPicPr>
          <p:cNvPr id="3078" name="Picture 6" descr="C:\Users\NachKNB\Desktop\моё\images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2000240"/>
            <a:ext cx="1857381" cy="1857381"/>
          </a:xfrm>
          <a:prstGeom prst="rect">
            <a:avLst/>
          </a:prstGeom>
          <a:noFill/>
        </p:spPr>
      </p:pic>
      <p:pic>
        <p:nvPicPr>
          <p:cNvPr id="3079" name="Picture 7" descr="C:\Users\NachKNB\Desktop\моё\Без названия (3)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4071942"/>
            <a:ext cx="2214578" cy="165879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786050" y="2500306"/>
            <a:ext cx="1500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белка</a:t>
            </a:r>
            <a:endParaRPr lang="ru-RU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2714612" y="4857760"/>
            <a:ext cx="1500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  гриб</a:t>
            </a:r>
            <a:endParaRPr lang="ru-RU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6572264" y="2500306"/>
            <a:ext cx="228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аквариум</a:t>
            </a:r>
            <a:endParaRPr lang="ru-RU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7000892" y="4857760"/>
            <a:ext cx="1357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волк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NachKNB\Desktop\моё\Без названия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00298" y="2071678"/>
            <a:ext cx="2002842" cy="1500198"/>
          </a:xfrm>
          <a:prstGeom prst="rect">
            <a:avLst/>
          </a:prstGeom>
          <a:noFill/>
        </p:spPr>
      </p:pic>
      <p:pic>
        <p:nvPicPr>
          <p:cNvPr id="3077" name="Picture 5" descr="C:\Users\NachKNB\Desktop\моё\Без названия (1)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30" y="1928802"/>
            <a:ext cx="1391248" cy="1857388"/>
          </a:xfrm>
          <a:prstGeom prst="rect">
            <a:avLst/>
          </a:prstGeom>
          <a:noFill/>
        </p:spPr>
      </p:pic>
      <p:pic>
        <p:nvPicPr>
          <p:cNvPr id="3078" name="Picture 6" descr="C:\Users\NachKNB\Desktop\моё\images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1928803"/>
            <a:ext cx="1857387" cy="1714512"/>
          </a:xfrm>
          <a:prstGeom prst="rect">
            <a:avLst/>
          </a:prstGeom>
          <a:noFill/>
        </p:spPr>
      </p:pic>
      <p:pic>
        <p:nvPicPr>
          <p:cNvPr id="3079" name="Picture 7" descr="C:\Users\NachKNB\Desktop\моё\Без названия (3)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2071678"/>
            <a:ext cx="2071702" cy="1551777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714612" y="4357694"/>
            <a:ext cx="1500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белка</a:t>
            </a:r>
            <a:endParaRPr lang="ru-RU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6929454" y="4357694"/>
            <a:ext cx="1500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  гриб</a:t>
            </a:r>
            <a:endParaRPr lang="ru-RU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285720" y="4357694"/>
            <a:ext cx="228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аквариум</a:t>
            </a:r>
            <a:endParaRPr lang="ru-RU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5000628" y="4357694"/>
            <a:ext cx="1357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волк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Безымянный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488" y="2643182"/>
            <a:ext cx="633640" cy="2856752"/>
          </a:xfrm>
        </p:spPr>
      </p:pic>
      <p:pic>
        <p:nvPicPr>
          <p:cNvPr id="5123" name="Picture 3" descr="C:\Users\NachKNB\Desktop\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3" y="2643182"/>
            <a:ext cx="608671" cy="2857520"/>
          </a:xfrm>
          <a:prstGeom prst="rect">
            <a:avLst/>
          </a:prstGeom>
          <a:noFill/>
        </p:spPr>
      </p:pic>
      <p:pic>
        <p:nvPicPr>
          <p:cNvPr id="5124" name="Picture 4" descr="C:\Users\NachKNB\Desktop\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2643182"/>
            <a:ext cx="696956" cy="2857520"/>
          </a:xfrm>
          <a:prstGeom prst="rect">
            <a:avLst/>
          </a:prstGeom>
          <a:noFill/>
        </p:spPr>
      </p:pic>
      <p:pic>
        <p:nvPicPr>
          <p:cNvPr id="5125" name="Picture 5" descr="C:\Users\NachKNB\Desktop\6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0430" y="2648557"/>
            <a:ext cx="642938" cy="2852145"/>
          </a:xfrm>
          <a:prstGeom prst="rect">
            <a:avLst/>
          </a:prstGeom>
          <a:noFill/>
        </p:spPr>
      </p:pic>
      <p:pic>
        <p:nvPicPr>
          <p:cNvPr id="5126" name="Picture 6" descr="C:\Users\NachKNB\Desktop\2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72514" y="2643182"/>
            <a:ext cx="578663" cy="2852477"/>
          </a:xfrm>
          <a:prstGeom prst="rect">
            <a:avLst/>
          </a:prstGeom>
          <a:noFill/>
        </p:spPr>
      </p:pic>
      <p:pic>
        <p:nvPicPr>
          <p:cNvPr id="5127" name="Picture 7" descr="C:\Users\NachKNB\Desktop\3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43372" y="2643182"/>
            <a:ext cx="623888" cy="2852316"/>
          </a:xfrm>
          <a:prstGeom prst="rect">
            <a:avLst/>
          </a:prstGeom>
          <a:noFill/>
        </p:spPr>
      </p:pic>
      <p:pic>
        <p:nvPicPr>
          <p:cNvPr id="5128" name="Picture 8" descr="C:\Users\NachKNB\Desktop\1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29257" y="2643182"/>
            <a:ext cx="627376" cy="2879078"/>
          </a:xfrm>
          <a:prstGeom prst="rect">
            <a:avLst/>
          </a:prstGeom>
          <a:noFill/>
        </p:spPr>
      </p:pic>
      <p:pic>
        <p:nvPicPr>
          <p:cNvPr id="5129" name="Picture 9" descr="C:\Users\NachKNB\Desktop\ПРИЛОЖЕНИЯ К УРОКУ\Безымянный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285984" y="2643182"/>
            <a:ext cx="561975" cy="2857520"/>
          </a:xfrm>
          <a:prstGeom prst="rect">
            <a:avLst/>
          </a:prstGeom>
          <a:noFill/>
        </p:spPr>
      </p:pic>
      <p:pic>
        <p:nvPicPr>
          <p:cNvPr id="5131" name="Picture 11" descr="C:\Users\NachKNB\Desktop\ПРИЛОЖЕНИЯ К УРОКУ\2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488" y="2643183"/>
            <a:ext cx="642942" cy="2857520"/>
          </a:xfrm>
          <a:prstGeom prst="rect">
            <a:avLst/>
          </a:prstGeom>
          <a:noFill/>
        </p:spPr>
      </p:pic>
      <p:pic>
        <p:nvPicPr>
          <p:cNvPr id="5132" name="Picture 12" descr="C:\Users\NachKNB\Desktop\ПРИЛОЖЕНИЯ К УРОКУ\2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29256" y="2643182"/>
            <a:ext cx="594941" cy="2857520"/>
          </a:xfrm>
          <a:prstGeom prst="rect">
            <a:avLst/>
          </a:prstGeom>
          <a:noFill/>
        </p:spPr>
      </p:pic>
      <p:pic>
        <p:nvPicPr>
          <p:cNvPr id="5133" name="Picture 13" descr="C:\Users\NachKNB\Desktop\ПРИЛОЖЕНИЯ К УРОКУ\1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57488" y="2643182"/>
            <a:ext cx="622678" cy="2857520"/>
          </a:xfrm>
          <a:prstGeom prst="rect">
            <a:avLst/>
          </a:prstGeom>
          <a:noFill/>
        </p:spPr>
      </p:pic>
      <p:pic>
        <p:nvPicPr>
          <p:cNvPr id="5134" name="Picture 14" descr="C:\Users\NachKNB\Desktop\ПРИЛОЖЕНИЯ К УРОКУ\2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0430" y="2643183"/>
            <a:ext cx="642942" cy="2857520"/>
          </a:xfrm>
          <a:prstGeom prst="rect">
            <a:avLst/>
          </a:prstGeom>
          <a:noFill/>
        </p:spPr>
      </p:pic>
      <p:pic>
        <p:nvPicPr>
          <p:cNvPr id="5135" name="Picture 15" descr="C:\Users\NachKNB\Desktop\ПРИЛОЖЕНИЯ К УРОКУ\6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9256" y="2643182"/>
            <a:ext cx="644150" cy="2857520"/>
          </a:xfrm>
          <a:prstGeom prst="rect">
            <a:avLst/>
          </a:prstGeom>
          <a:noFill/>
        </p:spPr>
      </p:pic>
      <p:pic>
        <p:nvPicPr>
          <p:cNvPr id="5136" name="Picture 16" descr="C:\Users\NachKNB\Desktop\ПРИЛОЖЕНИЯ К УРОКУ\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2643182"/>
            <a:ext cx="633413" cy="2857515"/>
          </a:xfrm>
          <a:prstGeom prst="rect">
            <a:avLst/>
          </a:prstGeom>
          <a:noFill/>
        </p:spPr>
      </p:pic>
      <p:pic>
        <p:nvPicPr>
          <p:cNvPr id="5137" name="Picture 17" descr="C:\Users\NachKNB\Desktop\ПРИЛОЖЕНИЯ К УРОКУ\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2643182"/>
            <a:ext cx="714380" cy="2857520"/>
          </a:xfrm>
          <a:prstGeom prst="rect">
            <a:avLst/>
          </a:prstGeom>
          <a:noFill/>
        </p:spPr>
      </p:pic>
      <p:pic>
        <p:nvPicPr>
          <p:cNvPr id="5138" name="Picture 18" descr="C:\Users\NachKNB\Desktop\ПРИЛОЖЕНИЯ К УРОКУ\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2643182"/>
            <a:ext cx="629776" cy="2857520"/>
          </a:xfrm>
          <a:prstGeom prst="rect">
            <a:avLst/>
          </a:prstGeom>
          <a:noFill/>
        </p:spPr>
      </p:pic>
      <p:pic>
        <p:nvPicPr>
          <p:cNvPr id="5139" name="Picture 19" descr="C:\Users\NachKNB\Desktop\ПРИЛОЖЕНИЯ К УРОКУ\6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98" y="2643182"/>
            <a:ext cx="714380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лиц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2</Template>
  <TotalTime>167</TotalTime>
  <Words>167</Words>
  <Application>Microsoft Office PowerPoint</Application>
  <PresentationFormat>Экран (4:3)</PresentationFormat>
  <Paragraphs>77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лица</vt:lpstr>
      <vt:lpstr>Урок русского языка</vt:lpstr>
      <vt:lpstr>Алфавит. Звуки и буквы.</vt:lpstr>
      <vt:lpstr>Алфавит. Звуки и буквы. </vt:lpstr>
      <vt:lpstr>Почему алфавит так назвали?</vt:lpstr>
      <vt:lpstr>Слайд 5</vt:lpstr>
      <vt:lpstr>Зачем нужен алфавит?</vt:lpstr>
      <vt:lpstr>Слайд 7</vt:lpstr>
      <vt:lpstr>Слайд 8</vt:lpstr>
      <vt:lpstr>Слайд 9</vt:lpstr>
      <vt:lpstr>Слайд 10</vt:lpstr>
      <vt:lpstr>Слайд 11</vt:lpstr>
      <vt:lpstr>Это интересно знать!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Алфавит. Звуки и буквы. </vt:lpstr>
      <vt:lpstr>Слайд 31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jul</dc:creator>
  <cp:lastModifiedBy>NachKNB</cp:lastModifiedBy>
  <cp:revision>18</cp:revision>
  <dcterms:created xsi:type="dcterms:W3CDTF">2016-05-11T09:30:30Z</dcterms:created>
  <dcterms:modified xsi:type="dcterms:W3CDTF">2020-02-05T15:48:11Z</dcterms:modified>
</cp:coreProperties>
</file>