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9"/>
  </p:notesMasterIdLst>
  <p:sldIdLst>
    <p:sldId id="258" r:id="rId2"/>
    <p:sldId id="287" r:id="rId3"/>
    <p:sldId id="284" r:id="rId4"/>
    <p:sldId id="282" r:id="rId5"/>
    <p:sldId id="280" r:id="rId6"/>
    <p:sldId id="288" r:id="rId7"/>
    <p:sldId id="283" r:id="rId8"/>
    <p:sldId id="285" r:id="rId9"/>
    <p:sldId id="286" r:id="rId10"/>
    <p:sldId id="260" r:id="rId11"/>
    <p:sldId id="257" r:id="rId12"/>
    <p:sldId id="265" r:id="rId13"/>
    <p:sldId id="264" r:id="rId14"/>
    <p:sldId id="263" r:id="rId15"/>
    <p:sldId id="266" r:id="rId16"/>
    <p:sldId id="267" r:id="rId17"/>
    <p:sldId id="268" r:id="rId18"/>
    <p:sldId id="281" r:id="rId19"/>
    <p:sldId id="269" r:id="rId20"/>
    <p:sldId id="270" r:id="rId21"/>
    <p:sldId id="271" r:id="rId22"/>
    <p:sldId id="272" r:id="rId23"/>
    <p:sldId id="274" r:id="rId24"/>
    <p:sldId id="273" r:id="rId25"/>
    <p:sldId id="278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9" autoAdjust="0"/>
    <p:restoredTop sz="85829" autoAdjust="0"/>
  </p:normalViewPr>
  <p:slideViewPr>
    <p:cSldViewPr>
      <p:cViewPr varScale="1">
        <p:scale>
          <a:sx n="37" d="100"/>
          <a:sy n="3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EDF7B-899A-49AA-9B10-498424BA69F1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73319-6736-4B75-923A-D64D6B35A0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3319-6736-4B75-923A-D64D6B35A015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3319-6736-4B75-923A-D64D6B35A015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3319-6736-4B75-923A-D64D6B35A015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25.png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4.gi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&amp;Dcy;&amp;ocy;&amp;rcy;&amp;ocy;&amp;zhcy;&amp;ncy;&amp;ycy;&amp;iecy; &amp;zcy;&amp;ncy;&amp;acy;&amp;kcy;&amp;icy; &amp;icy; &amp;icy;&amp;khcy; &amp;ocy;&amp;bcy;&amp;ocy;&amp;zcy;&amp;ncy;&amp;acy;&amp;chcy;&amp;iecy;&amp;n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54"/>
            <a:ext cx="9144000" cy="6929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0034" y="571480"/>
            <a:ext cx="8429684" cy="2439058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Предупреждающие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дорожные знаки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4929198"/>
            <a:ext cx="5000660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             Учитель ОБЖ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МОУ «</a:t>
            </a:r>
            <a:r>
              <a:rPr lang="ru-RU" sz="2400" b="1" dirty="0" err="1" smtClean="0">
                <a:solidFill>
                  <a:schemeClr val="tx1"/>
                </a:solidFill>
              </a:rPr>
              <a:t>Задорская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Благушина</a:t>
            </a:r>
            <a:r>
              <a:rPr lang="ru-RU" sz="2400" b="1" dirty="0" smtClean="0">
                <a:solidFill>
                  <a:schemeClr val="tx1"/>
                </a:solidFill>
              </a:rPr>
              <a:t> Л.Б. 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700092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.</a:t>
            </a:r>
            <a:r>
              <a:rPr lang="ru-RU" sz="5400" b="1" dirty="0" smtClean="0">
                <a:solidFill>
                  <a:srgbClr val="FF0000"/>
                </a:solidFill>
              </a:rPr>
              <a:t> Предупреждающие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                знаки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7972452" cy="411004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предупреждают водителя о возможных опасностях на дороге.</a:t>
            </a:r>
          </a:p>
          <a:p>
            <a:r>
              <a:rPr lang="ru-RU" sz="3600" dirty="0" smtClean="0"/>
              <a:t>В основе большей части предупреждающих знаков лежит красный треугольник (исключением являются знаки поворота и ж\д знаки).</a:t>
            </a:r>
            <a:endParaRPr lang="ru-RU" sz="3600" dirty="0"/>
          </a:p>
        </p:txBody>
      </p:sp>
      <p:pic>
        <p:nvPicPr>
          <p:cNvPr id="2051" name="Picture 3" descr="C:\Users\учитель\Desktop\анимашки ПДД\74970540_multpictnarodru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1928850" cy="19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478909" cy="1714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2786059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Выезд на набережную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619899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Опасный поворот.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136" name="Picture 16" descr="&amp;Bcy;&amp;ocy;&amp;lcy;&amp;softcy;&amp;shcy;&amp;acy;&amp;yacy; &amp;ncy;&amp;iecy;&amp;ocy;&amp;zhcy;&amp;icy;&amp;dcy;&amp;acy;&amp;ncy;&amp;ncy;&amp;ocy;&amp;scy;&amp;tcy;&amp;softcy; &quot; &amp;Scy;&amp;tcy;&amp;rcy;&amp;acy;&amp;ncy;&amp;icy;&amp;tscy;&amp;acy; 2 &quot; &amp;Acy;&amp;vcy;&amp;acy;&amp;rcy;&amp;icy;&amp;icy;, &amp;Dcy;&amp;Tcy;&amp;Pcy;, &amp;acy;&amp;vcy;&amp;acy;&amp;rcy;&amp;icy;&amp;icy; 201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66"/>
            <a:ext cx="2876550" cy="2466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38" name="Picture 18" descr="1. &amp;Pcy;&amp;rcy;&amp;iecy;&amp;dcy;&amp;ucy;&amp;pcy;&amp;rcy;&amp;iecy;&amp;zhcy;&amp;dcy;&amp;acy;&amp;yucy;&amp;shchcy;&amp;icy;&amp;iecy; &amp;zcy;&amp;ncy;&amp;acy;&amp;kcy;&amp;icy; &amp;Acy;&amp;vcy;&amp;tcy;&amp;ocy; &amp;Ucy;&amp;ncy;&amp;icy;&amp;vcy;&amp;iecy;&amp;rcy; &amp; &amp;Acy;&amp;vcy;&amp;tcy;&amp;ocy;&amp;shcy;&amp;kcy;&amp;ocy;&amp;lcy;&amp;ycy; &amp;vcy; &amp;YUcy;&amp;Vcy;&amp;Acy;&amp;Ocy;, &amp;YUcy;&amp;Zcy;&amp;Acy;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9196" y="3571876"/>
            <a:ext cx="3382172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42" name="Picture 22" descr="&amp;Gcy;&amp;Ocy;&amp;Scy;&amp;Tcy; &amp;Rcy; 52290-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29000"/>
            <a:ext cx="3389731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478909" cy="17144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6143644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Опасные повороты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1357298"/>
            <a:ext cx="2928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Скользкая дорога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1512" name="Picture 8" descr="&amp;Tcy;&amp;iecy;&amp;khcy;&amp;ncy;&amp;icy;&amp;chcy;&amp;iecy;&amp;scy;&amp;kcy;&amp;icy;&amp;iecy; &amp;scy;&amp;rcy;&amp;iecy;&amp;dcy;&amp;scy;&amp;tcy;&amp;vcy;&amp;acy; &amp;ocy;&amp;rcy;&amp;gcy;&amp;acy;&amp;ncy;&amp;icy;&amp;zcy;&amp;acy;&amp;tscy;&amp;icy;&amp;icy; &amp;dcy;&amp;ocy;&amp;rcy;&amp;ocy;&amp;zhcy;&amp;ncy;&amp;ocy;&amp;gcy;&amp;ocy; &amp;dcy;&amp;vcy;&amp;icy;&amp;zhcy;&amp;iecy;&amp;ncy;&amp;icy;&amp;yacy; &amp;zcy;&amp;ncy;&amp;acy;&amp;kcy;&amp;icy; &amp;dcy;&amp;ocy;&amp;rcy;&amp;ocy;&amp;zhcy;&amp;ncy;&amp;ycy;&amp;iecy; &amp;ocy;&amp;bcy;&amp;shchcy;&amp;icy;&amp;iecy; &amp;tcy;&amp;iecy;&amp;khcy;&amp;ncy;&amp;icy;&amp;chcy;&amp;iecy;&amp;scy;&amp;kcy;&amp;icy;&amp;iecy; &amp;tcy;&amp;rcy;&amp;iecy;&amp;bcy;&amp;ocy;&amp;vcy;&amp;acy;&amp;ncy;&amp;icy;&amp;yacy; - &amp;scy;&amp;tcy;&amp;rcy;&amp;acy;&amp;ncy;&amp;icy;&amp;tscy;&amp;acy;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3405271" cy="30655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14" name="Picture 10" descr="&amp;Ucy;&amp;rcy;&amp;ocy;&amp;kcy; &amp;ocy;&amp;bcy;&amp;ocy;&amp;bcy;&amp;shchcy;&amp;iecy;&amp;ncy;&amp;icy;&amp;yacy; &amp;vcy; 5 &amp;kcy;&amp;lcy;&amp;acy;&amp;scy;&amp;s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0"/>
            <a:ext cx="4286280" cy="3571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8" name="Picture 14" descr="&amp;Pcy;&amp;rcy;&amp;iecy;&amp;dcy;&amp;ucy;&amp;pcy;&amp;rcy;&amp;iecy;&amp;zhcy;&amp;dcy;&amp;acy;&amp;yucy;&amp;shchcy;&amp;icy;&amp;iecy; &amp;zcy;&amp;ncy;&amp;acy;&amp;kcy;&amp;icy; &amp;pcy;&amp;rcy;&amp;acy;&amp;vcy;&amp;icy;&amp;lcy;&amp;acy; &amp;dcy;&amp;ocy;&amp;rcy;&amp;ocy;&amp;zhcy;&amp;ncy;&amp;ocy;&amp;gcy;&amp;ocy; &amp;dcy;&amp;vcy;&amp;icy;&amp;zhcy;&amp;iecy;&amp;ncy;&amp;icy;&amp;yacy;, &amp;Pcy;&amp;Dcy;&amp;D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000372"/>
            <a:ext cx="3340843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478909" cy="1714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00826" y="1571612"/>
            <a:ext cx="2433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Неровная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дорога.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72206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Выброс гравия.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4071942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Опасная обочина.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2536" name="Picture 8" descr="&amp;Pcy;&amp;rcy;&amp;iecy;&amp;dcy;&amp;ucy;&amp;pcy;&amp;rcy;&amp;iecy;&amp;zhcy;&amp;dcy;&amp;acy;&amp;yucy;&amp;shchcy;&amp;icy;&amp;iecy; &amp;dcy;&amp;ocy;&amp;rcy;&amp;ocy;&amp;zhcy;&amp;ncy;&amp;ycy;&amp;iecy; &amp;zcy;&amp;ncy;&amp;acy;&amp;kcy;&amp;icy; &quot; &amp;Acy;&amp;vcy;&amp;tcy;&amp;ocy;&amp;shcy;&amp;kcy;&amp;ocy;&amp;lcy;&amp;acy; &amp;Fcy;&amp;ocy;&amp;rcy;&amp;scy;&amp;acy;&amp;zhcy; &amp;gcy;. &amp;Acy;&amp;lcy;&amp;acy;&amp;pcy;&amp;acy;&amp;iecy;&amp;vcy;&amp;s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321471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38" name="Picture 10" descr="&amp;Tcy;&amp;iecy;&amp;khcy;&amp;ncy;&amp;icy;&amp;chcy;&amp;iecy;&amp;scy;&amp;kcy;&amp;icy;&amp;iecy; &amp;scy;&amp;rcy;&amp;iecy;&amp;dcy;&amp;scy;&amp;tcy;&amp;vcy;&amp;acy; &amp;ocy;&amp;rcy;&amp;gcy;&amp;acy;&amp;ncy;&amp;icy;&amp;zcy;&amp;acy;&amp;tscy;&amp;icy;&amp;icy; &amp;dcy;&amp;ocy;&amp;rcy;&amp;ocy;&amp;zhcy;&amp;ncy;&amp;ocy;&amp;gcy;&amp;ocy; &amp;dcy;&amp;vcy;&amp;icy;&amp;zhcy;&amp;iecy;&amp;ncy;&amp;icy;&amp;yacy; &amp;zcy;&amp;ncy;&amp;acy;&amp;kcy;&amp;icy; &amp;dcy;&amp;ocy;&amp;rcy;&amp;ocy;&amp;zhcy;&amp;ncy;&amp;ycy;&amp;iecy; &amp;ocy;&amp;bcy;&amp;shchcy;&amp;icy;&amp;iecy; &amp;tcy;&amp;iecy;&amp;khcy;&amp;ncy;&amp;icy;&amp;chcy;&amp;iecy;&amp;scy;&amp;kcy;&amp;icy;&amp;iecy; &amp;tcy;&amp;rcy;&amp;iecy;&amp;bcy;&amp;ocy;&amp;vcy;&amp;acy;&amp;ncy;&amp;icy;&amp;yacy; - &amp;scy;&amp;tcy;&amp;rcy;&amp;acy;&amp;ncy;&amp;icy;&amp;tscy;&amp;acy;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7166"/>
            <a:ext cx="3376607" cy="30520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42" name="Picture 14" descr="&amp;pcy;&amp;rcy;&amp;iecy;&amp;dcy;&amp;ucy;&amp;pcy;&amp;rcy;&amp;iecy;&amp;zhcy;&amp;dcy;&amp;acy;&amp;yucy;&amp;shchcy;&amp;icy;&amp;iecy; &amp;zcy;&amp;ncy;&amp;acy;&amp;k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857604"/>
            <a:ext cx="300039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478909" cy="17144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28993" y="3929066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Сужение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Дороги.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80" name="Picture 8" descr="&amp;Pcy;&amp;rcy;&amp;iecy;&amp;dcy;&amp;ucy;&amp;pcy;&amp;rcy;&amp;iecy;&amp;zhcy;&amp;dcy;&amp;acy;&amp;yucy;&amp;shchcy;&amp;icy;&amp;iecy; &amp;dcy;&amp;ocy;&amp;rcy;&amp;ocy;&amp;zhcy;&amp;ncy;&amp;ycy;&amp;iecy; &amp;zcy;&amp;ncy;&amp;acy;&amp;kcy;&amp;icy; &amp;kcy;&amp;ucy;&amp;pcy;&amp;icy;&amp;tcy;&amp;softcy;, &amp;zcy;&amp;acy;&amp;kcy;&amp;acy;&amp;zcy;&amp;acy;&amp;t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357562"/>
            <a:ext cx="3252126" cy="2858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82" name="Picture 10" descr="&amp;Pcy;&amp;rcy;&amp;acy;&amp;vcy;&amp;icy;&amp;lcy;&amp;acy; &amp;dcy;&amp;ocy;&amp;rcy;&amp;ocy;&amp;zhcy;&amp;ncy;&amp;ocy;&amp;gcy;&amp;ocy; &amp;dcy;&amp;vcy;&amp;icy;&amp;zhcy;&amp;iecy;&amp;ncy;&amp;icy;&amp;yacy; &amp;Rcy;&amp;iecy;&amp;scy;&amp;pcy;&amp;ucy;&amp;bcy;&amp;lcy;&amp;icy;&amp;kcy;&amp;icy; &amp;Kcy;&amp;acy;&amp;zcy;&amp;acy;&amp;khcy;&amp;scy;&amp;tcy;&amp;acy;&amp;ncy; - &amp;Dcy;&amp;ocy;&amp;rcy;&amp;ocy;&amp;zhcy;&amp;ncy;&amp;ycy;&amp;iecy; &amp;zcy;&amp;ncy;&amp;acy;&amp;kcy;&amp;icy;: 1. &amp;Pcy;&amp;rcy;&amp;iecy;&amp;dcy;&amp;ucy;&amp;pcy;&amp;rcy;&amp;iecy;&amp;zhcy;&amp;dcy;&amp;acy;&amp;yucy;&amp;shchcy;&amp;icy;&amp;iecy; &amp;zcy;&amp;ncy;&amp;acy;&amp;kcy;&amp;icy; &quot; &amp;Ocy;&amp;Ocy; &amp;Ocy;&amp;Scy;&amp;Acy; - &amp;Ocy;&amp;bcy;&amp;shchcy;&amp;iecy;&amp;scy;&amp;tcy;&amp;vcy;&amp;iecy;&amp;ncy;&amp;ncy;&amp;ocy;&amp;iecy; &amp;Ocy;&amp;bcy;&amp;hardcy;&amp;iecy;&amp;dcy;&amp;icy;&amp;ncy;&amp;iecy;&amp;ncy;&amp;i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0"/>
            <a:ext cx="3524228" cy="3524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4" name="Picture 12" descr="1. &amp;Pcy;&amp;rcy;&amp;iecy;&amp;dcy;&amp;ucy;&amp;pcy;&amp;rcy;&amp;iecy;&amp;zhcy;&amp;dcy;&amp;acy;&amp;yucy;&amp;shchcy;&amp;icy;&amp;iecy; &amp;zcy;&amp;ncy;&amp;acy;&amp;kcy;&amp;icy; - &amp;Pcy;&amp;rcy;&amp;acy;&amp;vcy;&amp;icy;&amp;lcy;&amp;acy; &amp;dcy;&amp;ocy;&amp;rcy;&amp;ocy;&amp;zhcy;&amp;ncy;&amp;ocy;&amp;gcy;&amp;ocy; &amp;dcy;&amp;vcy;&amp;icy;&amp;zhcy;&amp;iecy;&amp;ncy;&amp;icy;&amp;yacy; (&amp;Pcy;&amp;Dcy;&amp;Dcy;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185827"/>
            <a:ext cx="3174272" cy="31006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478909" cy="1714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1643050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Пешеходный переход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7" y="4536995"/>
            <a:ext cx="150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Дети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6143644"/>
            <a:ext cx="4857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Дорожные работы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3562" name="Picture 10" descr="&amp;Pcy;&amp;rcy;&amp;iecy;&amp;dcy;&amp;ucy;&amp;pcy;&amp;rcy;&amp;iecy;&amp;zhcy;&amp;dcy;&amp;acy;&amp;yucy;&amp;shchcy;&amp;icy;&amp;iecy; &amp;zcy;&amp;ncy;&amp;acy;&amp;kcy;&amp;icy;, &amp;dcy;&amp;ocy;&amp;rcy;&amp;ocy;&amp;zhcy;&amp;ncy;&amp;ycy;&amp;iecy; &amp;zcy;&amp;ncy;&amp;a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3958522" cy="3059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564" name="Picture 12" descr="&amp;Pcy;&amp;rcy;&amp;iecy;&amp;dcy;&amp;ucy;&amp;pcy;&amp;rcy;&amp;iecy;&amp;zhcy;&amp;dcy;&amp;acy;&amp;yucy;&amp;shchcy;&amp;icy;&amp;iecy; &amp;zcy;&amp;ncy;&amp;acy;&amp;kcy;&amp;icy; &amp;pcy;&amp;rcy;&amp;acy;&amp;vcy;&amp;icy;&amp;lcy;&amp;acy; &amp;dcy;&amp;ocy;&amp;rcy;&amp;ocy;&amp;zhcy;&amp;ncy;&amp;ocy;&amp;gcy;&amp;ocy; &amp;dcy;&amp;vcy;&amp;icy;&amp;zhcy;&amp;iecy;&amp;ncy;&amp;icy;&amp;yacy;, &amp;Pcy;&amp;Dcy;&amp;D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7517" y="357166"/>
            <a:ext cx="3450093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566" name="Picture 14" descr="&amp;Dcy;&amp;ocy;&amp;rcy;&amp;ocy;&amp;zhcy;&amp;ncy;&amp;ycy;&amp;jcy; &amp;zcy;&amp;ncy;&amp;acy;&amp;kcy; &amp;tcy;&amp;rcy;&amp;iecy;&amp;ucy;&amp;gcy;&amp;ocy;&amp;lcy;&amp;softcy;&amp;ncy;&amp;ycy;&amp;jcy; II-&amp;tcy;&amp;icy;&amp;pcy;&amp;ocy;&amp;rcy;&amp;acy;&amp;zcy;&amp;mcy;&amp;iecy;&amp;rcy;&amp;acy; &amp;vcy; &amp;Mcy;&amp;ocy;&amp;scy;&amp;kcy;&amp;vcy;&amp;iecy; &amp;ocy;&amp;tcy; &amp;kcy;&amp;ocy;&amp;mcy;&amp;pcy;&amp;acy;&amp;ncy;&amp;icy;&amp;icy; &amp;Mcy;&amp;acy;&amp;gcy;&amp;icy;&amp;scy;&amp;tcy;&amp;rcy;&amp;acy;&amp;lcy;&amp;softcy;-&amp;Zcy;&amp;ncy;&amp;acy;&amp;k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57496"/>
            <a:ext cx="3657310" cy="3216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478909" cy="1714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1285860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Падение камней.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714752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Перегон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скота.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929330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Дикие животные.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4584" name="Picture 8" descr="&amp;Pcy;&amp;rcy;&amp;iecy;&amp;dcy;&amp;ucy;&amp;pcy;&amp;rcy;&amp;iecy;&amp;zhcy;&amp;dcy;&amp;acy;&amp;yucy;&amp;shchcy;&amp;icy;&amp;iecy; &amp;zcy;&amp;ncy;&amp;acy;&amp;kcy;&amp;icy; &amp;pcy;&amp;rcy;&amp;acy;&amp;vcy;&amp;icy;&amp;lcy;&amp;acy; &amp;dcy;&amp;ocy;&amp;rcy;&amp;ocy;&amp;zhcy;&amp;ncy;&amp;ocy;&amp;gcy;&amp;ocy; &amp;dcy;&amp;vcy;&amp;icy;&amp;zhcy;&amp;iecy;&amp;ncy;&amp;icy;&amp;yacy;, &amp;Pcy;&amp;Dcy;&amp;D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28604"/>
            <a:ext cx="3214710" cy="27939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6" name="Picture 10" descr="&amp;Dcy;&amp;ocy;&amp;rcy;&amp;ocy;&amp;zhcy;&amp;ncy;&amp;ycy;&amp;jcy; &amp;zcy;&amp;ncy;&amp;acy;&amp;kcy; 1.27 - &amp;Bcy;&amp;IEcy;&amp;Zcy;&amp;Ocy;&amp;Pcy;&amp;Acy;&amp;Scy;&amp;Ncy;&amp;Ocy;&amp;Scy;&amp;Tcy;&amp;SOFTcy; &amp;Dcy;&amp;Ocy;&amp;Rcy;&amp;Ocy;&amp;ZHcy;&amp;Ncy;&amp;Ocy;&amp;Gcy;&amp;Ocy; &amp;Dcy;&amp;Vcy;&amp;Icy;&amp;ZHcy;&amp;IEcy;&amp;Ncy;&amp;Icy;&amp;Y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928934"/>
            <a:ext cx="3487802" cy="3112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8" name="Picture 12" descr="1.26 &amp;Pcy;&amp;iecy;&amp;rcy;&amp;iecy;&amp;gcy;&amp;ocy;&amp;ncy; &amp;scy;&amp;kcy;&amp;ocy;&amp;tcy;&amp;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3390447" cy="2987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Pcy;&amp;rcy;&amp;iecy;&amp;dcy;&amp;ucy;&amp;pcy;&amp;rcy;&amp;iecy;&amp;zhcy;&amp;dcy;&amp;acy;&amp;yucy;&amp;shchcy;&amp;icy;&amp;iecy; &amp;zcy;&amp;ncy;&amp;acy;&amp;kcy;&amp;icy;, &amp;dcy;&amp;ocy;&amp;rcy;&amp;ocy;&amp;zhcy;&amp;ncy;&amp;ycy;&amp;iecy; &amp;zcy;&amp;ncy;&amp;a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882" y="357166"/>
            <a:ext cx="3172009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6870" name="Picture 6" descr="&amp;Ncy;&amp;iecy;&amp;pcy;&amp;ocy;&amp;dcy;&amp;pcy;&amp;icy;&amp;scy;&amp;acy;&amp;ncy;&amp;ncy;&amp;ycy;&amp;iecy; &amp;pcy;&amp;rcy;&amp;iecy;&amp;dcy;&amp;ucy;&amp;pcy;&amp;rcy;&amp;iecy;&amp;zhcy;&amp;dcy;&amp;acy;&amp;yucy;&amp;shchcy;&amp;icy;&amp;iecy; &amp;zcy;&amp;ncy;&amp;acy;&amp;kcy;&amp;icy; &amp;dcy;&amp;ocy;&amp;rcy;&amp;ocy;&amp;zhcy;&amp;ncy;&amp;ocy;&amp;gcy;&amp;ocy; &amp;dcy;&amp;vcy;&amp;icy;&amp;zhcy;&amp;iecy;&amp;n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57562"/>
            <a:ext cx="3500430" cy="3097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872" name="Picture 8" descr="&amp;Zcy;&amp;ncy;&amp;acy;&amp;kcy;&amp;icy; &amp;pcy;&amp;rcy;&amp;iecy;&amp;icy;&amp;mcy;&amp;ucy;&amp;shchcy;&amp;iecy;&amp;scy;&amp;tcy;&amp;vcy;&amp;iecy;&amp;ncy;&amp;ncy;&amp;ocy;&amp;gcy;&amp;ocy; &amp;pcy;&amp;rcy;&amp;acy;&amp;vcy;&amp;acy; &amp;pcy;&amp;rcy;&amp;ocy;&amp;iecy;&amp;zcy;&amp;dcy;&amp;acy; - Vi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3334503" cy="2947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29058" y="3857628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Разводной мост.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1478909" cy="17144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86380" y="928670"/>
            <a:ext cx="385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Пересечение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с велосипедной дорожкой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500306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Затор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478909" cy="1714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57884" y="357166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ж/д переезду без шлагбаума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28934"/>
            <a:ext cx="5214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Пересечение с трамвайной линией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2428869"/>
            <a:ext cx="2500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Тоннель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&amp;YAcy;&amp;gcy;&amp;ocy;&amp;dcy;&amp;ycy; &amp;gcy;&amp;ocy;&amp;dcy;&amp;zhcy;&amp;icy; &amp;dcy;&amp;ocy;&amp;rcy;&amp;ocy;&amp;zhcy;&amp;ncy;&amp;ycy;&amp;iecy; &amp;zcy;&amp;ncy;&amp;acy;&amp;kcy;&amp;icy; &amp;dcy;&amp;lcy;&amp;yacy; &amp;pcy;&amp;iecy;&amp;shcy;&amp;iecy;&amp;khcy;&amp;ocy;&amp;dcy;&amp;ocy;&amp;vcy; &amp;kcy;&amp;acy;&amp;rcy;&amp;tcy;&amp;icy;&amp;ncy;&amp;kcy;&amp;icy; &amp;dcy;&amp;lcy;&amp;yacy; &amp;dcy;&amp;iecy;&amp;tcy;&amp;iecy;&amp;jcy; &amp;KHcy;&amp;ucy;&amp;dcy;&amp;ie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28"/>
            <a:ext cx="2969858" cy="22431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4" name="Picture 4" descr="&amp;Zcy;&amp;ncy;&amp;acy;&amp;kcy;&amp;icy; &amp;dcy;&amp;ocy;&amp;rcy;&amp;ocy;&amp;zhcy;&amp;ncy;&amp;ocy;&amp;gcy;&amp;ocy; &amp;dcy;&amp;vcy;&amp;icy;&amp;zhcy;&amp;iecy;&amp;ncy;&amp;icy;&amp;yacy; &amp;Rcy;&amp;Fcy; (&amp;scy; &amp;icy;&amp;zcy;&amp;mcy;&amp;iecy;&amp;ncy;&amp;iecy;&amp;ncy;&amp;icy;&amp;yacy;&amp;mcy;&amp;icy; 2014 &amp;gcy;."/>
          <p:cNvPicPr>
            <a:picLocks noChangeAspect="1" noChangeArrowheads="1"/>
          </p:cNvPicPr>
          <p:nvPr/>
        </p:nvPicPr>
        <p:blipFill>
          <a:blip r:embed="rId4"/>
          <a:srcRect l="5357" t="12500" r="7142" b="12500"/>
          <a:stretch>
            <a:fillRect/>
          </a:stretch>
        </p:blipFill>
        <p:spPr bwMode="auto">
          <a:xfrm>
            <a:off x="5572132" y="3071810"/>
            <a:ext cx="2333641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 descr="http://voronezh.otmagazin.ru/?com=media&amp;t=img&amp;f=photos|big_21926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16717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artechnic.ru/img/pdd/pdd2013_11_2.jpg"/>
          <p:cNvPicPr>
            <a:picLocks noChangeAspect="1" noChangeArrowheads="1"/>
          </p:cNvPicPr>
          <p:nvPr/>
        </p:nvPicPr>
        <p:blipFill>
          <a:blip r:embed="rId2"/>
          <a:srcRect t="6977" r="10909"/>
          <a:stretch>
            <a:fillRect/>
          </a:stretch>
        </p:blipFill>
        <p:spPr bwMode="auto">
          <a:xfrm>
            <a:off x="928662" y="428604"/>
            <a:ext cx="7500990" cy="2857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500298" y="3357562"/>
            <a:ext cx="6643702" cy="9286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Какой   знак нужно установить в данной ситуации?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10" descr="&amp;Dcy;&amp;ocy;&amp;rcy;&amp;ocy;&amp;zhcy;&amp;ncy;&amp;ycy;&amp;jcy; &amp;zcy;&amp;ncy;&amp;acy;&amp;kcy; 1.27 - &amp;Bcy;&amp;IEcy;&amp;Zcy;&amp;Ocy;&amp;Pcy;&amp;Acy;&amp;Scy;&amp;Ncy;&amp;Ocy;&amp;Scy;&amp;Tcy;&amp;SOFTcy; &amp;Dcy;&amp;Ocy;&amp;Rcy;&amp;Ocy;&amp;ZHcy;&amp;Ncy;&amp;Ocy;&amp;Gcy;&amp;Ocy; &amp;Dcy;&amp;Vcy;&amp;Icy;&amp;ZHcy;&amp;IEcy;&amp;N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357694"/>
            <a:ext cx="2207121" cy="19698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10" descr="&amp;Pcy;&amp;rcy;&amp;acy;&amp;vcy;&amp;icy;&amp;lcy;&amp;acy; &amp;dcy;&amp;ocy;&amp;rcy;&amp;ocy;&amp;zhcy;&amp;ncy;&amp;ocy;&amp;gcy;&amp;ocy; &amp;dcy;&amp;vcy;&amp;icy;&amp;zhcy;&amp;iecy;&amp;ncy;&amp;icy;&amp;yacy; &amp;Rcy;&amp;iecy;&amp;scy;&amp;pcy;&amp;ucy;&amp;bcy;&amp;lcy;&amp;icy;&amp;kcy;&amp;icy; &amp;Kcy;&amp;acy;&amp;zcy;&amp;acy;&amp;khcy;&amp;scy;&amp;tcy;&amp;acy;&amp;ncy; - &amp;Dcy;&amp;ocy;&amp;rcy;&amp;ocy;&amp;zhcy;&amp;ncy;&amp;ycy;&amp;iecy; &amp;zcy;&amp;ncy;&amp;acy;&amp;kcy;&amp;icy;: 1. &amp;Pcy;&amp;rcy;&amp;iecy;&amp;dcy;&amp;ucy;&amp;pcy;&amp;rcy;&amp;iecy;&amp;zhcy;&amp;dcy;&amp;acy;&amp;yucy;&amp;shchcy;&amp;icy;&amp;iecy; &amp;zcy;&amp;ncy;&amp;acy;&amp;kcy;&amp;icy; &quot; &amp;Ocy;&amp;Ocy; &amp;Ocy;&amp;Scy;&amp;Acy; - &amp;Ocy;&amp;bcy;&amp;shchcy;&amp;iecy;&amp;scy;&amp;tcy;&amp;vcy;&amp;iecy;&amp;ncy;&amp;ncy;&amp;ocy;&amp;iecy; &amp;Ocy;&amp;bcy;&amp;hardcy;&amp;iecy;&amp;dcy;&amp;icy;&amp;n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14818"/>
            <a:ext cx="2238344" cy="2238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8" descr="1. &amp;Pcy;&amp;rcy;&amp;iecy;&amp;dcy;&amp;ucy;&amp;pcy;&amp;rcy;&amp;iecy;&amp;zhcy;&amp;dcy;&amp;acy;&amp;yucy;&amp;shchcy;&amp;icy;&amp;iecy; &amp;zcy;&amp;ncy;&amp;acy;&amp;kcy;&amp;icy; &amp;Acy;&amp;vcy;&amp;tcy;&amp;ocy; &amp;Ucy;&amp;ncy;&amp;icy;&amp;vcy;&amp;iecy;&amp;rcy; &amp; &amp;Acy;&amp;vcy;&amp;tcy;&amp;ocy;&amp;shcy;&amp;kcy;&amp;ocy;&amp;lcy;&amp;ycy; &amp;vcy; &amp;YUcy;&amp;Vcy;&amp;Acy;&amp;Ocy;, &amp;YUcy;&amp;Zcy;&amp;Acy;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00570"/>
            <a:ext cx="2254781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18" descr="1. &amp;Pcy;&amp;rcy;&amp;iecy;&amp;dcy;&amp;ucy;&amp;pcy;&amp;rcy;&amp;iecy;&amp;zhcy;&amp;dcy;&amp;acy;&amp;yucy;&amp;shchcy;&amp;icy;&amp;iecy; &amp;zcy;&amp;ncy;&amp;acy;&amp;kcy;&amp;icy; &amp;Acy;&amp;vcy;&amp;tcy;&amp;ocy; &amp;Ucy;&amp;ncy;&amp;icy;&amp;vcy;&amp;iecy;&amp;rcy; &amp; &amp;Acy;&amp;vcy;&amp;tcy;&amp;ocy;&amp;shcy;&amp;kcy;&amp;ocy;&amp;lcy;&amp;ycy; &amp;vcy; &amp;YUcy;&amp;Vcy;&amp;Acy;&amp;Ocy;, &amp;YUcy;&amp;Zcy;&amp;Acy;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714356"/>
            <a:ext cx="1071570" cy="8827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1857364"/>
            <a:ext cx="1852613" cy="2344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071934" y="6215082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Заголовок 9"/>
          <p:cNvSpPr txBox="1">
            <a:spLocks/>
          </p:cNvSpPr>
          <p:nvPr/>
        </p:nvSpPr>
        <p:spPr>
          <a:xfrm>
            <a:off x="571472" y="6357958"/>
            <a:ext cx="500066" cy="50004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9"/>
          <p:cNvSpPr txBox="1">
            <a:spLocks/>
          </p:cNvSpPr>
          <p:nvPr/>
        </p:nvSpPr>
        <p:spPr>
          <a:xfrm flipH="1">
            <a:off x="6643702" y="6429396"/>
            <a:ext cx="214314" cy="428604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115328" cy="51816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Делали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ребятам предостережение: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«Выучите срочно Правила движенья!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волновались каждый день родители,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Чтоб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спокойно мчались улицей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водители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0"/>
            <a:ext cx="2031975" cy="25717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artechnic.ru/img/pdd/pdd2013_18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7691491" cy="2595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1285860"/>
            <a:ext cx="1852613" cy="2344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2786058"/>
            <a:ext cx="7572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Этот знак предупреждает Вас :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14752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1.О приближении к скользкому участку дороги.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714884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2.О приближении к мокрому и грязному участку дороги.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643578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3.О приближении к участку с выбросом щебня из- под колес.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artechnic.ru/img/pdd/pdd2013_40_2.jpg"/>
          <p:cNvPicPr>
            <a:picLocks noChangeAspect="1" noChangeArrowheads="1"/>
          </p:cNvPicPr>
          <p:nvPr/>
        </p:nvPicPr>
        <p:blipFill>
          <a:blip r:embed="rId2"/>
          <a:srcRect r="17500" b="5000"/>
          <a:stretch>
            <a:fillRect/>
          </a:stretch>
        </p:blipFill>
        <p:spPr bwMode="auto">
          <a:xfrm>
            <a:off x="1142976" y="500042"/>
            <a:ext cx="7215239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1357298"/>
            <a:ext cx="1852613" cy="2344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3000372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Какой   знак нужно установить в данной ситуации?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&amp;Pcy;&amp;rcy;&amp;iecy;&amp;dcy;&amp;ucy;&amp;pcy;&amp;rcy;&amp;iecy;&amp;zhcy;&amp;dcy;&amp;acy;&amp;yucy;&amp;shchcy;&amp;icy;&amp;iecy; &amp;zcy;&amp;ncy;&amp;acy;&amp;kcy;&amp;icy;, &amp;dcy;&amp;ocy;&amp;rcy;&amp;ocy;&amp;zhcy;&amp;ncy;&amp;ycy;&amp;iecy; &amp;zcy;&amp;ncy;&amp;acy;&amp;k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429132"/>
            <a:ext cx="2136323" cy="1876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 descr="&amp;Pcy;&amp;rcy;&amp;iecy;&amp;dcy;&amp;ucy;&amp;pcy;&amp;rcy;&amp;iecy;&amp;zhcy;&amp;dcy;&amp;acy;&amp;yucy;&amp;shchcy;&amp;icy;&amp;iecy; &amp;zcy;&amp;ncy;&amp;acy;&amp;kcy;&amp;icy;, &amp;dcy;&amp;ocy;&amp;rcy;&amp;ocy;&amp;zhcy;&amp;ncy;&amp;ycy;&amp;iecy; &amp;zcy;&amp;ncy;&amp;acy;&amp;k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857232"/>
            <a:ext cx="1171163" cy="102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12" descr="&amp;Pcy;&amp;rcy;&amp;iecy;&amp;dcy;&amp;ucy;&amp;pcy;&amp;rcy;&amp;iecy;&amp;zhcy;&amp;dcy;&amp;acy;&amp;yucy;&amp;shchcy;&amp;icy;&amp;iecy; &amp;zcy;&amp;ncy;&amp;acy;&amp;kcy;&amp;icy; &amp;pcy;&amp;rcy;&amp;acy;&amp;vcy;&amp;icy;&amp;lcy;&amp;acy; &amp;dcy;&amp;ocy;&amp;rcy;&amp;ocy;&amp;zhcy;&amp;ncy;&amp;ocy;&amp;gcy;&amp;ocy; &amp;dcy;&amp;vcy;&amp;icy;&amp;zhcy;&amp;iecy;&amp;ncy;&amp;icy;&amp;yacy;, &amp;Pcy;&amp;Dcy;&amp;D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357694"/>
            <a:ext cx="2071702" cy="1715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10" descr="&amp;Pcy;&amp;rcy;&amp;iecy;&amp;dcy;&amp;ucy;&amp;pcy;&amp;rcy;&amp;iecy;&amp;zhcy;&amp;dcy;&amp;acy;&amp;yucy;&amp;shchcy;&amp;icy;&amp;iecy; &amp;zcy;&amp;ncy;&amp;acy;&amp;kcy;&amp;icy;, &amp;dcy;&amp;ocy;&amp;rcy;&amp;ocy;&amp;zhcy;&amp;ncy;&amp;ycy;&amp;iecy; &amp;zcy;&amp;ncy;&amp;acy;&amp;k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86256"/>
            <a:ext cx="2428892" cy="18770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214282" y="6215082"/>
            <a:ext cx="642942" cy="28575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9"/>
          <p:cNvSpPr txBox="1">
            <a:spLocks/>
          </p:cNvSpPr>
          <p:nvPr/>
        </p:nvSpPr>
        <p:spPr>
          <a:xfrm>
            <a:off x="6715140" y="6286520"/>
            <a:ext cx="642942" cy="28575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3500430" y="6357958"/>
            <a:ext cx="642942" cy="28575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artechnic.ru/img/pdd/pdd2013_1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810555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1142984"/>
            <a:ext cx="1852613" cy="2344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285852" y="3143248"/>
            <a:ext cx="8143932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Эти знаки предупреждают Вас 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0" y="4000504"/>
            <a:ext cx="885828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1.Остановка Транспортных средств на обочине запрещена.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0" y="4857761"/>
            <a:ext cx="8329613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2.Съезд на обочину опасен в связи с проведением ремонтных работ.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15017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3.Остановка разрешена только на проезжей части.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  <p:bldP spid="8" grpId="1" build="p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artechnic.ru/img/pdd/pdd2013_17_2.jpg"/>
          <p:cNvPicPr>
            <a:picLocks noChangeAspect="1" noChangeArrowheads="1"/>
          </p:cNvPicPr>
          <p:nvPr/>
        </p:nvPicPr>
        <p:blipFill>
          <a:blip r:embed="rId2"/>
          <a:srcRect t="2778" r="12500"/>
          <a:stretch>
            <a:fillRect/>
          </a:stretch>
        </p:blipFill>
        <p:spPr bwMode="auto">
          <a:xfrm>
            <a:off x="1000100" y="500042"/>
            <a:ext cx="7143800" cy="282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1571612"/>
            <a:ext cx="1852613" cy="2344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3286124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Какой   знак нужно установить в данной ситуации?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10" descr="&amp;Tcy;&amp;iecy;&amp;khcy;&amp;ncy;&amp;icy;&amp;chcy;&amp;iecy;&amp;scy;&amp;kcy;&amp;icy;&amp;iecy; &amp;scy;&amp;rcy;&amp;iecy;&amp;dcy;&amp;scy;&amp;tcy;&amp;vcy;&amp;acy; &amp;ocy;&amp;rcy;&amp;gcy;&amp;acy;&amp;ncy;&amp;icy;&amp;zcy;&amp;acy;&amp;tscy;&amp;icy;&amp;icy; &amp;dcy;&amp;ocy;&amp;rcy;&amp;ocy;&amp;zhcy;&amp;ncy;&amp;ocy;&amp;gcy;&amp;ocy; &amp;dcy;&amp;vcy;&amp;icy;&amp;zhcy;&amp;iecy;&amp;ncy;&amp;icy;&amp;yacy; &amp;zcy;&amp;ncy;&amp;acy;&amp;kcy;&amp;icy; &amp;dcy;&amp;ocy;&amp;rcy;&amp;ocy;&amp;zhcy;&amp;ncy;&amp;ycy;&amp;iecy; &amp;ocy;&amp;bcy;&amp;shchcy;&amp;icy;&amp;iecy; &amp;tcy;&amp;iecy;&amp;khcy;&amp;ncy;&amp;icy;&amp;chcy;&amp;iecy;&amp;scy;&amp;kcy;&amp;icy;&amp;iecy; &amp;tcy;&amp;rcy;&amp;iecy;&amp;bcy;&amp;ocy;&amp;vcy;&amp;acy;&amp;ncy;&amp;icy;&amp;yacy; - &amp;scy;&amp;tcy;&amp;rcy;&amp;acy;&amp;ncy;&amp;icy;&amp;tscy;&amp;acy;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07326"/>
            <a:ext cx="2357454" cy="2130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8" descr="&amp;Pcy;&amp;rcy;&amp;iecy;&amp;dcy;&amp;ucy;&amp;pcy;&amp;rcy;&amp;iecy;&amp;zhcy;&amp;dcy;&amp;acy;&amp;yucy;&amp;shchcy;&amp;icy;&amp;iecy; &amp;dcy;&amp;ocy;&amp;rcy;&amp;ocy;&amp;zhcy;&amp;ncy;&amp;ycy;&amp;iecy; &amp;zcy;&amp;ncy;&amp;acy;&amp;kcy;&amp;icy; &quot; &amp;Acy;&amp;vcy;&amp;tcy;&amp;ocy;&amp;shcy;&amp;kcy;&amp;ocy;&amp;lcy;&amp;acy; &amp;Fcy;&amp;ocy;&amp;rcy;&amp;scy;&amp;acy;&amp;zhcy; &amp;gcy;. &amp;Acy;&amp;lcy;&amp;acy;&amp;pcy;&amp;acy;&amp;iecy;&amp;vcy;&amp;scy;&amp;k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071942"/>
            <a:ext cx="250033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14" descr="&amp;pcy;&amp;rcy;&amp;iecy;&amp;dcy;&amp;ucy;&amp;pcy;&amp;rcy;&amp;iecy;&amp;zhcy;&amp;dcy;&amp;acy;&amp;yucy;&amp;shchcy;&amp;icy;&amp;iecy; &amp;zcy;&amp;ncy;&amp;acy;&amp;k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143380"/>
            <a:ext cx="242889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10" descr="&amp;Tcy;&amp;iecy;&amp;khcy;&amp;ncy;&amp;icy;&amp;chcy;&amp;iecy;&amp;scy;&amp;kcy;&amp;icy;&amp;iecy; &amp;scy;&amp;rcy;&amp;iecy;&amp;dcy;&amp;scy;&amp;tcy;&amp;vcy;&amp;acy; &amp;ocy;&amp;rcy;&amp;gcy;&amp;acy;&amp;ncy;&amp;icy;&amp;zcy;&amp;acy;&amp;tscy;&amp;icy;&amp;icy; &amp;dcy;&amp;ocy;&amp;rcy;&amp;ocy;&amp;zhcy;&amp;ncy;&amp;ocy;&amp;gcy;&amp;ocy; &amp;dcy;&amp;vcy;&amp;icy;&amp;zhcy;&amp;iecy;&amp;ncy;&amp;icy;&amp;yacy; &amp;zcy;&amp;ncy;&amp;acy;&amp;kcy;&amp;icy; &amp;dcy;&amp;ocy;&amp;rcy;&amp;ocy;&amp;zhcy;&amp;ncy;&amp;ycy;&amp;iecy; &amp;ocy;&amp;bcy;&amp;shchcy;&amp;icy;&amp;iecy; &amp;tcy;&amp;iecy;&amp;khcy;&amp;ncy;&amp;icy;&amp;chcy;&amp;iecy;&amp;scy;&amp;kcy;&amp;icy;&amp;iecy; &amp;tcy;&amp;rcy;&amp;iecy;&amp;bcy;&amp;ocy;&amp;vcy;&amp;acy;&amp;ncy;&amp;icy;&amp;yacy; - &amp;scy;&amp;tcy;&amp;rcy;&amp;acy;&amp;ncy;&amp;icy;&amp;tscy;&amp;acy;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714356"/>
            <a:ext cx="954556" cy="862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2928926" y="6215082"/>
            <a:ext cx="1143008" cy="428628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9"/>
          <p:cNvSpPr txBox="1">
            <a:spLocks/>
          </p:cNvSpPr>
          <p:nvPr/>
        </p:nvSpPr>
        <p:spPr>
          <a:xfrm>
            <a:off x="6215074" y="6357958"/>
            <a:ext cx="428628" cy="500042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357158" y="6357958"/>
            <a:ext cx="804866" cy="447676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0" name="Picture 26" descr="http://cartechnic.ru/img/pdd/pdd2013_2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0105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1214422"/>
            <a:ext cx="1852613" cy="2344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3357563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Этот знак предупреждает Вас :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92906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1. Предупреждает о пересечении дороги с трамвайной линией.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78632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2.Предупреждает о приближении к трамвайной остановке.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85789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3.Обязывает остановиться перед трамвайной линией.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artechnic.ru/img/pdd/pdd2013_39_2.jpg"/>
          <p:cNvPicPr>
            <a:picLocks noChangeAspect="1" noChangeArrowheads="1"/>
          </p:cNvPicPr>
          <p:nvPr/>
        </p:nvPicPr>
        <p:blipFill>
          <a:blip r:embed="rId3"/>
          <a:srcRect r="14391" b="2952"/>
          <a:stretch>
            <a:fillRect/>
          </a:stretch>
        </p:blipFill>
        <p:spPr bwMode="auto">
          <a:xfrm>
            <a:off x="1119131" y="308811"/>
            <a:ext cx="7239083" cy="283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1357298"/>
            <a:ext cx="1852613" cy="2344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" name="Picture 4" descr="&amp;Zcy;&amp;ncy;&amp;acy;&amp;kcy;&amp;icy; &amp;dcy;&amp;ocy;&amp;rcy;&amp;ocy;&amp;zhcy;&amp;ncy;&amp;ocy;&amp;gcy;&amp;ocy; &amp;dcy;&amp;vcy;&amp;icy;&amp;zhcy;&amp;iecy;&amp;ncy;&amp;icy;&amp;yacy; &amp;Rcy;&amp;Fcy; (&amp;scy; &amp;icy;&amp;zcy;&amp;mcy;&amp;iecy;&amp;ncy;&amp;iecy;&amp;ncy;&amp;icy;&amp;yacy;&amp;mcy;&amp;icy; 2014 &amp;gcy;."/>
          <p:cNvPicPr>
            <a:picLocks noChangeAspect="1" noChangeArrowheads="1"/>
          </p:cNvPicPr>
          <p:nvPr/>
        </p:nvPicPr>
        <p:blipFill>
          <a:blip r:embed="rId5"/>
          <a:srcRect l="5357" t="12500" r="7142" b="12500"/>
          <a:stretch>
            <a:fillRect/>
          </a:stretch>
        </p:blipFill>
        <p:spPr bwMode="auto">
          <a:xfrm>
            <a:off x="5929322" y="4214818"/>
            <a:ext cx="2333641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2928934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Какой   знак нужно установить в данной ситуации?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&amp;YAcy;&amp;gcy;&amp;ocy;&amp;dcy;&amp;ycy; &amp;gcy;&amp;ocy;&amp;dcy;&amp;zhcy;&amp;icy; &amp;dcy;&amp;ocy;&amp;rcy;&amp;ocy;&amp;zhcy;&amp;ncy;&amp;ycy;&amp;iecy; &amp;zcy;&amp;ncy;&amp;acy;&amp;kcy;&amp;icy; &amp;dcy;&amp;lcy;&amp;yacy; &amp;pcy;&amp;iecy;&amp;shcy;&amp;iecy;&amp;khcy;&amp;ocy;&amp;dcy;&amp;ocy;&amp;vcy; &amp;kcy;&amp;acy;&amp;rcy;&amp;tcy;&amp;icy;&amp;ncy;&amp;kcy;&amp;icy; &amp;dcy;&amp;lcy;&amp;yacy; &amp;dcy;&amp;iecy;&amp;tcy;&amp;iecy;&amp;jcy; &amp;KHcy;&amp;ucy;&amp;dcy;&amp;ie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214818"/>
            <a:ext cx="2686110" cy="202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&amp;Zcy;&amp;ncy;&amp;acy;&amp;kcy;&amp;icy; &amp;pcy;&amp;rcy;&amp;iecy;&amp;icy;&amp;mcy;&amp;ucy;&amp;shchcy;&amp;iecy;&amp;scy;&amp;tcy;&amp;vcy;&amp;iecy;&amp;ncy;&amp;ncy;&amp;ocy;&amp;gcy;&amp;ocy; &amp;pcy;&amp;rcy;&amp;acy;&amp;vcy;&amp;acy; &amp;pcy;&amp;rcy;&amp;ocy;&amp;iecy;&amp;zcy;&amp;dcy;&amp;acy; - ViK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143380"/>
            <a:ext cx="2283984" cy="2019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&amp;Zcy;&amp;ncy;&amp;acy;&amp;kcy;&amp;icy; &amp;dcy;&amp;ocy;&amp;rcy;&amp;ocy;&amp;zhcy;&amp;ncy;&amp;ocy;&amp;gcy;&amp;ocy; &amp;dcy;&amp;vcy;&amp;icy;&amp;zhcy;&amp;iecy;&amp;ncy;&amp;icy;&amp;yacy; &amp;Rcy;&amp;Fcy; (&amp;scy; &amp;icy;&amp;zcy;&amp;mcy;&amp;iecy;&amp;ncy;&amp;iecy;&amp;ncy;&amp;icy;&amp;yacy;&amp;mcy;&amp;icy; 2014 &amp;gcy;."/>
          <p:cNvPicPr>
            <a:picLocks noChangeAspect="1" noChangeArrowheads="1"/>
          </p:cNvPicPr>
          <p:nvPr/>
        </p:nvPicPr>
        <p:blipFill>
          <a:blip r:embed="rId5"/>
          <a:srcRect l="5357" t="12500" r="7142" b="12500"/>
          <a:stretch>
            <a:fillRect/>
          </a:stretch>
        </p:blipFill>
        <p:spPr bwMode="auto">
          <a:xfrm>
            <a:off x="7072330" y="571480"/>
            <a:ext cx="1083476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357158" y="6215082"/>
            <a:ext cx="500066" cy="428628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9"/>
          <p:cNvSpPr txBox="1">
            <a:spLocks/>
          </p:cNvSpPr>
          <p:nvPr/>
        </p:nvSpPr>
        <p:spPr>
          <a:xfrm>
            <a:off x="6643702" y="6215082"/>
            <a:ext cx="714380" cy="428628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3786182" y="6215082"/>
            <a:ext cx="661990" cy="447676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artechnic.ru/img/pdd/pdd2013_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71530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285720" y="1428736"/>
            <a:ext cx="1852613" cy="2344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28794" y="3244334"/>
            <a:ext cx="7340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Этот знак предупреждает Вас 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8645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3. Что сразу за знаком находится опасный участок 500 метров с опасными поворотами.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35769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2. Что через 150-300 метров начнется участок с опасными поворотами на протяжении 500 метров 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1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1.  Через 500 метров опасный поворот.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14422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http://mashintop.ru/pdd_online.php?status=zdd</a:t>
            </a:r>
            <a:endParaRPr lang="ru-RU" b="1" dirty="0" smtClean="0"/>
          </a:p>
          <a:p>
            <a:endParaRPr lang="ru-RU" b="1" dirty="0" smtClean="0"/>
          </a:p>
          <a:p>
            <a:r>
              <a:rPr lang="en-US" b="1" dirty="0" smtClean="0"/>
              <a:t>http://cartechnic.ru/pdd/themes/27#questionmage</a:t>
            </a:r>
            <a:endParaRPr lang="ru-RU" b="1" dirty="0" smtClean="0"/>
          </a:p>
          <a:p>
            <a:endParaRPr lang="ru-RU" b="1" dirty="0" smtClean="0"/>
          </a:p>
          <a:p>
            <a:r>
              <a:rPr lang="en-US" b="1" dirty="0" smtClean="0"/>
              <a:t>s.yandex.ru</a:t>
            </a:r>
            <a:r>
              <a:rPr lang="ru-RU" b="1" dirty="0" smtClean="0"/>
              <a:t>картинки дорожные знаки</a:t>
            </a:r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24814" cy="25579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 правила движенья, как таблицу умноженья!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4572008"/>
            <a:ext cx="1643042" cy="20794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1\Desktop\Edward_Lamson_Henry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889" y="1"/>
            <a:ext cx="9181889" cy="6858000"/>
          </a:xfrm>
          <a:prstGeom prst="rect">
            <a:avLst/>
          </a:prstGeom>
          <a:noFill/>
        </p:spPr>
      </p:pic>
      <p:pic>
        <p:nvPicPr>
          <p:cNvPr id="4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1478909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1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pic>
        <p:nvPicPr>
          <p:cNvPr id="4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478909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04088"/>
            <a:ext cx="7472386" cy="72464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Цели и задачи.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/>
              <a:t>Изучить предупреждающие дорожные знаки.</a:t>
            </a:r>
          </a:p>
          <a:p>
            <a:r>
              <a:rPr lang="ru-RU" sz="3200" b="1" dirty="0" smtClean="0"/>
              <a:t>Познакомиться с их применением на  дорогах.</a:t>
            </a:r>
          </a:p>
          <a:p>
            <a:r>
              <a:rPr lang="ru-RU" sz="3200" b="1" dirty="0" smtClean="0"/>
              <a:t>            Проверить знание дорожных</a:t>
            </a:r>
          </a:p>
          <a:p>
            <a:r>
              <a:rPr lang="ru-RU" sz="3200" b="1" dirty="0" smtClean="0"/>
              <a:t>                      знаков на практике.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3964772"/>
            <a:ext cx="2285984" cy="28932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6400816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«Законы» </a:t>
            </a:r>
            <a:r>
              <a:rPr lang="ru-RU" dirty="0" smtClean="0"/>
              <a:t>безопасного дорожного движения.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/>
              <a:t> 1. ЧЕМ ВЫШЕ СКОРОСТЬ ,— ТЕМ БОЛЬШЕ ОПАСНОСТЬ.</a:t>
            </a:r>
          </a:p>
          <a:p>
            <a:r>
              <a:rPr lang="ru-RU" sz="3600" dirty="0" smtClean="0"/>
              <a:t>2. ПЕРЕД ВЫХОДОМ  НА ПРОЕЗЖУЮ ЧАСТЬ — ОСТАНОВИСЬ! </a:t>
            </a:r>
          </a:p>
          <a:p>
            <a:r>
              <a:rPr lang="ru-RU" sz="3600" dirty="0" smtClean="0"/>
              <a:t>3. НЕ ВИДИШЬ — ОСТАНОВИСЬ!</a:t>
            </a:r>
          </a:p>
          <a:p>
            <a:r>
              <a:rPr lang="ru-RU" sz="3600" dirty="0" smtClean="0"/>
              <a:t>4. УМЕТЬ НАБЛЮДАТЬ, ВИДЕТЬ И ПРЕДВИДЕТЬ, ДЕЙСТВОВАТЬ БЕЗОПАСНО!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0" y="0"/>
            <a:ext cx="2003744" cy="25360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1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1478909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1\Desktop\imag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243"/>
            <a:ext cx="1357290" cy="1573497"/>
          </a:xfrm>
          <a:prstGeom prst="rect">
            <a:avLst/>
          </a:prstGeom>
          <a:noFill/>
        </p:spPr>
      </p:pic>
      <p:pic>
        <p:nvPicPr>
          <p:cNvPr id="6" name="mce-5954" descr="История дорожных знак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4786346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1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учитель\Desktop\анимашки ПДД\93186508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1478909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1507</TotalTime>
  <Words>394</Words>
  <PresentationFormat>Экран (4:3)</PresentationFormat>
  <Paragraphs>90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Цели и задачи.</vt:lpstr>
      <vt:lpstr>«Законы» безопасного дорожного движения.  </vt:lpstr>
      <vt:lpstr>Слайд 7</vt:lpstr>
      <vt:lpstr>Слайд 8</vt:lpstr>
      <vt:lpstr>Слайд 9</vt:lpstr>
      <vt:lpstr>. Предупреждающие                  знаки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Эти знаки предупреждают Вас :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Direktor</cp:lastModifiedBy>
  <cp:revision>130</cp:revision>
  <dcterms:created xsi:type="dcterms:W3CDTF">2015-04-29T19:27:56Z</dcterms:created>
  <dcterms:modified xsi:type="dcterms:W3CDTF">2020-12-09T10:54:16Z</dcterms:modified>
</cp:coreProperties>
</file>