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1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106"/>
    <p:restoredTop sz="94698"/>
  </p:normalViewPr>
  <p:slideViewPr>
    <p:cSldViewPr>
      <p:cViewPr varScale="1">
        <p:scale>
          <a:sx n="48" d="100"/>
          <a:sy n="48" d="100"/>
        </p:scale>
        <p:origin x="-114" y="-288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" Target="slides/slide1.xml"  /><Relationship Id="rId30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A5F4073-972D-4267-ABEF-24070070804C}" type="datetime1">
              <a:rPr lang="ru-RU"/>
              <a:pPr lvl="0">
                <a:defRPr/>
              </a:pPr>
              <a:t>26-12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4BB1C96-675F-4452-B9AA-4CD515F4FEAE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BB1C96-675F-4452-B9AA-4CD515F4FEAE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5.jpeg"  /><Relationship Id="rId3" Type="http://schemas.openxmlformats.org/officeDocument/2006/relationships/image" Target="../media/image1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9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1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6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7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8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9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hyperlink" Target="http://podvignaroda.ru/img/awards/new/Orden_Krasnoj_Zvezdy.png" TargetMode="External" /><Relationship Id="rId3" Type="http://schemas.openxmlformats.org/officeDocument/2006/relationships/hyperlink" Target="https://pravsarov.ru/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Relationship Id="rId5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jpeg"  /><Relationship Id="rId3" Type="http://schemas.openxmlformats.org/officeDocument/2006/relationships/image" Target="../media/image1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1.jpeg"  /><Relationship Id="rId3" Type="http://schemas.openxmlformats.org/officeDocument/2006/relationships/image" Target="../media/image1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2.png"  /><Relationship Id="rId3" Type="http://schemas.openxmlformats.org/officeDocument/2006/relationships/image" Target="../media/image1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699804"/>
            <a:ext cx="5834074" cy="1143000"/>
          </a:xfrm>
        </p:spPr>
        <p:txBody>
          <a:bodyPr/>
          <a:lstStyle/>
          <a:p>
            <a:pPr lvl="0">
              <a:defRPr/>
            </a:pPr>
            <a:r>
              <a:rPr lang="ru-RU"/>
              <a:t>Благушин Станислав , 7 класс</a:t>
            </a:r>
            <a:endParaRPr lang="ru-RU"/>
          </a:p>
          <a:p>
            <a:pPr lvl="0">
              <a:defRPr/>
            </a:pPr>
            <a:r>
              <a:rPr lang="ru-RU"/>
              <a:t> МОУ «Задорская ООШ Сонковского района Тверской области»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b="1" i="1">
                <a:solidFill>
                  <a:srgbClr val="c00000"/>
                </a:solidFill>
              </a:rPr>
              <a:t>Архимандрид Нифон</a:t>
            </a:r>
            <a:r>
              <a:rPr lang="ru-RU" altLang="en-US" b="1" i="1">
                <a:solidFill>
                  <a:srgbClr val="c00000"/>
                </a:solidFill>
              </a:rPr>
              <a:t>т</a:t>
            </a:r>
            <a:r>
              <a:rPr lang="ru-RU" b="1" i="1">
                <a:solidFill>
                  <a:srgbClr val="c00000"/>
                </a:solidFill>
              </a:rPr>
              <a:t> (Глазов Николай Дмитриевич)</a:t>
            </a:r>
            <a:endParaRPr lang="ru-RU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93f1147904ee33f6be7c88210c46994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643997" cy="63579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«…Взвод которым командует л-т Глазов  имеет на своем счету 7 сбитых  самолетов.. В боях за Будапешт …9.1.45г. Взвод л. Глазова прямой наводкой уничтожил 38 немецких  солдат. 6 огневых точек противника, которые мешали продвижению нашей пехоты, поджог 12 домов с венгерскими солдатами…благодаря чему наши пехотинцы заняли 6 кварталов..»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Вписка  из приказа…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4038600" cy="4000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Звание: лейтенант</a:t>
            </a:r>
            <a:br>
              <a:rPr lang="ru-RU" dirty="0" smtClean="0"/>
            </a:br>
            <a:r>
              <a:rPr lang="ru-RU" dirty="0" smtClean="0"/>
              <a:t>в РККА с 1941 года Место призыва: Кемеровский ГВК, Новосибирская обл., г. Кемерово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Место службы: 1119 </a:t>
            </a:r>
            <a:r>
              <a:rPr lang="ru-RU" dirty="0" err="1" smtClean="0"/>
              <a:t>зенап</a:t>
            </a:r>
            <a:r>
              <a:rPr lang="ru-RU" dirty="0" smtClean="0"/>
              <a:t> 7 </a:t>
            </a:r>
            <a:r>
              <a:rPr lang="ru-RU" dirty="0" err="1" smtClean="0"/>
              <a:t>гв</a:t>
            </a:r>
            <a:r>
              <a:rPr lang="ru-RU" dirty="0" smtClean="0"/>
              <a:t>. А 2 </a:t>
            </a:r>
            <a:r>
              <a:rPr lang="ru-RU" dirty="0" err="1" smtClean="0"/>
              <a:t>УкрФ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Дата подвига: 08.01.1945,09.01.1945</a:t>
            </a:r>
            <a:br>
              <a:rPr lang="ru-RU" dirty="0" smtClean="0"/>
            </a:br>
            <a:r>
              <a:rPr lang="ru-RU" dirty="0" smtClean="0"/>
              <a:t>№ записи: 40660554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Архивные документы о данном награждении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6146" name="Picture 2" descr="C:\Users\1\Desktop\00000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060438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357694"/>
            <a:ext cx="7429552" cy="1831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Последний бой старшему лейтенанту Глазову пришлось вести в Венгрии у озера Балатон в марте 1945 года.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59936" cy="48577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Николай Дмитриевич был ранен. Старшему лейтенанту Глазову перебило коленные суставы. Ему пришлось пережить несколько операций сначала в полевом, а затем девять месяцев лечиться в эвакогоспитале в грузинском городе Боржоми.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Старания хирургов не смогли спасти ему ног, коленные чашечки пришлось удалить, и на всю жизнь он остался инвалидом.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 будучи человеком верующим, он достойно переносил свои физические страдания 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сохранял </a:t>
            </a:r>
            <a:r>
              <a:rPr lang="ru-RU" dirty="0" smtClean="0"/>
              <a:t>бодрость духа.</a:t>
            </a:r>
            <a:endParaRPr lang="ru-RU" dirty="0"/>
          </a:p>
        </p:txBody>
      </p:sp>
      <p:pic>
        <p:nvPicPr>
          <p:cNvPr id="5" name="Содержимое 4" descr="Советские солдаты на берегу озера Балатон (Венгрия), 1945 год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429156" cy="307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500090"/>
            <a:ext cx="8786874" cy="292895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В конце 1945 года Николай Дмитриевич вернулся в  Кемерово с орденами Отечественной войны, Красной Звезды, медалями: «За отвагу», «За взятие Будапешта», «За победу над Германией». Он стал псаломщиком в Знаменской церкви </a:t>
            </a:r>
            <a:r>
              <a:rPr lang="ru-RU" sz="2800" dirty="0" err="1" smtClean="0">
                <a:solidFill>
                  <a:srgbClr val="FF0000"/>
                </a:solidFill>
              </a:rPr>
              <a:t>Кемерова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786478" cy="429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89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Первые труженики Знаменского прихода 1947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8363" y="285728"/>
            <a:ext cx="8629965" cy="6357982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75520" y="0"/>
            <a:ext cx="6912768" cy="4149080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endParaRPr lang="ru-RU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c00000"/>
                </a:solidFill>
              </a:rPr>
              <a:t>В 1947 году Николай Дмитриевич Глазов приехал в Киево-Печерскую Лавру и стал ее послушником. Здесь</a:t>
            </a:r>
            <a:r>
              <a:rPr lang="en-US" altLang="ru-RU" b="1">
                <a:solidFill>
                  <a:srgbClr val="c00000"/>
                </a:solidFill>
              </a:rPr>
              <a:t>,</a:t>
            </a:r>
            <a:r>
              <a:rPr lang="ru-RU" altLang="en-US" b="1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в обители святых преподобных Антония и Феодосия</a:t>
            </a:r>
            <a:r>
              <a:rPr lang="en-US" altLang="ru-RU" b="1">
                <a:solidFill>
                  <a:srgbClr val="c00000"/>
                </a:solidFill>
              </a:rPr>
              <a:t>,</a:t>
            </a:r>
            <a:r>
              <a:rPr lang="ru-RU" b="1">
                <a:solidFill>
                  <a:srgbClr val="c00000"/>
                </a:solidFill>
              </a:rPr>
              <a:t> он нес послушание сначала псаломщика, а затем регента лаврского хора. </a:t>
            </a:r>
            <a:endParaRPr lang="ru-RU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c00000"/>
                </a:solidFill>
              </a:rPr>
              <a:t>13 апреля 1949 года он был пострижен в монашество с именем Нифонт, в честь святителя Нифонта Печерского и Новгородского. </a:t>
            </a:r>
            <a:endParaRPr lang="ru-RU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c00000"/>
                </a:solidFill>
              </a:rPr>
              <a:t>Вскоре после пострига он был рукоположен сначала во иеродиакона, а затем в иеромонаха.</a:t>
            </a:r>
            <a:endParaRPr lang="ru-RU" b="1">
              <a:solidFill>
                <a:srgbClr val="c00000"/>
              </a:solidFill>
            </a:endParaRPr>
          </a:p>
          <a:p>
            <a:pPr lvl="0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lavra2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Служители </a:t>
            </a:r>
            <a:r>
              <a:rPr lang="ru-RU" sz="3200" b="1" dirty="0" smtClean="0">
                <a:solidFill>
                  <a:srgbClr val="C00000"/>
                </a:solidFill>
              </a:rPr>
              <a:t>Киево-Печерск0й Лавры 1947 год.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33572" cy="6091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35846"/>
            <a:ext cx="8572560" cy="631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>
                <a:solidFill>
                  <a:srgbClr val="c00000"/>
                </a:solidFill>
              </a:rPr>
              <a:t>Начало новой волны гонений на Церковь изменило жизнь отца Нифонта. </a:t>
            </a:r>
            <a:r>
              <a:rPr lang="ru-RU"/>
              <a:t>Атеистическими властями делалось все для того, чтобы закрыть древнейший русский монастырь.. 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>
                <a:solidFill>
                  <a:srgbClr val="c00000"/>
                </a:solidFill>
              </a:rPr>
              <a:t>В 1957 году</a:t>
            </a:r>
            <a:r>
              <a:rPr lang="ru-RU"/>
              <a:t> иеромонаху Нифонту пришлось оставить</a:t>
            </a:r>
            <a:endParaRPr lang="ru-RU"/>
          </a:p>
          <a:p>
            <a:pPr lvl="0">
              <a:defRPr/>
            </a:pPr>
            <a:r>
              <a:rPr lang="ru-RU"/>
              <a:t> родную обитель. </a:t>
            </a:r>
            <a:endParaRPr lang="ru-RU"/>
          </a:p>
          <a:p>
            <a:pPr lvl="0">
              <a:defRPr/>
            </a:pPr>
            <a:r>
              <a:rPr lang="ru-RU"/>
              <a:t>Но Господь не оставил его, ему удалось </a:t>
            </a:r>
            <a:endParaRPr lang="ru-RU"/>
          </a:p>
          <a:p>
            <a:pPr lvl="0">
              <a:defRPr/>
            </a:pPr>
            <a:r>
              <a:rPr lang="ru-RU">
                <a:solidFill>
                  <a:srgbClr val="c00000"/>
                </a:solidFill>
              </a:rPr>
              <a:t>поступить в</a:t>
            </a:r>
            <a:r>
              <a:rPr lang="ru-RU"/>
              <a:t> </a:t>
            </a:r>
            <a:r>
              <a:rPr lang="ru-RU">
                <a:solidFill>
                  <a:srgbClr val="c00000"/>
                </a:solidFill>
              </a:rPr>
              <a:t>Саратовскую духовную семинарию. </a:t>
            </a:r>
            <a:endParaRPr lang="ru-RU">
              <a:solidFill>
                <a:srgbClr val="c00000"/>
              </a:solidFill>
            </a:endParaRPr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>
                <a:solidFill>
                  <a:srgbClr val="c00000"/>
                </a:solidFill>
              </a:rPr>
              <a:t>В 1961 году</a:t>
            </a:r>
            <a:r>
              <a:rPr lang="ru-RU"/>
              <a:t>, после окончания семинарии по первому разряду, </a:t>
            </a:r>
            <a:endParaRPr lang="ru-RU"/>
          </a:p>
          <a:p>
            <a:pPr lvl="0">
              <a:defRPr/>
            </a:pPr>
            <a:r>
              <a:rPr lang="ru-RU"/>
              <a:t>                                                                            иеромонах Нифонт   </a:t>
            </a:r>
            <a:r>
              <a:rPr lang="ru-RU">
                <a:solidFill>
                  <a:srgbClr val="c00000"/>
                </a:solidFill>
              </a:rPr>
              <a:t>поступил в</a:t>
            </a:r>
            <a:endParaRPr lang="ru-RU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c00000"/>
                </a:solidFill>
              </a:rPr>
              <a:t> </a:t>
            </a:r>
            <a:r>
              <a:rPr lang="en-US" altLang="ru-RU">
                <a:solidFill>
                  <a:srgbClr val="c00000"/>
                </a:solidFill>
              </a:rPr>
              <a:t>.</a:t>
            </a:r>
            <a:r>
              <a:rPr lang="ru-RU">
                <a:solidFill>
                  <a:srgbClr val="c00000"/>
                </a:solidFill>
              </a:rPr>
              <a:t>                                                                          Московскую духовную академию</a:t>
            </a:r>
            <a:endParaRPr lang="ru-RU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/>
              <a:t>                                                       </a:t>
            </a:r>
            <a:r>
              <a:rPr lang="ru-RU" altLang="en-US"/>
              <a:t>              которую</a:t>
            </a:r>
            <a:r>
              <a:rPr lang="ru-RU"/>
              <a:t>  </a:t>
            </a:r>
            <a:r>
              <a:rPr lang="ru-RU">
                <a:solidFill>
                  <a:srgbClr val="c00000"/>
                </a:solidFill>
              </a:rPr>
              <a:t>окончил в 1965 году со            </a:t>
            </a:r>
            <a:endParaRPr lang="ru-RU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c00000"/>
                </a:solidFill>
              </a:rPr>
              <a:t>                                                                          степенью кандидата богословия</a:t>
            </a:r>
            <a:r>
              <a:rPr lang="ru-RU"/>
              <a:t>, 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/>
              <a:t>и Учебным комитетом был </a:t>
            </a:r>
            <a:r>
              <a:rPr lang="ru-RU">
                <a:solidFill>
                  <a:srgbClr val="c00000"/>
                </a:solidFill>
              </a:rPr>
              <a:t>направлен в Новосибирскую епархию, </a:t>
            </a:r>
            <a:r>
              <a:rPr lang="ru-RU"/>
              <a:t>в которую тогда входило и Красноярское благочиние.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7884" y="1395506"/>
            <a:ext cx="2857520" cy="200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7224" y="3786190"/>
            <a:ext cx="3149834" cy="209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7377088326_fd82b2c9b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8452"/>
            <a:ext cx="8417266" cy="652525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907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>
                <a:solidFill>
                  <a:srgbClr val="C00000"/>
                </a:solidFill>
              </a:rPr>
              <a:t>еромонах </a:t>
            </a:r>
            <a:r>
              <a:rPr lang="ru-RU" sz="2800" dirty="0" err="1" smtClean="0">
                <a:solidFill>
                  <a:srgbClr val="C00000"/>
                </a:solidFill>
              </a:rPr>
              <a:t>Нифонт</a:t>
            </a:r>
            <a:r>
              <a:rPr lang="ru-RU" sz="2800" dirty="0" smtClean="0">
                <a:solidFill>
                  <a:srgbClr val="C00000"/>
                </a:solidFill>
              </a:rPr>
              <a:t> был назначен настоятелем Свято-Троицкой церкви Красноярска и благочинным церквей Красноярского края. </a:t>
            </a:r>
            <a:r>
              <a:rPr lang="ru-RU" sz="2400" i="1" dirty="0" smtClean="0"/>
              <a:t>Красноярск в то время был вторым по величине городом Новосибирской епархии, в нем было около 700 тысяч жителей</a:t>
            </a:r>
            <a:endParaRPr lang="ru-RU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altay/903198/2a000001628784f2e0ac768c8bb9cc8fdb4f/XXL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800">
                <a:solidFill>
                  <a:srgbClr val="c00000"/>
                </a:solidFill>
              </a:rPr>
              <a:t>В Троицком храме отец Нифонт служил двадцать лет, до 1985 года.</a:t>
            </a:r>
            <a:br>
              <a:rPr lang="ru-RU" sz="2800">
                <a:solidFill>
                  <a:srgbClr val="c00000"/>
                </a:solidFill>
              </a:rPr>
            </a:b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1028343"/>
            <a:ext cx="3286148" cy="200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>
                <a:solidFill>
                  <a:srgbClr val="c00000"/>
                </a:solidFill>
              </a:rPr>
              <a:t>“</a:t>
            </a:r>
            <a:r>
              <a:rPr lang="en-US" altLang="ru-RU">
                <a:solidFill>
                  <a:srgbClr val="c00000"/>
                </a:solidFill>
              </a:rPr>
              <a:t>...</a:t>
            </a:r>
            <a:r>
              <a:rPr lang="ru-RU">
                <a:solidFill>
                  <a:srgbClr val="c00000"/>
                </a:solidFill>
              </a:rPr>
              <a:t>Старые раны давали о себе знать, здоровье настоятеля пошатнулось, и, перешагнув шестидесятилетний рубеж, он вышел за штат, став простым прихожанином своего храма</a:t>
            </a:r>
            <a:r>
              <a:rPr lang="ru-RU" altLang="en-US">
                <a:solidFill>
                  <a:srgbClr val="c00000"/>
                </a:solidFill>
              </a:rPr>
              <a:t>”</a:t>
            </a:r>
            <a:r>
              <a:rPr lang="ru-RU">
                <a:solidFill>
                  <a:srgbClr val="c00000"/>
                </a:solidFill>
              </a:rPr>
              <a:t>.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Вернулся в поздние годы архимандрит </a:t>
            </a:r>
            <a:r>
              <a:rPr lang="ru-RU" sz="2800" dirty="0" err="1" smtClean="0">
                <a:solidFill>
                  <a:srgbClr val="C00000"/>
                </a:solidFill>
              </a:rPr>
              <a:t>Нифонт</a:t>
            </a:r>
            <a:r>
              <a:rPr lang="ru-RU" sz="2800" dirty="0" smtClean="0">
                <a:solidFill>
                  <a:srgbClr val="C00000"/>
                </a:solidFill>
              </a:rPr>
              <a:t> и к своей первой церковной «специальности»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900354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— </a:t>
            </a:r>
            <a:r>
              <a:rPr lang="ru-RU" dirty="0" smtClean="0"/>
              <a:t>вместе с настоятелем Покровского собора протоиереем Сергием Тимоновым он создал молодежный хор из студентов местного института искусств и нередко руководил им в качестве регента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28802"/>
            <a:ext cx="5365533" cy="35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Протоиерей Николай Войтович, протоиерей </a:t>
            </a:r>
            <a:r>
              <a:rPr lang="ru-RU" i="1" dirty="0" err="1" smtClean="0"/>
              <a:t>Димитрий</a:t>
            </a:r>
            <a:r>
              <a:rPr lang="ru-RU" i="1" dirty="0" smtClean="0"/>
              <a:t> Будько </a:t>
            </a:r>
            <a:r>
              <a:rPr lang="ru-RU" i="1" dirty="0" smtClean="0"/>
              <a:t>и </a:t>
            </a:r>
            <a:r>
              <a:rPr lang="ru-RU" i="1" dirty="0" smtClean="0"/>
              <a:t>архимандрит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Нифонт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в алтаре Вознесенского кафедрального собора</a:t>
            </a:r>
            <a:endParaRPr lang="ru-RU" dirty="0"/>
          </a:p>
        </p:txBody>
      </p:sp>
      <p:pic>
        <p:nvPicPr>
          <p:cNvPr id="1026" name="Picture 2" descr="C:\Users\1\Desktop\1247625741_rryosrrs-2-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40343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123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Отец </a:t>
            </a:r>
            <a:r>
              <a:rPr lang="ru-RU" sz="2800" b="1" dirty="0" err="1" smtClean="0">
                <a:solidFill>
                  <a:srgbClr val="C00000"/>
                </a:solidFill>
              </a:rPr>
              <a:t>Нифонт</a:t>
            </a:r>
            <a:r>
              <a:rPr lang="ru-RU" sz="2800" b="1" dirty="0" smtClean="0">
                <a:solidFill>
                  <a:srgbClr val="C00000"/>
                </a:solidFill>
              </a:rPr>
              <a:t> прожил долгую жизнь. Он скончался в 2004 году в возрасте 85 лет и был погребен за алтарем Свято-Троицкого собора, в котором был настоятелем.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http://podvignaroda.ru/img/awards/new/Orden_Krasnoj_Zvezdy.</a:t>
            </a:r>
          </a:p>
          <a:p>
            <a:r>
              <a:rPr lang="ru-RU" u="sng" dirty="0" err="1" smtClean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png</a:t>
            </a:r>
            <a:r>
              <a:rPr lang="en-US" u="sng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en-US" u="sng" dirty="0" smtClean="0">
                <a:solidFill>
                  <a:srgbClr val="0000FF"/>
                </a:solidFill>
                <a:ea typeface="Times New Roman"/>
                <a:cs typeface="Times New Roman"/>
                <a:hlinkClick r:id="rId3"/>
              </a:rPr>
              <a:t>https://pravsarov.ru/</a:t>
            </a:r>
            <a:endParaRPr lang="ru-RU" u="sng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r>
              <a:rPr lang="en-US" u="sng" dirty="0" smtClean="0">
                <a:solidFill>
                  <a:srgbClr val="0000FF"/>
                </a:solidFill>
                <a:ea typeface="Times New Roman"/>
                <a:cs typeface="Times New Roman"/>
              </a:rPr>
              <a:t>http://zsoborkem.cerkov.ru/retro-albom/hyst_11-pervye-truzheniki-znamenskogo-prixoda/</a:t>
            </a:r>
            <a:endParaRPr lang="ru-RU" u="sng" dirty="0" smtClean="0">
              <a:solidFill>
                <a:srgbClr val="0000FF"/>
              </a:solidFill>
              <a:ea typeface="Times New Roman"/>
              <a:cs typeface="Times New Roman"/>
            </a:endParaRPr>
          </a:p>
          <a:p>
            <a:r>
              <a:rPr lang="en-US" dirty="0" smtClean="0">
                <a:ea typeface="Times New Roman"/>
                <a:cs typeface="Times New Roman"/>
              </a:rPr>
              <a:t>https://swbkka.livejournal.com/748893.html</a:t>
            </a:r>
            <a:endParaRPr lang="ru-RU" dirty="0" smtClean="0">
              <a:ea typeface="Times New Roman"/>
              <a:cs typeface="Times New Roman"/>
            </a:endParaRPr>
          </a:p>
          <a:p>
            <a:r>
              <a:rPr lang="en-US" smtClean="0"/>
              <a:t>https://www.liveinternet.ru/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1\Desktop\36356722_m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29250" y="2643182"/>
            <a:ext cx="3346545" cy="194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1\Desktop\36356724_m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43438" y="1285860"/>
            <a:ext cx="28575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1\Desktop\36356723_m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86314" y="4357694"/>
            <a:ext cx="335756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57200" y="152400"/>
            <a:ext cx="8229600" cy="256222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3100" i="1">
                <a:solidFill>
                  <a:srgbClr val="c00000"/>
                </a:solidFill>
              </a:rPr>
              <a:t>Архимандрит Нифонт (Глазов  Николай Дмитриевич) родился 6 / 19 декабря 1918 в селе Шумиха, ныне Кемеровского района, Кемеровской области </a:t>
            </a:r>
            <a:r>
              <a:rPr lang="ru-RU" i="1">
                <a:solidFill>
                  <a:srgbClr val="c00000"/>
                </a:solidFill>
              </a:rPr>
              <a:t>.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2000240"/>
            <a:ext cx="5143536" cy="485776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/>
              <a:t>«..При усилении крепостного права в 1615 года, крестьяне и церковники, стали совершать массовые побеги вплоть до Сибири. Беглых ловили, ковали в железо и возвращали владельцу. </a:t>
            </a:r>
            <a:endParaRPr lang="ru-RU" sz="1800"/>
          </a:p>
          <a:p>
            <a:pPr lvl="0">
              <a:defRPr/>
            </a:pPr>
            <a:r>
              <a:rPr lang="ru-RU" sz="1800"/>
              <a:t>Но число их не уменьшалось.  Мужики убегали вновь и вновь…</a:t>
            </a:r>
            <a:r>
              <a:rPr lang="ru-RU" altLang="en-US" sz="1800"/>
              <a:t>Беглые с</a:t>
            </a:r>
            <a:r>
              <a:rPr lang="ru-RU" sz="1800"/>
              <a:t>оставляли товарищества в 3-5 человек, так легче было выжить в глухих местах..</a:t>
            </a:r>
            <a:r>
              <a:rPr lang="en-US" altLang="ru-RU" sz="1800"/>
              <a:t>.</a:t>
            </a:r>
            <a:r>
              <a:rPr lang="ru-RU" sz="1800"/>
              <a:t> Дошли  они до окраин Томской губернии, Кузнецкого уезда. Место выбрали у протекающей бурливой и шумливой речки, недалеко от реки Томи. Здесь остались и пусти</a:t>
            </a:r>
            <a:r>
              <a:rPr lang="ru-RU" altLang="en-US" sz="1800"/>
              <a:t>ли </a:t>
            </a:r>
            <a:r>
              <a:rPr lang="ru-RU" sz="1800"/>
              <a:t>корни.</a:t>
            </a:r>
            <a:endParaRPr lang="ru-RU" sz="1800"/>
          </a:p>
          <a:p>
            <a:pPr lvl="0">
              <a:defRPr/>
            </a:pPr>
            <a:r>
              <a:rPr lang="ru-RU" sz="1800"/>
              <a:t>Речку назвали Шумихой, затем и дерев</a:t>
            </a:r>
            <a:r>
              <a:rPr lang="ru-RU" altLang="en-US" sz="1800"/>
              <a:t>ню тоже</a:t>
            </a:r>
            <a:r>
              <a:rPr lang="en-US" altLang="ru-RU" sz="1800"/>
              <a:t>.</a:t>
            </a:r>
            <a:r>
              <a:rPr lang="ru-RU" sz="1800"/>
              <a:t>.Так весной 1626 года из небольшой группы беглых появилась деревня Шумиха…»</a:t>
            </a: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7829576" cy="5667396"/>
          </a:xfrm>
        </p:spPr>
        <p:txBody>
          <a:bodyPr/>
          <a:lstStyle/>
          <a:p>
            <a:pPr lvl="0">
              <a:defRPr/>
            </a:pPr>
            <a:r>
              <a:rPr lang="ru-RU"/>
              <a:t> Родился Николай  в богопристойной семье  и</a:t>
            </a:r>
            <a:r>
              <a:rPr lang="en-US" altLang="ru-RU"/>
              <a:t>,</a:t>
            </a:r>
            <a:r>
              <a:rPr lang="ru-RU"/>
              <a:t> как вспоминали знавшие его в раннем детстве: «…еще не начав ходить в школу, он уже много времени проводил в храме Божием…».</a:t>
            </a:r>
            <a:endParaRPr lang="ru-RU"/>
          </a:p>
          <a:p>
            <a:pPr lvl="0">
              <a:defRPr/>
            </a:pPr>
            <a:endParaRPr lang="ru-RU"/>
          </a:p>
        </p:txBody>
      </p:sp>
      <p:pic>
        <p:nvPicPr>
          <p:cNvPr id="6" name="Picture 2" descr="C:\Users\1\Desktop\глазов\4-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1428728" y="2357430"/>
            <a:ext cx="6500858" cy="401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8186766" cy="538164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Окончив школу, Николай Глазов стал преподавать там географию, заочно он учился в педагогическом техникуме. </a:t>
            </a:r>
            <a:endParaRPr lang="ru-RU"/>
          </a:p>
          <a:p>
            <a:pPr lvl="0">
              <a:defRPr/>
            </a:pPr>
            <a:r>
              <a:rPr lang="ru-RU"/>
              <a:t>В 1939 году молодого преподавателя призвали в армию и отправили для прохождения службы в Забайкалье. </a:t>
            </a:r>
            <a:endParaRPr lang="ru-RU"/>
          </a:p>
          <a:p>
            <a:pPr lvl="0">
              <a:defRPr/>
            </a:pPr>
            <a:r>
              <a:rPr lang="ru-RU"/>
              <a:t>Вернуться домой после демобилизации ему помешала  Великая Отечественная война.</a:t>
            </a:r>
            <a:endParaRPr lang="ru-RU"/>
          </a:p>
          <a:p>
            <a:pPr lvl="0">
              <a:defRPr/>
            </a:pPr>
            <a:r>
              <a:rPr lang="ru-RU"/>
              <a:t> В начале войны Николай Глазов  был направлен на учебу в одно из военных артиллеристко -зенитных  училищ</a:t>
            </a:r>
            <a:r>
              <a:rPr lang="en-US" altLang="ru-RU"/>
              <a:t>,</a:t>
            </a:r>
            <a:r>
              <a:rPr lang="ru-RU" altLang="en-US"/>
              <a:t> получил звание лей</a:t>
            </a:r>
            <a:r>
              <a:rPr lang="ru-RU"/>
              <a:t>т</a:t>
            </a:r>
            <a:r>
              <a:rPr lang="ru-RU" altLang="en-US"/>
              <a:t>енан</a:t>
            </a:r>
            <a:r>
              <a:rPr lang="ru-RU"/>
              <a:t>т</a:t>
            </a:r>
            <a:r>
              <a:rPr lang="ru-RU" altLang="en-US"/>
              <a:t>а</a:t>
            </a:r>
            <a:r>
              <a:rPr lang="ru-RU"/>
              <a:t>.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brigh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59936" cy="5738834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ru-RU" b="1">
                <a:solidFill>
                  <a:srgbClr val="c00000"/>
                </a:solidFill>
              </a:rPr>
              <a:t>После окончания училища лейтенант был отправлен на Воронежский фронт.</a:t>
            </a:r>
            <a:endParaRPr lang="ru-RU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c00000"/>
                </a:solidFill>
              </a:rPr>
              <a:t>На Курской дуге</a:t>
            </a:r>
            <a:r>
              <a:rPr lang="en-US" altLang="ru-RU" b="1">
                <a:solidFill>
                  <a:srgbClr val="c00000"/>
                </a:solidFill>
              </a:rPr>
              <a:t>,</a:t>
            </a:r>
            <a:r>
              <a:rPr lang="ru-RU" altLang="en-US" b="1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участвуя в сражениях, он неоднократно проявлял мужество и героизм.</a:t>
            </a:r>
            <a:endParaRPr lang="ru-RU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c00000"/>
                </a:solidFill>
              </a:rPr>
              <a:t>Вскоре он был назначен командиром зенитной батареи</a:t>
            </a:r>
            <a:r>
              <a:rPr lang="en-US" altLang="ru-RU" b="1">
                <a:solidFill>
                  <a:srgbClr val="c00000"/>
                </a:solidFill>
              </a:rPr>
              <a:t>.</a:t>
            </a:r>
            <a:endParaRPr lang="en-US" altLang="ru-RU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00000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3929090" cy="5030964"/>
          </a:xfrm>
          <a:prstGeom prst="rect">
            <a:avLst/>
          </a:prstGeom>
          <a:noFill/>
        </p:spPr>
      </p:pic>
      <p:pic>
        <p:nvPicPr>
          <p:cNvPr id="2050" name="Picture 2" descr="C:\Users\1\Desktop\Orden_Krasnoj_Zvez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5984" cy="1895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52400"/>
            <a:ext cx="6858016" cy="163352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1943 год. </a:t>
            </a:r>
            <a:r>
              <a:rPr lang="ru-RU" sz="2800" dirty="0" smtClean="0">
                <a:solidFill>
                  <a:srgbClr val="FF0000"/>
                </a:solidFill>
              </a:rPr>
              <a:t>За </a:t>
            </a:r>
            <a:r>
              <a:rPr lang="ru-RU" sz="2800" dirty="0" smtClean="0">
                <a:solidFill>
                  <a:srgbClr val="FF0000"/>
                </a:solidFill>
              </a:rPr>
              <a:t>бои на Курской дуге и форсирование Днепра :«…Мл. лейтенант Глазов  Н.Д достоин правительственной награды ордена- «Красного Знамени».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3114668" cy="43100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Звание: мл. лейтенант</a:t>
            </a:r>
            <a:br>
              <a:rPr lang="ru-RU" dirty="0" smtClean="0"/>
            </a:br>
            <a:r>
              <a:rPr lang="ru-RU" dirty="0" smtClean="0"/>
              <a:t>в РККА с 1939 года Место призыва: Кемеровский РВК, Новосибирская обл., Кемеровский р-н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Место службы: 1119 </a:t>
            </a:r>
            <a:r>
              <a:rPr lang="ru-RU" dirty="0" err="1" smtClean="0"/>
              <a:t>зенап</a:t>
            </a:r>
            <a:r>
              <a:rPr lang="ru-RU" dirty="0" smtClean="0"/>
              <a:t> 5 </a:t>
            </a:r>
            <a:r>
              <a:rPr lang="ru-RU" dirty="0" err="1" smtClean="0"/>
              <a:t>зенад</a:t>
            </a:r>
            <a:r>
              <a:rPr lang="ru-RU" dirty="0" smtClean="0"/>
              <a:t> РГК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Дата подвига: 05.07.1943-08.07.1943,05.10.1943-11.10.1943</a:t>
            </a:r>
            <a:endParaRPr lang="ru-RU" dirty="0"/>
          </a:p>
        </p:txBody>
      </p:sp>
      <p:pic>
        <p:nvPicPr>
          <p:cNvPr id="7" name="Picture 3" descr="C:\Users\1\Desktop\00000563.jpg"/>
          <p:cNvPicPr>
            <a:picLocks noChangeAspect="1" noChangeArrowheads="1"/>
          </p:cNvPicPr>
          <p:nvPr/>
        </p:nvPicPr>
        <p:blipFill>
          <a:blip r:embed="rId2"/>
          <a:srcRect l="-813" t="33580" r="11520" b="61106"/>
          <a:stretch>
            <a:fillRect/>
          </a:stretch>
        </p:blipFill>
        <p:spPr bwMode="auto">
          <a:xfrm>
            <a:off x="3214678" y="4929198"/>
            <a:ext cx="5508449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786" y="1000108"/>
            <a:ext cx="3357586" cy="5429288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28596" y="214290"/>
            <a:ext cx="3286148" cy="300039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Приказ подразделения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№: 15/н От: 09.11.1943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Издан: 5 зенад РГК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Архив: ЦАМО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Фонд: 33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Опись: 690155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Единица хранения: 1285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№ записи 34144394</a:t>
            </a:r>
            <a:br>
              <a:rPr lang="ru-RU" sz="2400"/>
            </a:b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3614734" cy="2911477"/>
          </a:xfrm>
        </p:spPr>
        <p:txBody>
          <a:bodyPr>
            <a:normAutofit/>
          </a:bodyPr>
          <a:lstStyle/>
          <a:p>
            <a:pPr lvl="0">
              <a:defRPr/>
            </a:pPr>
            <a:br>
              <a:rPr lang="ru-RU"/>
            </a:b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85728"/>
            <a:ext cx="4572032" cy="581027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«…В течении  периода с 5.10. 43г по 11.10. 43г. Его взвод интенсивным огнем отражая налеты авиации на переправу через р. Днепр ,  чем обеспечил безупречную работу переправы. Мл. лейтенант Глазов  Н.Д достоин правительственной награды ордена- «Красно</a:t>
            </a:r>
            <a:r>
              <a:rPr lang="ru-RU" altLang="en-US"/>
              <a:t>й Звезды</a:t>
            </a:r>
            <a:r>
              <a:rPr lang="ru-RU"/>
              <a:t>». </a:t>
            </a:r>
            <a:endParaRPr lang="ru-RU"/>
          </a:p>
        </p:txBody>
      </p:sp>
      <p:pic>
        <p:nvPicPr>
          <p:cNvPr id="6" name="Picture 2" descr="C:\Users\1\Desktop\Orden_Krasnoj_Zvezdy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78566" y="4762928"/>
            <a:ext cx="2397754" cy="2095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Orden_Otechestvennoj_vojny_2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26" cy="208781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97551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6758006" cy="919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Март 1945 год. Бои за город Будапешт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59936" cy="4452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Фронтовой приказ</a:t>
            </a:r>
          </a:p>
          <a:p>
            <a:r>
              <a:rPr lang="ru-RU" dirty="0" smtClean="0"/>
              <a:t>№: 6/</a:t>
            </a:r>
            <a:r>
              <a:rPr lang="ru-RU" dirty="0" err="1" smtClean="0"/>
              <a:t>н</a:t>
            </a:r>
            <a:r>
              <a:rPr lang="ru-RU" dirty="0" smtClean="0"/>
              <a:t> От: 09.03.1945</a:t>
            </a:r>
            <a:br>
              <a:rPr lang="ru-RU" dirty="0" smtClean="0"/>
            </a:br>
            <a:r>
              <a:rPr lang="ru-RU" dirty="0" smtClean="0"/>
              <a:t>Издан: ВС 7 </a:t>
            </a:r>
            <a:r>
              <a:rPr lang="ru-RU" dirty="0" err="1" smtClean="0"/>
              <a:t>гв</a:t>
            </a:r>
            <a:r>
              <a:rPr lang="ru-RU" dirty="0" smtClean="0"/>
              <a:t>. А 2 Украинского фронта</a:t>
            </a:r>
            <a:br>
              <a:rPr lang="ru-RU" dirty="0" smtClean="0"/>
            </a:br>
            <a:r>
              <a:rPr lang="ru-RU" dirty="0" smtClean="0"/>
              <a:t>Архив: ЦАМО</a:t>
            </a:r>
          </a:p>
          <a:p>
            <a:r>
              <a:rPr lang="ru-RU" dirty="0" smtClean="0"/>
              <a:t>Фонд: 33</a:t>
            </a:r>
          </a:p>
          <a:p>
            <a:r>
              <a:rPr lang="ru-RU" dirty="0" smtClean="0"/>
              <a:t>Опись: 690306</a:t>
            </a:r>
          </a:p>
          <a:p>
            <a:r>
              <a:rPr lang="ru-RU" dirty="0" smtClean="0"/>
              <a:t>Единица хранения: 417</a:t>
            </a:r>
          </a:p>
          <a:p>
            <a:r>
              <a:rPr lang="ru-RU" dirty="0" smtClean="0"/>
              <a:t>№ записи 40660532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17241" b="72414"/>
          <a:stretch>
            <a:fillRect/>
          </a:stretch>
        </p:blipFill>
        <p:spPr bwMode="auto">
          <a:xfrm>
            <a:off x="1071538" y="5286388"/>
            <a:ext cx="7715304" cy="1247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 rotWithShape="1">
          <a:blip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 rotWithShape="1">
          <a:blip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 rotWithShape="1">
          <a:blip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888</ep:Words>
  <ep:PresentationFormat>Экран (4:3)</ep:PresentationFormat>
  <ep:Paragraphs>77</ep:Paragraphs>
  <ep:Slides>24</ep:Slides>
  <ep:Notes>1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24</vt:i4>
      </vt:variant>
    </vt:vector>
  </ep:HeadingPairs>
  <ep:TitlesOfParts>
    <vt:vector size="25" baseType="lpstr">
      <vt:lpstr>Бумажная</vt:lpstr>
      <vt:lpstr>Архимандрид Нифонт (Глазов Николай Дмитриевич)</vt:lpstr>
      <vt:lpstr>Слайд 2</vt:lpstr>
      <vt:lpstr>Архимандрит Нифонт (Глазов  Николай Дмитриевич) родился 6 / 19 декабря 1918 в селе Шумиха, ныне Кемеровского района, Кемеровской области .</vt:lpstr>
      <vt:lpstr>Слайд 4</vt:lpstr>
      <vt:lpstr>Слайд 5</vt:lpstr>
      <vt:lpstr>Слайд 6</vt:lpstr>
      <vt:lpstr xml:space="preserve"> 1943 год. За бои на Курской дуге и форсирование Днепра :«…Мл. лейтенант Глазов  Н.Д достоин правительственной награды ордена- «Красного Знамени».</vt:lpstr>
      <vt:lpstr>Приказ подразделения №: 15/н От: 09.11.1943 Издан: 5 зенад РГК Архив: ЦАМО Фонд: 33 Опись: 690155 Единица хранения: 1285 № записи 34144394</vt:lpstr>
      <vt:lpstr xml:space="preserve"> Март 1945 год. Бои за город Будапешт</vt:lpstr>
      <vt:lpstr>Вписка  из приказа…</vt:lpstr>
      <vt:lpstr>Слайд 11</vt:lpstr>
      <vt:lpstr xml:space="preserve">Последний бой старшему лейтенанту Глазову пришлось вести в Венгрии у озера Балатон в марте 1945 года. </vt:lpstr>
      <vt:lpstr>В конце 1945 года Николай Дмитриевич вернулся в  Кемерово с орденами Отечественной войны, Красной Звезды, медалями: «За отвагу», «За взятие Будапешта», «За победу над Германией». Он стал псаломщиком в Знаменской церкви Кемерова.</vt:lpstr>
      <vt:lpstr xml:space="preserve">Первые труженики Знаменского прихода 1947 год </vt:lpstr>
      <vt:lpstr>Слайд 15</vt:lpstr>
      <vt:lpstr xml:space="preserve">Служители Киево-Печерск0й Лавры 1947 год. </vt:lpstr>
      <vt:lpstr>Слайд 17</vt:lpstr>
      <vt:lpstr>Слайд 18</vt:lpstr>
      <vt:lpstr>Иеромонах Нифонт был назначен настоятелем Свято-Троицкой церкви Красноярска и благочинным церквей Красноярского края. Красноярск в то время был вторым по величине городом Новосибирской епархии, в нем было около 700 тысяч жителей</vt:lpstr>
      <vt:lpstr>В Троицком храме отец Нифонт служил двадцать лет, до 1985 года.</vt:lpstr>
      <vt:lpstr xml:space="preserve">Вернулся в поздние годы архимандрит Нифонт и к своей первой церковной «специальности» </vt:lpstr>
      <vt:lpstr>Слайд 22</vt:lpstr>
      <vt:lpstr>Слайд 23</vt:lpstr>
      <vt:lpstr>Слайд 24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2022-12-14T18:14:06.000</dcterms:created>
  <dc:creator>1</dc:creator>
  <cp:lastModifiedBy>www</cp:lastModifiedBy>
  <dcterms:modified xsi:type="dcterms:W3CDTF">2022-12-26T06:40:46.164</dcterms:modified>
  <cp:revision>101</cp:revision>
  <dc:title>Слайд 1</dc:title>
  <cp:version>0906.0100.01</cp:version>
</cp:coreProperties>
</file>