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22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4620E-7273-4517-81EC-64FB9FED6250}" type="datetimeFigureOut">
              <a:rPr lang="ru-RU" smtClean="0"/>
              <a:t>25.06.2016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C60EA-A07A-4084-B6E1-DBEA61851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405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C60EA-A07A-4084-B6E1-DBEA6185114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484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C60EA-A07A-4084-B6E1-DBEA6185114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352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C60EA-A07A-4084-B6E1-DBEA6185114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383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C60EA-A07A-4084-B6E1-DBEA6185114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203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BB5C-9684-418C-99D9-014FF4AB86A9}" type="datetime1">
              <a:rPr lang="ru-RU" smtClean="0"/>
              <a:t>25.06.2016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E92C-FB9D-4298-95D8-9C1E71455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712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2167-E89D-4661-B783-3F8CCA92B951}" type="datetime1">
              <a:rPr lang="ru-RU" smtClean="0"/>
              <a:t>25.06.2016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E92C-FB9D-4298-95D8-9C1E71455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22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7382-ACA3-48E3-85C9-CF6977353109}" type="datetime1">
              <a:rPr lang="ru-RU" smtClean="0"/>
              <a:t>25.06.2016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E92C-FB9D-4298-95D8-9C1E71455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78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73B9-E165-4A61-964A-73B39E4A823F}" type="datetime1">
              <a:rPr lang="ru-RU" smtClean="0"/>
              <a:t>25.06.2016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E92C-FB9D-4298-95D8-9C1E71455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031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BAEBD-FC89-4D19-AF48-3F8079D9A556}" type="datetime1">
              <a:rPr lang="ru-RU" smtClean="0"/>
              <a:t>25.06.2016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E92C-FB9D-4298-95D8-9C1E71455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43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20BE-09B0-4310-A84E-4F38739F126E}" type="datetime1">
              <a:rPr lang="ru-RU" smtClean="0"/>
              <a:t>25.06.2016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E92C-FB9D-4298-95D8-9C1E71455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389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8B31-5624-4EE5-B602-FEC9900244F5}" type="datetime1">
              <a:rPr lang="ru-RU" smtClean="0"/>
              <a:t>25.06.2016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E92C-FB9D-4298-95D8-9C1E71455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059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EF63-C6EF-471F-AC48-CCDC00AE5D75}" type="datetime1">
              <a:rPr lang="ru-RU" smtClean="0"/>
              <a:t>25.06.2016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E92C-FB9D-4298-95D8-9C1E71455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556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D29C-E269-4B6D-9C34-ED55313FF986}" type="datetime1">
              <a:rPr lang="ru-RU" smtClean="0"/>
              <a:t>25.06.2016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E92C-FB9D-4298-95D8-9C1E71455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45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023-DDBA-467E-87AC-8BD3346ABCCA}" type="datetime1">
              <a:rPr lang="ru-RU" smtClean="0"/>
              <a:t>25.06.2016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E92C-FB9D-4298-95D8-9C1E71455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63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8A27-4819-43BC-9886-26E7F00F7C8B}" type="datetime1">
              <a:rPr lang="ru-RU" smtClean="0"/>
              <a:t>25.06.2016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E92C-FB9D-4298-95D8-9C1E71455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737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 l="-78000" r="-7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512FA-2AF3-43D8-B62A-BCB176E990B7}" type="datetime1">
              <a:rPr lang="ru-RU" smtClean="0"/>
              <a:t>25.06.2016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8E92C-FB9D-4298-95D8-9C1E71455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31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Итоговая творческая презентация «Музыкальная информатика»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E92C-FB9D-4298-95D8-9C1E714556BD}" type="slidenum">
              <a:rPr lang="ru-RU" smtClean="0"/>
              <a:t>10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99" y="4929436"/>
            <a:ext cx="5830114" cy="44583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99" y="518243"/>
            <a:ext cx="5830114" cy="4364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4621" y="9444335"/>
            <a:ext cx="5688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Видео прилагается отдельным файлом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6306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51" y="3995840"/>
            <a:ext cx="5204298" cy="29259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51" y="1048531"/>
            <a:ext cx="5204298" cy="29259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51" y="6943149"/>
            <a:ext cx="5204298" cy="29259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Мультимедийная библиотека ДШИ им. Г.Г.Галынина (фрагмент)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965666" y="9381028"/>
            <a:ext cx="189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5" action="ppaction://hlinksldjump"/>
              </a:rPr>
              <a:t>К содержанию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E92C-FB9D-4298-95D8-9C1E714556B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39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7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4400" b="1" dirty="0"/>
              <a:t>Музыкальные задачки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4656836"/>
            <a:ext cx="6858000" cy="5051964"/>
          </a:xfrm>
        </p:spPr>
        <p:txBody>
          <a:bodyPr numCol="2" anchor="ctr">
            <a:noAutofit/>
          </a:bodyPr>
          <a:lstStyle/>
          <a:p>
            <a:pPr marL="85725" indent="18097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i="1" dirty="0" smtClean="0"/>
              <a:t>По </a:t>
            </a:r>
            <a:r>
              <a:rPr lang="ru-RU" sz="1100" i="1" dirty="0"/>
              <a:t>горизонтали:</a:t>
            </a:r>
            <a:endParaRPr lang="ru-RU" sz="1100" dirty="0"/>
          </a:p>
          <a:p>
            <a:pPr marL="85725" indent="180975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100" dirty="0"/>
              <a:t>Название известной пьесы И.С. Баха для флейты.</a:t>
            </a:r>
          </a:p>
          <a:p>
            <a:pPr marL="85725" indent="180975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100" dirty="0"/>
              <a:t>Родоначальник русской классической музыки.</a:t>
            </a:r>
          </a:p>
          <a:p>
            <a:pPr marL="85725" indent="180975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100" dirty="0"/>
              <a:t>Оркестровое вступление к опере или балету, звучащее перед самым началом спектакля.</a:t>
            </a:r>
          </a:p>
          <a:p>
            <a:pPr marL="85725" indent="180975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100" dirty="0"/>
              <a:t>Ансамбль </a:t>
            </a:r>
            <a:r>
              <a:rPr lang="ru-RU" sz="1100" dirty="0" err="1"/>
              <a:t>четырех</a:t>
            </a:r>
            <a:r>
              <a:rPr lang="ru-RU" sz="1100" dirty="0"/>
              <a:t> музыкантов, а также название одной известной басни И.А. Крылова.</a:t>
            </a:r>
          </a:p>
          <a:p>
            <a:pPr marL="85725" indent="180975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100" dirty="0"/>
              <a:t>Произведение для хора, солистов и оркестра, заупокойная месса, есть, к примеру, у Моцарта.</a:t>
            </a:r>
          </a:p>
          <a:p>
            <a:pPr marL="85725" indent="180975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100" dirty="0"/>
              <a:t>Ударный музыкальный инструмент, с тремоло (это такой приём игры) которого начинается 103-я симфония Гайдна.</a:t>
            </a:r>
          </a:p>
          <a:p>
            <a:pPr marL="85725" indent="180975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100" dirty="0"/>
              <a:t>Название балета П.И. Чайковского на новогоднюю тему, в котором </a:t>
            </a:r>
            <a:r>
              <a:rPr lang="ru-RU" sz="1100" dirty="0" smtClean="0"/>
              <a:t>заколдованный принц </a:t>
            </a:r>
            <a:r>
              <a:rPr lang="ru-RU" sz="1100" dirty="0"/>
              <a:t>борется с мышиным королём.</a:t>
            </a:r>
          </a:p>
          <a:p>
            <a:pPr marL="85725" indent="180975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100" dirty="0"/>
              <a:t>Музыкально-театральный жанр, в котором написаны такие сочинения, как «Руслан и Людмила» М.И. Глинки, «Пиковая Дама» П.И. Чайковского.</a:t>
            </a:r>
          </a:p>
          <a:p>
            <a:pPr marL="85725" indent="180975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100" dirty="0"/>
              <a:t>Низкий мужской голос.</a:t>
            </a:r>
          </a:p>
          <a:p>
            <a:pPr marL="85725" indent="180975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100" dirty="0"/>
              <a:t>Один из «китов» в музыке: танец, марш и …?</a:t>
            </a:r>
          </a:p>
          <a:p>
            <a:pPr marL="85725" indent="180975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100" dirty="0"/>
              <a:t>Музыкант, который управляет симфоническим оркестром.</a:t>
            </a:r>
          </a:p>
          <a:p>
            <a:pPr marL="85725" indent="180975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100" dirty="0"/>
              <a:t>Белорусская песня-танец о картошке.</a:t>
            </a:r>
          </a:p>
          <a:p>
            <a:pPr marL="85725" indent="180975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100" dirty="0"/>
              <a:t>Музыкальный инструмент, название которого сложено из итальянских слов, в переводе означающих «громко» и «тихо».</a:t>
            </a:r>
          </a:p>
          <a:p>
            <a:pPr marL="85725" indent="180975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100" dirty="0"/>
              <a:t>Опера-былина Н.А. Римского-Корсакова о гусляре и морской царевне Волхове.</a:t>
            </a:r>
          </a:p>
          <a:p>
            <a:pPr marL="85725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100" i="1" dirty="0"/>
          </a:p>
          <a:p>
            <a:pPr marL="85725" indent="18097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i="1" dirty="0" smtClean="0"/>
              <a:t>По вертикали</a:t>
            </a:r>
            <a:r>
              <a:rPr lang="ru-RU" sz="1100" i="1" dirty="0"/>
              <a:t>:</a:t>
            </a:r>
            <a:endParaRPr lang="ru-RU" sz="1100" dirty="0"/>
          </a:p>
          <a:p>
            <a:pPr marL="85725" indent="180975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100" dirty="0"/>
              <a:t>Музыкальный интервал, соединяющий две рядом стоящие ступени.</a:t>
            </a:r>
          </a:p>
          <a:p>
            <a:pPr marL="85725" indent="180975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100" dirty="0"/>
              <a:t>Австрийский композитор, автор песни «Вечерняя серенада».</a:t>
            </a:r>
          </a:p>
          <a:p>
            <a:pPr marL="85725" indent="180975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100" dirty="0"/>
              <a:t>Знак в нотном письме, который указывает на понижение звука на полтона.</a:t>
            </a:r>
          </a:p>
          <a:p>
            <a:pPr marL="85725" indent="180975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100" dirty="0"/>
              <a:t>Ансамбль трёх музыкантов-инструменталистов или певцов.</a:t>
            </a:r>
          </a:p>
          <a:p>
            <a:pPr marL="85725" indent="180975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100" dirty="0"/>
              <a:t>Фамилия композитора, открывшего первую консерваторию в России.</a:t>
            </a:r>
          </a:p>
          <a:p>
            <a:pPr marL="85725" indent="180975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100" dirty="0"/>
              <a:t>Кто написал цикл «Картинки с выставки»?</a:t>
            </a:r>
          </a:p>
          <a:p>
            <a:pPr marL="85725" indent="180975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100" dirty="0"/>
              <a:t>Танец, который лежит в основе пьесы Штрауса «На прекрасном голубом Дунае».</a:t>
            </a:r>
          </a:p>
          <a:p>
            <a:pPr marL="85725" indent="180975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100" dirty="0"/>
              <a:t>Музыкальное произведение для солирующего инструмента и оркестра, в котором оркестр и солист как бы соревнуются между собой.</a:t>
            </a:r>
          </a:p>
          <a:p>
            <a:pPr marL="85725" indent="180975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100" dirty="0"/>
              <a:t>Музыкальный стиль, к которому относят творчество И.С. Баха и Г.Ф. Генделя.</a:t>
            </a:r>
          </a:p>
          <a:p>
            <a:pPr marL="85725" indent="180975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100" dirty="0"/>
              <a:t>Австрийский композитор, который написал «Маленькую ночную серенаду» и «Турецкий марш».</a:t>
            </a:r>
          </a:p>
          <a:p>
            <a:pPr marL="85725" indent="180975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100" dirty="0"/>
              <a:t>Польский национальный танец, например, в пьесе </a:t>
            </a:r>
            <a:r>
              <a:rPr lang="ru-RU" sz="1100" dirty="0" err="1"/>
              <a:t>Огиньского</a:t>
            </a:r>
            <a:r>
              <a:rPr lang="ru-RU" sz="1100" dirty="0"/>
              <a:t> «Прощание с родиной».</a:t>
            </a:r>
          </a:p>
          <a:p>
            <a:pPr marL="85725" indent="180975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100" dirty="0"/>
              <a:t>Великий немецкий композитор, который написал много фуг, а ещё он автор «Страстей по Матфею».</a:t>
            </a:r>
          </a:p>
          <a:p>
            <a:pPr marL="85725" indent="180975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100" dirty="0"/>
              <a:t>Созвучие трёх и более звуков</a:t>
            </a:r>
            <a:r>
              <a:rPr lang="ru-RU" sz="1100" dirty="0" smtClean="0"/>
              <a:t>.</a:t>
            </a:r>
            <a:endParaRPr lang="ru-RU" sz="11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251" y="717735"/>
            <a:ext cx="3375498" cy="39391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65666" y="9381028"/>
            <a:ext cx="189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3" action="ppaction://hlinksldjump"/>
              </a:rPr>
              <a:t>К содержанию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10800000">
            <a:off x="1" y="9505890"/>
            <a:ext cx="51167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buFont typeface="+mj-lt"/>
              <a:buAutoNum type="arabicPeriod"/>
            </a:pPr>
            <a:r>
              <a:rPr lang="ru-RU" sz="500" dirty="0"/>
              <a:t>По горизонтали:</a:t>
            </a:r>
          </a:p>
          <a:p>
            <a:pPr algn="just" defTabSz="685800">
              <a:buFont typeface="+mj-lt"/>
              <a:buAutoNum type="arabicPeriod"/>
            </a:pPr>
            <a:r>
              <a:rPr lang="ru-RU" sz="500" dirty="0"/>
              <a:t>1. Шутка 2. Глинка 3. Увертюра 4. Квартет 5. Реквием 6. Литавры 7. Щелкунчик 8. Опера 9. Бас 10. Песня 11. </a:t>
            </a:r>
            <a:r>
              <a:rPr lang="ru-RU" sz="500" dirty="0" err="1"/>
              <a:t>Дирижер</a:t>
            </a:r>
            <a:r>
              <a:rPr lang="ru-RU" sz="500" dirty="0"/>
              <a:t> 12. Бульба 13. Фортепиано 14. Садко</a:t>
            </a:r>
          </a:p>
          <a:p>
            <a:pPr algn="just" defTabSz="685800">
              <a:buFont typeface="+mj-lt"/>
              <a:buAutoNum type="arabicPeriod"/>
            </a:pPr>
            <a:r>
              <a:rPr lang="ru-RU" sz="500" dirty="0"/>
              <a:t>По вертикали:</a:t>
            </a:r>
          </a:p>
          <a:p>
            <a:pPr algn="just" defTabSz="685800">
              <a:buFont typeface="+mj-lt"/>
              <a:buAutoNum type="arabicPeriod"/>
            </a:pPr>
            <a:r>
              <a:rPr lang="ru-RU" sz="500" dirty="0"/>
              <a:t>1. Секунда 2. Шуберт 3. Бемоль 4. Трио 5. Рубинштейн 6. Мусоргский 7. Вальс 8. Концерт 9. Барокко 10. Моцарт 11. Полонез 12. Бах 13. Аккорд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E92C-FB9D-4298-95D8-9C1E714556B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27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62045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ru-RU" sz="4400" b="1" dirty="0"/>
              <a:t>Фотоконкурс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65666" y="9381028"/>
            <a:ext cx="189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3" action="ppaction://hlinksldjump"/>
              </a:rPr>
              <a:t>К содержанию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885" y="6559696"/>
            <a:ext cx="3492230" cy="27842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60" y="3583021"/>
            <a:ext cx="3436680" cy="27399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885" y="731351"/>
            <a:ext cx="3492230" cy="261917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E92C-FB9D-4298-95D8-9C1E714556B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24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6982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4400" b="1" dirty="0"/>
              <a:t>Интересные находки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933854" y="698279"/>
            <a:ext cx="5729593" cy="8483117"/>
          </a:xfrm>
        </p:spPr>
        <p:txBody>
          <a:bodyPr anchor="ctr">
            <a:normAutofit fontScale="92500"/>
          </a:bodyPr>
          <a:lstStyle/>
          <a:p>
            <a:pPr marL="0" indent="360000" algn="ctr">
              <a:buNone/>
            </a:pPr>
            <a:r>
              <a:rPr lang="ru-RU" sz="3200" b="1" dirty="0"/>
              <a:t>На каких ступенях строятся аккорды – таблицы по сольфеджио</a:t>
            </a:r>
          </a:p>
          <a:p>
            <a:pPr marL="0" indent="360000" algn="just">
              <a:buFont typeface="Wingdings" panose="05000000000000000000" pitchFamily="2" charset="2"/>
              <a:buChar char=""/>
            </a:pPr>
            <a:r>
              <a:rPr lang="ru-RU" sz="2400" dirty="0"/>
              <a:t>Чтобы каждый раз мучительно не вспоминать, </a:t>
            </a:r>
            <a:r>
              <a:rPr lang="ru-RU" sz="2400" b="1" dirty="0"/>
              <a:t>на каких ступенях строятся аккорды</a:t>
            </a:r>
            <a:r>
              <a:rPr lang="ru-RU" sz="2400" dirty="0"/>
              <a:t>, заведите у себя в тетрадочке таблички-шпаргалки. </a:t>
            </a:r>
            <a:r>
              <a:rPr lang="ru-RU" sz="2400" b="1" dirty="0"/>
              <a:t>Таблицы по сольфеджио</a:t>
            </a:r>
            <a:r>
              <a:rPr lang="ru-RU" sz="2400" dirty="0"/>
              <a:t>, кстати, их можно с таким же успехом использовать и на гармонии, вы можете распечатать и приклеить или переписать в свою нотную тетрадочку по предмету.</a:t>
            </a:r>
          </a:p>
          <a:p>
            <a:pPr marL="0" indent="360000" algn="just">
              <a:buFont typeface="Wingdings" panose="05000000000000000000" pitchFamily="2" charset="2"/>
              <a:buChar char=""/>
            </a:pPr>
            <a:r>
              <a:rPr lang="ru-RU" sz="2400" dirty="0"/>
              <a:t>Пользоваться такими табличками очень удобно при составлении или расшифровке всяких </a:t>
            </a:r>
            <a:r>
              <a:rPr lang="ru-RU" sz="2400" dirty="0" err="1"/>
              <a:t>цифровок</a:t>
            </a:r>
            <a:r>
              <a:rPr lang="ru-RU" sz="2400" dirty="0"/>
              <a:t> и последовательностей. Также клёва иметь такую подсказку на гармонии, когда наступает ступор, и никак не можешь найти подходящий аккорд для гармонизации, тут же всё перед глазами – обязательно что-то подойдёт.</a:t>
            </a:r>
          </a:p>
          <a:p>
            <a:pPr marL="0" indent="360000" algn="just">
              <a:buFont typeface="Wingdings" panose="05000000000000000000" pitchFamily="2" charset="2"/>
              <a:buChar char=""/>
            </a:pPr>
            <a:r>
              <a:rPr lang="ru-RU" sz="2400" dirty="0"/>
              <a:t>Таблицы по сольфеджио </a:t>
            </a:r>
            <a:r>
              <a:rPr lang="ru-RU" sz="2400" dirty="0" smtClean="0"/>
              <a:t>можно сделать </a:t>
            </a:r>
            <a:r>
              <a:rPr lang="ru-RU" sz="2400" dirty="0"/>
              <a:t>в двух вариантах – один более полный (для студентов училищ, колледжей и вузов), </a:t>
            </a:r>
            <a:r>
              <a:rPr lang="ru-RU" sz="2400" dirty="0" smtClean="0"/>
              <a:t>другой – </a:t>
            </a:r>
            <a:r>
              <a:rPr lang="ru-RU" sz="2400" dirty="0"/>
              <a:t>попроще (для школьников). Выбирайте тот, который подходит вам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E92C-FB9D-4298-95D8-9C1E714556B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11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3855" y="527405"/>
            <a:ext cx="5452658" cy="8394875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ru-RU" b="1" cap="all" dirty="0"/>
              <a:t>ТАБЛИЦЫ ПО СОЛЬФЕДЖИО ДЛЯ ШКОЛЫ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 marL="0" indent="360000" algn="just">
              <a:buFont typeface="Wingdings" panose="05000000000000000000" pitchFamily="2" charset="2"/>
              <a:buChar char=""/>
            </a:pPr>
            <a:r>
              <a:rPr lang="ru-RU" dirty="0" smtClean="0"/>
              <a:t>Надеюсь</a:t>
            </a:r>
            <a:r>
              <a:rPr lang="ru-RU" dirty="0"/>
              <a:t>, всё понятно. Не забываем, что в гармоническом миноре повышается VII ступень. Учитывайте это при составлении доминантовых аккордов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b="1" cap="all" dirty="0"/>
              <a:t>ТАБЛИЦЫ ПО СОЛЬФЕДЖИО ДЛЯ КОЛЛЕДЖА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360000" algn="just">
              <a:buFont typeface="Wingdings" panose="05000000000000000000" pitchFamily="2" charset="2"/>
              <a:buChar char=""/>
            </a:pPr>
            <a:endParaRPr lang="ru-RU" dirty="0" smtClean="0"/>
          </a:p>
          <a:p>
            <a:pPr marL="0" indent="360000" algn="just">
              <a:buFont typeface="Wingdings" panose="05000000000000000000" pitchFamily="2" charset="2"/>
              <a:buChar char=""/>
            </a:pPr>
            <a:r>
              <a:rPr lang="ru-RU" dirty="0" smtClean="0"/>
              <a:t>Мы </a:t>
            </a:r>
            <a:r>
              <a:rPr lang="ru-RU" dirty="0"/>
              <a:t>видим, что здесь всего три </a:t>
            </a:r>
            <a:r>
              <a:rPr lang="ru-RU" dirty="0" err="1"/>
              <a:t>колоночки</a:t>
            </a:r>
            <a:r>
              <a:rPr lang="ru-RU" dirty="0"/>
              <a:t>: в первой самое элементарное – главные трезвучия и их обращения на ступенях лада; во второй – основные септаккорды – хорошо видно, например, на каких ступенях строятся аккорды двойной доминанты; в третий раздел помещены всякие другие аккорды.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363" y="991310"/>
            <a:ext cx="2581275" cy="20478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4972858"/>
            <a:ext cx="5143500" cy="1866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65666" y="9381028"/>
            <a:ext cx="189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5" action="ppaction://hlinksldjump"/>
              </a:rPr>
              <a:t>К содержанию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E92C-FB9D-4298-95D8-9C1E714556B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48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3855" y="527405"/>
            <a:ext cx="5725028" cy="8394875"/>
          </a:xfrm>
        </p:spPr>
        <p:txBody>
          <a:bodyPr anchor="ctr">
            <a:normAutofit fontScale="85000" lnSpcReduction="10000"/>
          </a:bodyPr>
          <a:lstStyle/>
          <a:p>
            <a:pPr lvl="0" algn="just">
              <a:buFont typeface="Wingdings" panose="05000000000000000000" pitchFamily="2" charset="2"/>
              <a:buChar char=""/>
            </a:pPr>
            <a:r>
              <a:rPr lang="ru-RU" sz="2400" dirty="0" smtClean="0"/>
              <a:t>Радченко Светлана Анатольевна - преподаватель музыкально-теоретических дисциплин в МБУДО ДШИ им. Г.Г.Галынина и ТКИ им. А.С.Даргомыжского. Принимала участие в следующих семинарах:</a:t>
            </a:r>
          </a:p>
          <a:p>
            <a:pPr lvl="0" algn="just">
              <a:buFont typeface="Wingdings" panose="05000000000000000000" pitchFamily="2" charset="2"/>
              <a:buChar char=""/>
            </a:pPr>
            <a:r>
              <a:rPr lang="ru-RU" sz="2400" dirty="0" smtClean="0"/>
              <a:t>Городской </a:t>
            </a:r>
            <a:r>
              <a:rPr lang="ru-RU" sz="2400" dirty="0"/>
              <a:t>информационно-теоретический семинар «Новые программы теоретических дисциплин ДМШ, ДШИ в современной образовательной   ситуации»   в ДШИ им. Г.Г. Галынина (05.11.2014). Тема: «</a:t>
            </a:r>
            <a:r>
              <a:rPr lang="ru-RU" sz="2400" b="1" dirty="0"/>
              <a:t>Использование мультимедийных технологий в процессе обучения на предметах музыкально-теоретического цикла</a:t>
            </a:r>
            <a:r>
              <a:rPr lang="ru-RU" sz="2400" dirty="0"/>
              <a:t>»;</a:t>
            </a:r>
          </a:p>
          <a:p>
            <a:pPr lvl="0" algn="just">
              <a:buFont typeface="Wingdings" panose="05000000000000000000" pitchFamily="2" charset="2"/>
              <a:buChar char=""/>
            </a:pPr>
            <a:r>
              <a:rPr lang="ru-RU" sz="2400" dirty="0"/>
              <a:t>Областной методический семинар «Презентация учебных программ нового поколения по музыкально-теоретическим предметам» в ДШИ №1 г. Тулы. (23.12.2015). Тема: «</a:t>
            </a:r>
            <a:r>
              <a:rPr lang="ru-RU" sz="2400" b="1" dirty="0"/>
              <a:t>Мультимедийные образовательные технологии на уроках сольфеджио и слушания музыки</a:t>
            </a:r>
            <a:r>
              <a:rPr lang="ru-RU" sz="2400" dirty="0"/>
              <a:t>»;</a:t>
            </a:r>
          </a:p>
          <a:p>
            <a:pPr lvl="0" algn="just">
              <a:buFont typeface="Wingdings" panose="05000000000000000000" pitchFamily="2" charset="2"/>
              <a:buChar char=""/>
            </a:pPr>
            <a:r>
              <a:rPr lang="ru-RU" sz="2400" dirty="0"/>
              <a:t>Областной методический семинар «Из опыта работы по реализации дополнительных общеобразовательных   предпрофессиональных программ в области музыкального искусства» в ДШИ им. Г.Г. Галынина (22.04.2015); Тема</a:t>
            </a:r>
            <a:r>
              <a:rPr lang="ru-RU" sz="2400" dirty="0" smtClean="0"/>
              <a:t>: «</a:t>
            </a:r>
            <a:r>
              <a:rPr lang="ru-RU" sz="2400" b="1" dirty="0"/>
              <a:t>Мультимедийные образовательные технологии как средство воспитания музыкальной культуры у учащихся в дополнительном музыкальном образовании</a:t>
            </a:r>
            <a:r>
              <a:rPr lang="ru-RU" sz="2400" dirty="0"/>
              <a:t>». Были показаны видеозаписи фрагментов уроков по предметам «Сольфеджио» и «Слушание музыки» с учащимися 1 </a:t>
            </a:r>
            <a:r>
              <a:rPr lang="ru-RU" sz="2400" dirty="0" smtClean="0"/>
              <a:t>класса.</a:t>
            </a: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E92C-FB9D-4298-95D8-9C1E714556B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27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Содержание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583" y="2637014"/>
            <a:ext cx="5915025" cy="62852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"/>
            </a:pPr>
            <a:r>
              <a:rPr lang="ru-RU" sz="2800" dirty="0" smtClean="0">
                <a:hlinkClick r:id="rId2" action="ppaction://hlinksldjump"/>
              </a:rPr>
              <a:t>ИКТ-новости</a:t>
            </a:r>
            <a:endParaRPr lang="ru-RU" sz="2800" dirty="0" smtClean="0"/>
          </a:p>
          <a:p>
            <a:pPr>
              <a:buFont typeface="Wingdings" panose="05000000000000000000" pitchFamily="2" charset="2"/>
              <a:buChar char=""/>
            </a:pPr>
            <a:r>
              <a:rPr lang="ru-RU" sz="2800" dirty="0" smtClean="0">
                <a:hlinkClick r:id="rId3" action="ppaction://hlinksldjump"/>
              </a:rPr>
              <a:t>История музыкальной информатики</a:t>
            </a:r>
            <a:endParaRPr lang="ru-RU" sz="2800" dirty="0" smtClean="0"/>
          </a:p>
          <a:p>
            <a:pPr>
              <a:buFont typeface="Wingdings" panose="05000000000000000000" pitchFamily="2" charset="2"/>
              <a:buChar char=""/>
            </a:pPr>
            <a:r>
              <a:rPr lang="ru-RU" sz="2800" dirty="0" smtClean="0">
                <a:hlinkClick r:id="rId4" action="ppaction://hlinksldjump"/>
              </a:rPr>
              <a:t>Технология педагога</a:t>
            </a:r>
            <a:endParaRPr lang="ru-RU" sz="2800" dirty="0" smtClean="0"/>
          </a:p>
          <a:p>
            <a:pPr>
              <a:buFont typeface="Wingdings" panose="05000000000000000000" pitchFamily="2" charset="2"/>
              <a:buChar char=""/>
            </a:pPr>
            <a:r>
              <a:rPr lang="ru-RU" sz="2800" dirty="0" smtClean="0">
                <a:hlinkClick r:id="rId5" action="ppaction://hlinksldjump"/>
              </a:rPr>
              <a:t>Музыкальные задачки</a:t>
            </a:r>
            <a:endParaRPr lang="ru-RU" sz="2800" dirty="0" smtClean="0"/>
          </a:p>
          <a:p>
            <a:pPr>
              <a:buFont typeface="Wingdings" panose="05000000000000000000" pitchFamily="2" charset="2"/>
              <a:buChar char=""/>
            </a:pPr>
            <a:r>
              <a:rPr lang="ru-RU" sz="2800" dirty="0" smtClean="0">
                <a:hlinkClick r:id="rId6" action="ppaction://hlinksldjump"/>
              </a:rPr>
              <a:t>Фотоконкурс</a:t>
            </a:r>
            <a:endParaRPr lang="ru-RU" sz="2800" dirty="0" smtClean="0"/>
          </a:p>
          <a:p>
            <a:pPr>
              <a:buFont typeface="Wingdings" panose="05000000000000000000" pitchFamily="2" charset="2"/>
              <a:buChar char=""/>
            </a:pPr>
            <a:r>
              <a:rPr lang="ru-RU" sz="2800" dirty="0" smtClean="0">
                <a:hlinkClick r:id="rId7" action="ppaction://hlinksldjump"/>
              </a:rPr>
              <a:t>Интересные находки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E92C-FB9D-4298-95D8-9C1E714556B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31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4400" b="1" dirty="0"/>
              <a:t>ИКТ-новости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3855" y="2442107"/>
            <a:ext cx="5452657" cy="7013178"/>
          </a:xfrm>
        </p:spPr>
        <p:txBody>
          <a:bodyPr anchor="ctr">
            <a:normAutofit fontScale="92500" lnSpcReduction="10000"/>
          </a:bodyPr>
          <a:lstStyle/>
          <a:p>
            <a:pPr marL="0" indent="360000" algn="ctr">
              <a:buNone/>
            </a:pPr>
            <a:r>
              <a:rPr lang="ru-RU" sz="2200" b="1" dirty="0" smtClean="0"/>
              <a:t>Применение </a:t>
            </a:r>
            <a:r>
              <a:rPr lang="ru-RU" sz="2200" b="1" dirty="0"/>
              <a:t>ИКТ в музыкальном </a:t>
            </a:r>
            <a:r>
              <a:rPr lang="ru-RU" sz="2200" b="1" dirty="0" smtClean="0"/>
              <a:t>образовании</a:t>
            </a:r>
          </a:p>
          <a:p>
            <a:pPr marL="0" indent="360000" algn="just">
              <a:buFont typeface="Wingdings" panose="05000000000000000000" pitchFamily="2" charset="2"/>
              <a:buChar char=""/>
            </a:pPr>
            <a:r>
              <a:rPr lang="ru-RU" dirty="0"/>
              <a:t>Поистине безграничны сегодня возможности применения и использования ИКТ в учебном процессе на уроках сольфеджио, слушания музыки, музыкальной литературы, элементарной теории музыки, гармонии, анализа музыкальных форм. В зависимости от специфики предмета, уровня обучаемых и творческой фантазии преподавателя моделируются и формы работы на занятиях, и домашняя подготовка учащихся.</a:t>
            </a:r>
          </a:p>
          <a:p>
            <a:pPr marL="0" indent="360000" algn="just">
              <a:buFont typeface="Wingdings" panose="05000000000000000000" pitchFamily="2" charset="2"/>
              <a:buChar char=""/>
            </a:pPr>
            <a:r>
              <a:rPr lang="ru-RU" dirty="0" smtClean="0"/>
              <a:t>На </a:t>
            </a:r>
            <a:r>
              <a:rPr lang="ru-RU" dirty="0"/>
              <a:t>уроках сольфеджио в младших классах детям в ярких, игровых формах преподносятся сложные теоретические понятия, являющиеся основополагающими для их дальнейшего развития: лад, ступени, тональность,  кварто-квинтовый круг, строение гаммы, интервалы (мультимедийные примеры М. </a:t>
            </a:r>
            <a:r>
              <a:rPr lang="ru-RU" dirty="0" err="1"/>
              <a:t>Толмачёвой</a:t>
            </a:r>
            <a:r>
              <a:rPr lang="ru-RU" dirty="0"/>
              <a:t>). Вокально-интонационные упражнения (</a:t>
            </a:r>
            <a:r>
              <a:rPr lang="ru-RU" dirty="0" err="1"/>
              <a:t>В.Кирюшин</a:t>
            </a:r>
            <a:r>
              <a:rPr lang="ru-RU" dirty="0"/>
              <a:t>), диктанты одноголосные и двухголосные, тембровые, диктанты с </a:t>
            </a:r>
            <a:r>
              <a:rPr lang="ru-RU" dirty="0" err="1"/>
              <a:t>видеорядорядом</a:t>
            </a:r>
            <a:r>
              <a:rPr lang="ru-RU" dirty="0"/>
              <a:t>, специальные тренировочные программы для развития слуха, навыков узнавания отдельных элементов музыкального языка (ступеней, интервалов, аккордов вне лада и в тональности) также играют важнейшую роль в учебном процессе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E92C-FB9D-4298-95D8-9C1E714556B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06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875489"/>
            <a:ext cx="5472112" cy="8155024"/>
          </a:xfrm>
        </p:spPr>
        <p:txBody>
          <a:bodyPr anchor="ctr">
            <a:normAutofit/>
          </a:bodyPr>
          <a:lstStyle/>
          <a:p>
            <a:pPr marL="0" indent="360000" algn="just">
              <a:buFont typeface="Wingdings" panose="05000000000000000000" pitchFamily="2" charset="2"/>
              <a:buChar char=""/>
            </a:pPr>
            <a:r>
              <a:rPr lang="ru-RU" dirty="0" smtClean="0"/>
              <a:t>На </a:t>
            </a:r>
            <a:r>
              <a:rPr lang="ru-RU" dirty="0"/>
              <a:t>уроках сольфеджио и гармонии в сочетании с работой в программах, предназначенных для компьютерного набора нот, интересна возможность непосредственно услышать нотный текст диктанта, гармонической задачи или других элементов. </a:t>
            </a:r>
          </a:p>
          <a:p>
            <a:pPr marL="0" indent="360000" algn="just">
              <a:buFont typeface="Wingdings" panose="05000000000000000000" pitchFamily="2" charset="2"/>
              <a:buChar char=""/>
            </a:pPr>
            <a:r>
              <a:rPr lang="ru-RU" dirty="0" smtClean="0"/>
              <a:t>Использование </a:t>
            </a:r>
            <a:r>
              <a:rPr lang="ru-RU" dirty="0"/>
              <a:t>мультимедийных продуктов на уроках слушания музыки и музыкальной литературы вообще погружает нас в мир музыкального искусства, как говорится, «с головой». Это и бесконечность интернета в поисках музыки в разных её исполнительских интерпретациях, тембровых и жанровых вариантах, и лёгкость, с которой теперь можно проводить музыкальные викторины-</a:t>
            </a:r>
            <a:r>
              <a:rPr lang="ru-RU" dirty="0" err="1"/>
              <a:t>угадайки</a:t>
            </a:r>
            <a:r>
              <a:rPr lang="ru-RU" dirty="0"/>
              <a:t>, различные состязания-олимпиады разнообразной тематики, показ презентаций, фильмов о музыке и композиторах, мультфильмов на классическую музыку. </a:t>
            </a:r>
          </a:p>
          <a:p>
            <a:pPr marL="0" indent="360000" algn="just">
              <a:buFont typeface="Wingdings" panose="05000000000000000000" pitchFamily="2" charset="2"/>
              <a:buChar char=""/>
            </a:pPr>
            <a:r>
              <a:rPr lang="ru-RU" dirty="0"/>
              <a:t>При написании научно-исследовательских работ студентами –теоретиками стали доступными многочисленные нотные библиотеки, </a:t>
            </a:r>
            <a:r>
              <a:rPr lang="ru-RU" dirty="0" err="1"/>
              <a:t>автодиссертации</a:t>
            </a:r>
            <a:r>
              <a:rPr lang="ru-RU" dirty="0"/>
              <a:t>, статьи, монографии.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65666" y="9381028"/>
            <a:ext cx="189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2" action="ppaction://hlinksldjump"/>
              </a:rPr>
              <a:t>К содержанию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E92C-FB9D-4298-95D8-9C1E714556B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29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3792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4400" b="1" dirty="0"/>
              <a:t>История музыкальной информатики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906621"/>
            <a:ext cx="5472113" cy="7607030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ru-RU" sz="1800" b="1" dirty="0"/>
              <a:t>Компьютер в деятельности музыканта, композитора, музыковеда</a:t>
            </a:r>
            <a:endParaRPr lang="ru-RU" sz="1800" b="1" dirty="0" smtClean="0"/>
          </a:p>
          <a:p>
            <a:pPr marL="0" indent="360000" algn="just">
              <a:buFont typeface="Wingdings" panose="05000000000000000000" pitchFamily="2" charset="2"/>
              <a:buChar char=""/>
            </a:pPr>
            <a:r>
              <a:rPr lang="ru-RU" sz="1800" dirty="0" smtClean="0"/>
              <a:t>XX </a:t>
            </a:r>
            <a:r>
              <a:rPr lang="ru-RU" sz="1800" dirty="0"/>
              <a:t>век – начало активного освоения компьютерных технологий многими прикладными специалистами. Особенно большое развитие получили информационные технологии в различных научных дисциплинах. Адаптация возможностей вычислительной техники к задачам музыкального учебного заведения, по мнению Н.С. </a:t>
            </a:r>
            <a:r>
              <a:rPr lang="ru-RU" sz="1800" dirty="0" err="1"/>
              <a:t>Сушкевич</a:t>
            </a:r>
            <a:r>
              <a:rPr lang="ru-RU" sz="1800" dirty="0"/>
              <a:t>, началась в конце 1980-х гг.  Инженеры и программисты были подготовлены к разработке инструментальных средств, к разрешению технических и организационных проблем компьютеризации музыкальной деятельности, но в преподавательской практике перед ними возникли сложности методологического и психологического плана; музыковедами же эти вопросы долгое время широко не обсуждались. Поскольку потребность в освоении новых знаний и технических средств была велика, в факультативных курсах отдельных консерваторий, институтов искусств и культуры начал появляться новый предмет, который назвали «Музыкальная информатика</a:t>
            </a:r>
            <a:r>
              <a:rPr lang="ru-RU" sz="1800" dirty="0" smtClean="0"/>
              <a:t>».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444" y="7816295"/>
            <a:ext cx="2828926" cy="1697356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E92C-FB9D-4298-95D8-9C1E714556B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4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4945" y="236708"/>
            <a:ext cx="5491568" cy="9432586"/>
          </a:xfrm>
        </p:spPr>
        <p:txBody>
          <a:bodyPr anchor="ctr">
            <a:normAutofit fontScale="92500" lnSpcReduction="10000"/>
          </a:bodyPr>
          <a:lstStyle/>
          <a:p>
            <a:pPr marL="0" indent="360000" algn="just">
              <a:buFont typeface="Wingdings" panose="05000000000000000000" pitchFamily="2" charset="2"/>
              <a:buChar char=""/>
            </a:pPr>
            <a:r>
              <a:rPr lang="ru-RU" sz="1800" dirty="0"/>
              <a:t>Музыкально-компьютерные технологии – это быстро развивающаяся область знаний. Она находится на стыке между техникой и искусством, предоставляющим человеку постоянно совершенствующиеся инструменты для творчества, обучения и научных исследований.</a:t>
            </a:r>
          </a:p>
          <a:p>
            <a:pPr marL="0" indent="360000" algn="just">
              <a:buFont typeface="Wingdings" panose="05000000000000000000" pitchFamily="2" charset="2"/>
              <a:buChar char=""/>
            </a:pPr>
            <a:r>
              <a:rPr lang="ru-RU" sz="1800" dirty="0"/>
              <a:t>Специфика использования музыкально-компьютерных технологий в образовании заключается в непрерывном обновлении достижений научно-технического прогресса в этой области.</a:t>
            </a:r>
          </a:p>
          <a:p>
            <a:pPr marL="0" indent="360000" algn="just">
              <a:buFont typeface="Wingdings" panose="05000000000000000000" pitchFamily="2" charset="2"/>
              <a:buChar char=""/>
            </a:pPr>
            <a:r>
              <a:rPr lang="ru-RU" sz="1800" dirty="0" smtClean="0"/>
              <a:t>Проблема </a:t>
            </a:r>
            <a:r>
              <a:rPr lang="ru-RU" sz="1800" dirty="0"/>
              <a:t>практической реализации музыкальной информатики в отечественной педагогике появилась относительно недавно. За рубежом работы в этом направлении ведутся вот уже свыше 50 лет. В мире существует большое количество самых разнообразных центров, студий музыкальной информатики. Этой теме посвящены международные конференции, фестивали, конкурсы. В США с 1977 года выходит популярный ежеквартальный журнал «</a:t>
            </a:r>
            <a:r>
              <a:rPr lang="ru-RU" sz="1800" dirty="0" err="1"/>
              <a:t>Computer</a:t>
            </a:r>
            <a:r>
              <a:rPr lang="ru-RU" sz="1800" dirty="0"/>
              <a:t> </a:t>
            </a:r>
            <a:r>
              <a:rPr lang="ru-RU" sz="1800" dirty="0" err="1"/>
              <a:t>Music</a:t>
            </a:r>
            <a:r>
              <a:rPr lang="ru-RU" sz="1800" dirty="0"/>
              <a:t> </a:t>
            </a:r>
            <a:r>
              <a:rPr lang="ru-RU" sz="1800" dirty="0" err="1"/>
              <a:t>Journal</a:t>
            </a:r>
            <a:r>
              <a:rPr lang="ru-RU" sz="1800" dirty="0"/>
              <a:t>». Специальная библиография насчитывает около 1200 наименований по самым разным проблемам музыкальной информатики.</a:t>
            </a:r>
          </a:p>
          <a:p>
            <a:pPr marL="0" indent="360000" algn="just">
              <a:buFont typeface="Wingdings" panose="05000000000000000000" pitchFamily="2" charset="2"/>
              <a:buChar char=""/>
            </a:pPr>
            <a:r>
              <a:rPr lang="ru-RU" sz="1800" dirty="0" smtClean="0"/>
              <a:t>В </a:t>
            </a:r>
            <a:r>
              <a:rPr lang="ru-RU" sz="1800" dirty="0"/>
              <a:t>нашей стране в начале XX века были созданы все предпосылки для развития музыкальной информатики. Именно в России в 1920 году Львом </a:t>
            </a:r>
            <a:r>
              <a:rPr lang="ru-RU" sz="1800" dirty="0" err="1"/>
              <a:t>Терменом</a:t>
            </a:r>
            <a:r>
              <a:rPr lang="ru-RU" sz="1800" dirty="0"/>
              <a:t> был </a:t>
            </a:r>
            <a:r>
              <a:rPr lang="ru-RU" sz="1800" dirty="0" err="1"/>
              <a:t>изобретен</a:t>
            </a:r>
            <a:r>
              <a:rPr lang="ru-RU" sz="1800" dirty="0"/>
              <a:t> первый в мире электронный инструмент, управляемый с помощью движений рук в пространстве и названный в честь создателя «</a:t>
            </a:r>
            <a:r>
              <a:rPr lang="ru-RU" sz="1800" dirty="0" err="1"/>
              <a:t>Терменвоксом</a:t>
            </a:r>
            <a:r>
              <a:rPr lang="ru-RU" sz="1800" dirty="0"/>
              <a:t>». В 1929 году Е. </a:t>
            </a:r>
            <a:r>
              <a:rPr lang="ru-RU" sz="1800" dirty="0" err="1"/>
              <a:t>Шолпо</a:t>
            </a:r>
            <a:r>
              <a:rPr lang="ru-RU" sz="1800" dirty="0"/>
              <a:t> </a:t>
            </a:r>
            <a:r>
              <a:rPr lang="ru-RU" sz="1800" dirty="0" err="1"/>
              <a:t>создает</a:t>
            </a:r>
            <a:r>
              <a:rPr lang="ru-RU" sz="1800" dirty="0"/>
              <a:t> первый в мире синтезатор «Вариофон», на котором графическое изображение переводилось в звук. В 50-е годы инженером Е. </a:t>
            </a:r>
            <a:r>
              <a:rPr lang="ru-RU" sz="1800" dirty="0" err="1"/>
              <a:t>Мурзиным</a:t>
            </a:r>
            <a:r>
              <a:rPr lang="ru-RU" sz="1800" dirty="0"/>
              <a:t> был создан синтезатор АНС, названный в честь композитора А.Н. Скрябина. В 60-х годах при консерватории в Москве открывается Экспериментальная студия электронной музыки, в которой работают такие музыканты и композиторы, как Э. </a:t>
            </a:r>
            <a:r>
              <a:rPr lang="ru-RU" sz="1800" dirty="0" err="1"/>
              <a:t>Артемьев</a:t>
            </a:r>
            <a:r>
              <a:rPr lang="ru-RU" sz="1800" dirty="0"/>
              <a:t>, А. Волконский, С. </a:t>
            </a:r>
            <a:r>
              <a:rPr lang="ru-RU" sz="1800" dirty="0" err="1"/>
              <a:t>Губайдулина</a:t>
            </a:r>
            <a:r>
              <a:rPr lang="ru-RU" sz="1800" dirty="0"/>
              <a:t>, Э. Денисов, А. </a:t>
            </a:r>
            <a:r>
              <a:rPr lang="ru-RU" sz="1800" dirty="0" err="1"/>
              <a:t>Немтин,А</a:t>
            </a:r>
            <a:r>
              <a:rPr lang="ru-RU" sz="1800" dirty="0"/>
              <a:t>. </a:t>
            </a:r>
            <a:r>
              <a:rPr lang="ru-RU" sz="1800" dirty="0" err="1"/>
              <a:t>Шнитке</a:t>
            </a:r>
            <a:r>
              <a:rPr lang="ru-RU" sz="1800" dirty="0"/>
              <a:t>. Однако в силу некоторых причин к 1980 году студия была расформирована и закрыта. К сожалению, многие идеи по музыкальной информатике, родившиеся у нас, не нашли должного развития в СССР, в то же время они были подхвачены на Западе и реализованы в современнейшей компьютерной технике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E92C-FB9D-4298-95D8-9C1E714556B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86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645569"/>
            <a:ext cx="5472113" cy="7660231"/>
          </a:xfrm>
        </p:spPr>
        <p:txBody>
          <a:bodyPr anchor="t">
            <a:normAutofit fontScale="77500" lnSpcReduction="20000"/>
          </a:bodyPr>
          <a:lstStyle/>
          <a:p>
            <a:pPr marL="0" indent="360000" algn="just">
              <a:buFont typeface="Wingdings" panose="05000000000000000000" pitchFamily="2" charset="2"/>
              <a:buChar char=""/>
            </a:pPr>
            <a:r>
              <a:rPr lang="ru-RU" sz="2400" dirty="0"/>
              <a:t>В профессиональном музыкальном образовании проблема введения музыкальной информатики в учебные планы становится вновь актуальной во второй половине восьмидесятых годов XX века. Так, с 1988 года в Российской академии музыки им. Гнесиных начались работы по музыкальной информатике под руководством профессора Ю.Н. </a:t>
            </a:r>
            <a:r>
              <a:rPr lang="ru-RU" sz="2400" dirty="0" err="1"/>
              <a:t>Рагса</a:t>
            </a:r>
            <a:r>
              <a:rPr lang="ru-RU" sz="2400" dirty="0"/>
              <a:t>. Они затрагивали широкий круг проблем – это и разработка учебных пособий, и работы с базами данных, и создание компьютерных музыкальных пособий, и упорядочивание информационных процессов в музыкальном образовании. В 1992 году при Московской консерватории открылся «</a:t>
            </a:r>
            <a:r>
              <a:rPr lang="ru-RU" sz="2400" dirty="0" err="1"/>
              <a:t>Термен</a:t>
            </a:r>
            <a:r>
              <a:rPr lang="ru-RU" sz="2400" dirty="0"/>
              <a:t>-центр» – экспериментальная студия электронной музыки, возглавляемая </a:t>
            </a:r>
            <a:r>
              <a:rPr lang="ru-RU" sz="2400" dirty="0" err="1"/>
              <a:t>А.Смирновым</a:t>
            </a:r>
            <a:r>
              <a:rPr lang="ru-RU" sz="2400" dirty="0"/>
              <a:t>, в которой продолжаются эксперименты в области музыкальной информатики на самой современной аппаратуре. В июне 1993 года был создан и до сих пор функционирует Вычислительный центр Московской государственной консерватории им. П.И. Чайковского, научным руководителем которого является Ю.Н. </a:t>
            </a:r>
            <a:r>
              <a:rPr lang="ru-RU" sz="2400" dirty="0" err="1"/>
              <a:t>Pагс</a:t>
            </a:r>
            <a:r>
              <a:rPr lang="ru-RU" sz="2400" dirty="0"/>
              <a:t>.</a:t>
            </a:r>
          </a:p>
          <a:p>
            <a:pPr marL="0" indent="360000" algn="just">
              <a:buFont typeface="Wingdings" panose="05000000000000000000" pitchFamily="2" charset="2"/>
              <a:buChar char=""/>
            </a:pPr>
            <a:r>
              <a:rPr lang="ru-RU" sz="2400" dirty="0"/>
              <a:t>Д.Л. Скрипкин считает, что «музыкальная информатика, как новая научная дисциплина, уже появилась, но ещё не состоялась в виде законченной и стройной научной теории. При любых условиях она (музыкальная информатика) принадлежит, и всегда будет принадлежать фундаментальной классической музыкальной науке, в качестве нового инструмента познания и исследования искусства в XXI веке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277" y="7578442"/>
            <a:ext cx="2130358" cy="21303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65666" y="9381028"/>
            <a:ext cx="189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3" action="ppaction://hlinksldjump"/>
              </a:rPr>
              <a:t>К содержанию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E92C-FB9D-4298-95D8-9C1E714556B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49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525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4400" b="1" dirty="0"/>
              <a:t>Технология педагога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2052405"/>
            <a:ext cx="5472113" cy="7656395"/>
          </a:xfrm>
        </p:spPr>
        <p:txBody>
          <a:bodyPr anchor="ctr">
            <a:normAutofit lnSpcReduction="10000"/>
          </a:bodyPr>
          <a:lstStyle/>
          <a:p>
            <a:pPr marL="0" indent="360000" algn="just">
              <a:buFont typeface="Wingdings" panose="05000000000000000000" pitchFamily="2" charset="2"/>
              <a:buChar char=""/>
            </a:pPr>
            <a:r>
              <a:rPr lang="ru-RU" sz="1600" dirty="0"/>
              <a:t>В настоящее время в деятельности педагога ДМШ и </a:t>
            </a:r>
            <a:r>
              <a:rPr lang="ru-RU" sz="1600" dirty="0" err="1"/>
              <a:t>ССУЗа</a:t>
            </a:r>
            <a:r>
              <a:rPr lang="ru-RU" sz="1600" dirty="0"/>
              <a:t> актуально сочетание различных методик: традиционных и современных. Компьютерные обучающие музыкальные программы и тренажёры слуха, применяемые на уроках сольфеджио с самого раннего этапа </a:t>
            </a:r>
            <a:r>
              <a:rPr lang="ru-RU" sz="1600" dirty="0" smtClean="0"/>
              <a:t>обучения.</a:t>
            </a:r>
          </a:p>
          <a:p>
            <a:pPr marL="0" indent="0" algn="ctr">
              <a:buNone/>
            </a:pPr>
            <a:r>
              <a:rPr lang="ru-RU" sz="1600" b="1" dirty="0" err="1" smtClean="0"/>
              <a:t>EarMaster</a:t>
            </a:r>
            <a:endParaRPr lang="ru-RU" sz="1600" b="1" dirty="0"/>
          </a:p>
          <a:p>
            <a:pPr marL="0" indent="360000" algn="just">
              <a:buFont typeface="Wingdings" panose="05000000000000000000" pitchFamily="2" charset="2"/>
              <a:buChar char=""/>
            </a:pPr>
            <a:r>
              <a:rPr lang="ru-RU" sz="1600" dirty="0"/>
              <a:t>С</a:t>
            </a:r>
            <a:r>
              <a:rPr lang="ru-RU" sz="1600" dirty="0" smtClean="0"/>
              <a:t>ильный </a:t>
            </a:r>
            <a:r>
              <a:rPr lang="ru-RU" sz="1600" dirty="0"/>
              <a:t>инструмент для тренировки и развития музыкального слуха. Начав с простых упражнений и продвигаясь к более сложным, вы научитесь правильно определять высоту нот, различать аккорды, разбираться в интервалах, </a:t>
            </a:r>
            <a:r>
              <a:rPr lang="ru-RU" sz="1600" dirty="0" err="1"/>
              <a:t>разовьете</a:t>
            </a:r>
            <a:r>
              <a:rPr lang="ru-RU" sz="1600" dirty="0"/>
              <a:t> чувство ритма. В программе есть курсы обучения, адаптированные к различным инструментам. Предлагаются комплексы развивающих упражнений и другие полезные вещи, которые помогут как новичкам, только что взявшим в руки инструмент, так и музыкантам со стажем - дабы не терять форму. Многопользовательский и сетевой режимы будут особенно полезны для преподавателей музыкальных дисциплин в школах и музыкальных классах</a:t>
            </a:r>
            <a:r>
              <a:rPr lang="ru-RU" sz="1600" dirty="0" smtClean="0"/>
              <a:t>.</a:t>
            </a:r>
          </a:p>
          <a:p>
            <a:pPr marL="0" indent="0" algn="ctr">
              <a:buNone/>
            </a:pPr>
            <a:r>
              <a:rPr lang="ru-RU" sz="1600" b="1" dirty="0" err="1" smtClean="0"/>
              <a:t>MusicalExaminer</a:t>
            </a:r>
            <a:endParaRPr lang="ru-RU" sz="1600" b="1" dirty="0" smtClean="0"/>
          </a:p>
          <a:p>
            <a:pPr marL="0" indent="360000" algn="just">
              <a:buFont typeface="Wingdings" panose="05000000000000000000" pitchFamily="2" charset="2"/>
              <a:buChar char=""/>
            </a:pPr>
            <a:r>
              <a:rPr lang="ru-RU" sz="1600" dirty="0"/>
              <a:t>Программа «Музыкальный экзаменатор» нацелена на развитие музыкальных способностей и прежде всего умения схватывать на </a:t>
            </a:r>
            <a:r>
              <a:rPr lang="ru-RU" sz="1600" u="sng" dirty="0"/>
              <a:t>лету</a:t>
            </a:r>
            <a:r>
              <a:rPr lang="ru-RU" sz="1600" dirty="0"/>
              <a:t> музыку и тут же её воспроизводить. Это даёт тот практический опыт, который невозможно получить из учебников, но который можно получить только самому играя </a:t>
            </a:r>
            <a:r>
              <a:rPr lang="ru-RU" sz="1600" dirty="0" smtClean="0"/>
              <a:t>музыку.</a:t>
            </a:r>
          </a:p>
          <a:p>
            <a:pPr marL="0" indent="360000" algn="just">
              <a:buFont typeface="Wingdings" panose="05000000000000000000" pitchFamily="2" charset="2"/>
              <a:buChar char=""/>
            </a:pPr>
            <a:r>
              <a:rPr lang="ru-RU" sz="1600" dirty="0" err="1" smtClean="0"/>
              <a:t>Звуковысотный</a:t>
            </a:r>
            <a:r>
              <a:rPr lang="ru-RU" sz="1600" dirty="0" smtClean="0"/>
              <a:t> </a:t>
            </a:r>
            <a:r>
              <a:rPr lang="ru-RU" sz="1600" dirty="0"/>
              <a:t>мелодический слух и музыкальная память одновременно с ориентацией на клавиатуре — то необходимое, что позволяет человеку подобрать по слуху мелодию на инструменте</a:t>
            </a:r>
            <a:r>
              <a:rPr lang="ru-RU" sz="1600" dirty="0" smtClean="0"/>
              <a:t>.</a:t>
            </a:r>
          </a:p>
          <a:p>
            <a:pPr marL="0" indent="0" algn="ctr">
              <a:buNone/>
            </a:pPr>
            <a:r>
              <a:rPr lang="ru-RU" sz="1600" b="1" dirty="0" err="1" smtClean="0"/>
              <a:t>NoteMatch</a:t>
            </a:r>
            <a:endParaRPr lang="ru-RU" sz="1600" b="1" dirty="0"/>
          </a:p>
          <a:p>
            <a:pPr marL="0" indent="360000" algn="just">
              <a:buFont typeface="Wingdings" panose="05000000000000000000" pitchFamily="2" charset="2"/>
              <a:buChar char=""/>
            </a:pPr>
            <a:r>
              <a:rPr lang="ru-RU" sz="1600" dirty="0"/>
              <a:t>Н</a:t>
            </a:r>
            <a:r>
              <a:rPr lang="ru-RU" sz="1600" dirty="0" smtClean="0"/>
              <a:t>айди </a:t>
            </a:r>
            <a:r>
              <a:rPr lang="ru-RU" sz="1600" dirty="0"/>
              <a:t>сходные звучащие элементы (звук, интервал, мелодия и т.д.). Казалось бы - что может быть проще? Но не так всё просто на деле. Уровни сложности позволяют хорошо натренировать слух, независимо от его развитости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E92C-FB9D-4298-95D8-9C1E714556B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12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519237" y="232986"/>
            <a:ext cx="3800476" cy="2760543"/>
            <a:chOff x="1523999" y="527405"/>
            <a:chExt cx="3800476" cy="2760543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527405"/>
              <a:ext cx="3800475" cy="237172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523999" y="2904269"/>
              <a:ext cx="3800475" cy="383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EarMaster</a:t>
              </a:r>
              <a:endParaRPr lang="ru-RU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519237" y="6912471"/>
            <a:ext cx="3819527" cy="2993529"/>
            <a:chOff x="1523998" y="7006870"/>
            <a:chExt cx="3819527" cy="2993529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3525" y="7006870"/>
              <a:ext cx="3810000" cy="260985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523998" y="9616720"/>
              <a:ext cx="3800475" cy="383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NoteMatch</a:t>
              </a:r>
              <a:endParaRPr lang="ru-RU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523999" y="3582471"/>
            <a:ext cx="3810003" cy="2741058"/>
            <a:chOff x="1523997" y="3767137"/>
            <a:chExt cx="3810003" cy="2741058"/>
          </a:xfrm>
        </p:grpSpPr>
        <p:sp>
          <p:nvSpPr>
            <p:cNvPr id="11" name="TextBox 10"/>
            <p:cNvSpPr txBox="1"/>
            <p:nvPr/>
          </p:nvSpPr>
          <p:spPr>
            <a:xfrm>
              <a:off x="1523997" y="6138863"/>
              <a:ext cx="3800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MusicalExaminer</a:t>
              </a:r>
              <a:endParaRPr lang="ru-RU" dirty="0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3767137"/>
              <a:ext cx="3810000" cy="2371725"/>
            </a:xfrm>
            <a:prstGeom prst="rect">
              <a:avLst/>
            </a:prstGeom>
          </p:spPr>
        </p:pic>
      </p:grp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E92C-FB9D-4298-95D8-9C1E714556B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15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Школа</Template>
  <TotalTime>300</TotalTime>
  <Words>1294</Words>
  <Application>Microsoft Office PowerPoint</Application>
  <PresentationFormat>Лист A4 (210x297 мм)</PresentationFormat>
  <Paragraphs>124</Paragraphs>
  <Slides>16</Slides>
  <Notes>4</Notes>
  <HiddenSlides>13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Тема Office</vt:lpstr>
      <vt:lpstr>Итоговая творческая презентация «Музыкальная информатика»</vt:lpstr>
      <vt:lpstr>Содержание</vt:lpstr>
      <vt:lpstr>ИКТ-новости</vt:lpstr>
      <vt:lpstr>Презентация PowerPoint</vt:lpstr>
      <vt:lpstr>История музыкальной информатики</vt:lpstr>
      <vt:lpstr>Презентация PowerPoint</vt:lpstr>
      <vt:lpstr>Презентация PowerPoint</vt:lpstr>
      <vt:lpstr>Технология педагога</vt:lpstr>
      <vt:lpstr>Презентация PowerPoint</vt:lpstr>
      <vt:lpstr>Презентация PowerPoint</vt:lpstr>
      <vt:lpstr>Презентация PowerPoint</vt:lpstr>
      <vt:lpstr>Музыкальные задачки</vt:lpstr>
      <vt:lpstr>Фотоконкурс</vt:lpstr>
      <vt:lpstr>Интересные находки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Радченко</dc:creator>
  <cp:lastModifiedBy>Светлана Радченко</cp:lastModifiedBy>
  <cp:revision>96</cp:revision>
  <dcterms:created xsi:type="dcterms:W3CDTF">2016-06-23T18:38:46Z</dcterms:created>
  <dcterms:modified xsi:type="dcterms:W3CDTF">2016-06-24T22:06:46Z</dcterms:modified>
</cp:coreProperties>
</file>