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7" r:id="rId1"/>
  </p:sldMasterIdLst>
  <p:notesMasterIdLst>
    <p:notesMasterId r:id="rId22"/>
  </p:notesMasterIdLst>
  <p:sldIdLst>
    <p:sldId id="263" r:id="rId2"/>
    <p:sldId id="297" r:id="rId3"/>
    <p:sldId id="293" r:id="rId4"/>
    <p:sldId id="298" r:id="rId5"/>
    <p:sldId id="294" r:id="rId6"/>
    <p:sldId id="292" r:id="rId7"/>
    <p:sldId id="272" r:id="rId8"/>
    <p:sldId id="275" r:id="rId9"/>
    <p:sldId id="273" r:id="rId10"/>
    <p:sldId id="271" r:id="rId11"/>
    <p:sldId id="291" r:id="rId12"/>
    <p:sldId id="274" r:id="rId13"/>
    <p:sldId id="260" r:id="rId14"/>
    <p:sldId id="276" r:id="rId15"/>
    <p:sldId id="279" r:id="rId16"/>
    <p:sldId id="282" r:id="rId17"/>
    <p:sldId id="262" r:id="rId18"/>
    <p:sldId id="256" r:id="rId19"/>
    <p:sldId id="257" r:id="rId20"/>
    <p:sldId id="29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990099"/>
    <a:srgbClr val="800080"/>
    <a:srgbClr val="CCCCFF"/>
    <a:srgbClr val="66FFFF"/>
    <a:srgbClr val="0033CC"/>
    <a:srgbClr val="0066CC"/>
    <a:srgbClr val="CC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8" autoAdjust="0"/>
    <p:restoredTop sz="94671" autoAdjust="0"/>
  </p:normalViewPr>
  <p:slideViewPr>
    <p:cSldViewPr>
      <p:cViewPr varScale="1">
        <p:scale>
          <a:sx n="75" d="100"/>
          <a:sy n="75" d="100"/>
        </p:scale>
        <p:origin x="100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F81235-9FE6-4211-BE64-7528AAF52184}" type="datetimeFigureOut">
              <a:rPr lang="ru-RU" smtClean="0"/>
              <a:t>20.07.2016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66EDF4-4870-4F40-BF5D-D0D91F613B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857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66EDF4-4870-4F40-BF5D-D0D91F613B5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622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525D79-C694-4206-AF18-F0599120F636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224786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525D79-C694-4206-AF18-F0599120F636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581987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525D79-C694-4206-AF18-F0599120F636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141042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525D79-C694-4206-AF18-F0599120F636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647639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525D79-C694-4206-AF18-F0599120F636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786622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525D79-C694-4206-AF18-F0599120F636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747915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525D79-C694-4206-AF18-F0599120F636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762160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525D79-C694-4206-AF18-F0599120F636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576680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525D79-C694-4206-AF18-F0599120F636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95780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525D79-C694-4206-AF18-F0599120F636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610924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525D79-C694-4206-AF18-F0599120F636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290573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s-E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s-E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4C525D79-C694-4206-AF18-F0599120F636}" type="slidenum">
              <a:rPr lang="es-ES" altLang="ru-RU" smtClean="0"/>
              <a:pPr/>
              <a:t>‹#›</a:t>
            </a:fld>
            <a:endParaRPr lang="es-E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10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95537" y="188641"/>
            <a:ext cx="8352928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2000" b="1" cap="none" spc="0" dirty="0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Мое любимое число</a:t>
            </a:r>
            <a:endParaRPr lang="ru-RU" sz="12000" b="1" cap="none" spc="0" dirty="0">
              <a:ln w="11430"/>
              <a:solidFill>
                <a:srgbClr val="FF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58059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9" name="Рисунок 133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0" t="5956" r="9571" b="15851"/>
          <a:stretch/>
        </p:blipFill>
        <p:spPr>
          <a:xfrm>
            <a:off x="5145652" y="339101"/>
            <a:ext cx="3458796" cy="453005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15741" y="692696"/>
            <a:ext cx="5473268" cy="31085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Семь</a:t>
            </a:r>
            <a:r>
              <a:rPr lang="ru-RU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кружочков-</a:t>
            </a:r>
            <a:r>
              <a:rPr lang="ru-RU" sz="3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малышат</a:t>
            </a:r>
            <a:r>
              <a:rPr lang="ru-RU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линеечках сидят.</a:t>
            </a:r>
            <a:br>
              <a:rPr lang="ru-RU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Ах, как дружно все живут,</a:t>
            </a:r>
            <a:br>
              <a:rPr lang="ru-RU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Звонко песенки поют.</a:t>
            </a:r>
            <a:br>
              <a:rPr lang="ru-RU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Очень заняты работой</a:t>
            </a:r>
            <a:br>
              <a:rPr lang="ru-RU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Эти радостные...</a:t>
            </a:r>
          </a:p>
        </p:txBody>
      </p:sp>
      <p:sp>
        <p:nvSpPr>
          <p:cNvPr id="8" name="AutoShape 2" descr="https://tapoc.trbo.yandex.net/tapoc_secure_proxy/8397251f9dc71294c8f8f1c6e78e8809?url=http%3A%2F%2Fmaxreferal.ru%2Fwp-content%2Fuploads%2Fmedia%2F%25D0%25A2%25D0%25B2%25D0%25BE%25D1%2580%25D1%2587%25D0%25B5%25D1%2581%25D0%25BA%25D0%25B8%25D0%25B8%25CC%2586-%25D0%25BF%25D1%2580%25D0%25BE%25D0%25B5%25D0%25BA%25D1%2582--%25D0%259C%25D0%25B0%25D1%2582%25D0%25B5%25D0%25BC%25D0%25B0%25D1%2582%25D0%25B8%25D0%25BA%25D0%25B0-%25D0%25B2%25D0%25BE%25D0%25BA%25D1%2580%25D1%2583%25D0%25B3-%25D0%25BD%25D0%25B0%25D1%2581%2Fimage8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https://tapoc.trbo.yandex.net/tapoc_secure_proxy/8397251f9dc71294c8f8f1c6e78e8809?url=http%3A%2F%2Fmaxreferal.ru%2Fwp-content%2Fuploads%2Fmedia%2F%25D0%25A2%25D0%25B2%25D0%25BE%25D1%2580%25D1%2587%25D0%25B5%25D1%2581%25D0%25BA%25D0%25B8%25D0%25B8%25CC%2586-%25D0%25BF%25D1%2580%25D0%25BE%25D0%25B5%25D0%25BA%25D1%2582--%25D0%259C%25D0%25B0%25D1%2582%25D0%25B5%25D0%25BC%25D0%25B0%25D1%2582%25D0%25B8%25D0%25BA%25D0%25B0-%25D0%25B2%25D0%25BE%25D0%25BA%25D1%2580%25D1%2583%25D0%25B3-%25D0%25BD%25D0%25B0%25D1%2581%2Fimage8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3328" name="Группа 13327"/>
          <p:cNvGrpSpPr/>
          <p:nvPr/>
        </p:nvGrpSpPr>
        <p:grpSpPr>
          <a:xfrm>
            <a:off x="-273933" y="4437112"/>
            <a:ext cx="8518341" cy="1893605"/>
            <a:chOff x="-273933" y="4437112"/>
            <a:chExt cx="8518341" cy="1893605"/>
          </a:xfrm>
        </p:grpSpPr>
        <p:grpSp>
          <p:nvGrpSpPr>
            <p:cNvPr id="13327" name="Группа 13326"/>
            <p:cNvGrpSpPr/>
            <p:nvPr/>
          </p:nvGrpSpPr>
          <p:grpSpPr>
            <a:xfrm>
              <a:off x="409586" y="4797152"/>
              <a:ext cx="7834822" cy="1152128"/>
              <a:chOff x="409586" y="4797152"/>
              <a:chExt cx="6322654" cy="1152128"/>
            </a:xfrm>
          </p:grpSpPr>
          <p:cxnSp>
            <p:nvCxnSpPr>
              <p:cNvPr id="12" name="Прямая соединительная линия 11"/>
              <p:cNvCxnSpPr/>
              <p:nvPr/>
            </p:nvCxnSpPr>
            <p:spPr>
              <a:xfrm>
                <a:off x="414553" y="4797152"/>
                <a:ext cx="6317687" cy="0"/>
              </a:xfrm>
              <a:prstGeom prst="line">
                <a:avLst/>
              </a:prstGeom>
              <a:ln w="3810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Прямая соединительная линия 15"/>
              <p:cNvCxnSpPr/>
              <p:nvPr/>
            </p:nvCxnSpPr>
            <p:spPr>
              <a:xfrm>
                <a:off x="414553" y="5085184"/>
                <a:ext cx="6317687" cy="0"/>
              </a:xfrm>
              <a:prstGeom prst="line">
                <a:avLst/>
              </a:prstGeom>
              <a:ln w="3810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Прямая соединительная линия 16"/>
              <p:cNvCxnSpPr/>
              <p:nvPr/>
            </p:nvCxnSpPr>
            <p:spPr>
              <a:xfrm>
                <a:off x="409586" y="5373216"/>
                <a:ext cx="6317687" cy="0"/>
              </a:xfrm>
              <a:prstGeom prst="line">
                <a:avLst/>
              </a:prstGeom>
              <a:ln w="3810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Прямая соединительная линия 17"/>
              <p:cNvCxnSpPr/>
              <p:nvPr/>
            </p:nvCxnSpPr>
            <p:spPr>
              <a:xfrm>
                <a:off x="409586" y="5661248"/>
                <a:ext cx="6317687" cy="0"/>
              </a:xfrm>
              <a:prstGeom prst="line">
                <a:avLst/>
              </a:prstGeom>
              <a:ln w="3810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>
                <a:off x="409586" y="5949280"/>
                <a:ext cx="6317687" cy="0"/>
              </a:xfrm>
              <a:prstGeom prst="line">
                <a:avLst/>
              </a:prstGeom>
              <a:ln w="3810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13324" name="Picture 12" descr="https://tapoc.trbo.yandex.net/tapoc_secure_proxy/bc5afab53781db82fe27bc98432d7558?url=http%3A%2F%2Fwww.violinschool.org%2Fwp-content%2Fuploads%2F2014%2F12%2Ftreble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3933" y="4437112"/>
              <a:ext cx="1933346" cy="1893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6" t="48719" r="78887" b="32177"/>
          <a:stretch/>
        </p:blipFill>
        <p:spPr>
          <a:xfrm>
            <a:off x="899593" y="5661248"/>
            <a:ext cx="1270402" cy="1112821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4" t="45358" r="63483" b="36242"/>
          <a:stretch/>
        </p:blipFill>
        <p:spPr>
          <a:xfrm>
            <a:off x="2169995" y="5465437"/>
            <a:ext cx="1269241" cy="1071841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179" b="55277" l="36835" r="50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17" t="41727" r="49570" b="43505"/>
          <a:stretch/>
        </p:blipFill>
        <p:spPr>
          <a:xfrm>
            <a:off x="3439237" y="5253896"/>
            <a:ext cx="1146412" cy="860301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6" t="38830" r="39633" b="43505"/>
          <a:stretch/>
        </p:blipFill>
        <p:spPr>
          <a:xfrm>
            <a:off x="4427984" y="5085184"/>
            <a:ext cx="976529" cy="102901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43" t="33885" r="26547" b="46336"/>
          <a:stretch/>
        </p:blipFill>
        <p:spPr>
          <a:xfrm>
            <a:off x="5295331" y="4797151"/>
            <a:ext cx="1187356" cy="1152129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492" b="46654" l="73761" r="858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453" t="33886" r="13462" b="52337"/>
          <a:stretch/>
        </p:blipFill>
        <p:spPr>
          <a:xfrm>
            <a:off x="6482687" y="4797151"/>
            <a:ext cx="1078173" cy="802539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85" t="26958" r="5167" b="54642"/>
          <a:stretch/>
        </p:blipFill>
        <p:spPr>
          <a:xfrm>
            <a:off x="7350579" y="4393596"/>
            <a:ext cx="893830" cy="107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7837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412776"/>
            <a:ext cx="7808655" cy="1728192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Число 7 вокруг нас</a:t>
            </a:r>
            <a:endParaRPr lang="ru-RU" sz="7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1340768"/>
            <a:ext cx="6984776" cy="2862322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sz="3600" b="1" i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Что за чудо—красота!</a:t>
            </a:r>
            <a:br>
              <a:rPr lang="ru-RU" sz="3600" b="1" i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ru-RU" sz="3600" b="1" i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Расписные ворота</a:t>
            </a:r>
            <a:br>
              <a:rPr lang="ru-RU" sz="3600" b="1" i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ru-RU" sz="3600" b="1" i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Показались на пути!..</a:t>
            </a:r>
            <a:br>
              <a:rPr lang="ru-RU" sz="3600" b="1" i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ru-RU" sz="3600" b="1" i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В них ни въехать,</a:t>
            </a:r>
            <a:br>
              <a:rPr lang="ru-RU" sz="3600" b="1" i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ru-RU" sz="3600" b="1" i="1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Ни войти </a:t>
            </a:r>
          </a:p>
        </p:txBody>
      </p:sp>
      <p:pic>
        <p:nvPicPr>
          <p:cNvPr id="1030" name="Picture 6" descr="https://tapoc.trbo.yandex.net/tapoc_secure_proxy/21b508060be1af0df307f0d57786e183?url=http%3A%2F%2Fimg1.liveinternet.ru%2Fimages%2Fattach%2Fc%2F3%2F121%2F919%2F121919399_0_5ac2d_e8c80f21_ori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2" b="15940"/>
          <a:stretch/>
        </p:blipFill>
        <p:spPr bwMode="auto">
          <a:xfrm>
            <a:off x="-31090" y="16465"/>
            <a:ext cx="91750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2090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7 чудес света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332" y="1988840"/>
            <a:ext cx="5753100" cy="4295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1979712" y="44624"/>
            <a:ext cx="3924436" cy="1754326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ru-RU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 чудес света:</a:t>
            </a:r>
          </a:p>
          <a:p>
            <a:r>
              <a:rPr lang="ru-RU" sz="2400" b="1" i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Пирамида Хеопса</a:t>
            </a:r>
          </a:p>
          <a:p>
            <a:r>
              <a:rPr lang="ru-RU" sz="2400" b="1" i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Висячие </a:t>
            </a:r>
            <a:r>
              <a:rPr lang="ru-RU" sz="24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сады </a:t>
            </a:r>
            <a:r>
              <a:rPr lang="ru-RU" sz="2400" b="1" i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Семирамиды</a:t>
            </a:r>
          </a:p>
          <a:p>
            <a:r>
              <a:rPr lang="ru-RU" sz="2400" b="1" i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Храм </a:t>
            </a:r>
            <a:r>
              <a:rPr lang="ru-RU" sz="24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Артемиды в </a:t>
            </a:r>
            <a:r>
              <a:rPr lang="ru-RU" sz="2400" b="1" i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Эфесе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724128" y="260648"/>
            <a:ext cx="35957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i="1" dirty="0">
                <a:solidFill>
                  <a:srgbClr val="FF0066"/>
                </a:solidFill>
                <a:latin typeface="Arial Narrow" pitchFamily="34" charset="0"/>
              </a:rPr>
              <a:t>Статуя Зевса в Олимпии</a:t>
            </a:r>
          </a:p>
          <a:p>
            <a:pPr lvl="0"/>
            <a:r>
              <a:rPr lang="ru-RU" sz="2400" b="1" i="1" dirty="0">
                <a:solidFill>
                  <a:srgbClr val="FF0066"/>
                </a:solidFill>
                <a:latin typeface="Arial Narrow" pitchFamily="34" charset="0"/>
              </a:rPr>
              <a:t>Мавзолей в </a:t>
            </a:r>
            <a:r>
              <a:rPr lang="ru-RU" sz="2400" b="1" i="1" dirty="0" err="1">
                <a:solidFill>
                  <a:srgbClr val="FF0066"/>
                </a:solidFill>
                <a:latin typeface="Arial Narrow" pitchFamily="34" charset="0"/>
              </a:rPr>
              <a:t>Галикарнасе</a:t>
            </a:r>
            <a:endParaRPr lang="ru-RU" sz="2400" b="1" i="1" dirty="0">
              <a:solidFill>
                <a:srgbClr val="FF0066"/>
              </a:solidFill>
              <a:latin typeface="Arial Narrow" pitchFamily="34" charset="0"/>
            </a:endParaRPr>
          </a:p>
          <a:p>
            <a:pPr lvl="0"/>
            <a:r>
              <a:rPr lang="ru-RU" sz="2400" b="1" i="1" dirty="0">
                <a:solidFill>
                  <a:srgbClr val="FF0066"/>
                </a:solidFill>
                <a:latin typeface="Arial Narrow" pitchFamily="34" charset="0"/>
              </a:rPr>
              <a:t>Колосс Родосский</a:t>
            </a:r>
          </a:p>
          <a:p>
            <a:pPr lvl="0"/>
            <a:r>
              <a:rPr lang="ru-RU" sz="2400" b="1" i="1" dirty="0">
                <a:solidFill>
                  <a:srgbClr val="FF0066"/>
                </a:solidFill>
                <a:latin typeface="Arial Narrow" pitchFamily="34" charset="0"/>
              </a:rPr>
              <a:t>Александрийский маяк</a:t>
            </a:r>
          </a:p>
        </p:txBody>
      </p:sp>
      <p:pic>
        <p:nvPicPr>
          <p:cNvPr id="1038" name="Picture 14" descr="https://tapoc.trbo.yandex.net/tapoc_secure_proxy/cf9f4e20926d243a7023f6cd7d1ae969?url=http%3A%2F%2Fwww.sun-expo.ru%2Fwp-content%2Fuploads%2F2014%2F12%2Fsadyi-semiramidyi-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7"/>
          <a:stretch/>
        </p:blipFill>
        <p:spPr bwMode="auto">
          <a:xfrm>
            <a:off x="1929737" y="1988840"/>
            <a:ext cx="6513009" cy="43466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6" name="Picture 12" descr="https://tapoc.trbo.yandex.net/tapoc_secure_proxy/c3f797747825289408dd054a5cd52e91?url=http%3A%2F%2Famazing-travels.ru%2Fimages%2FTemple_of_Artemis%2F---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" r="2278"/>
          <a:stretch/>
        </p:blipFill>
        <p:spPr bwMode="auto">
          <a:xfrm>
            <a:off x="1448584" y="1988840"/>
            <a:ext cx="6994162" cy="4320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40" name="Picture 16" descr="https://tapoc.trbo.yandex.net/tapoc_secure_proxy/9202a7e33d4e49200126b2d761bc6021?url=http%3A%2F%2Ftravelermap.ru%2Fwp-content%2Fuploads%2F2015%2F05%2Fzeus-olympia-bi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6"/>
          <a:stretch/>
        </p:blipFill>
        <p:spPr bwMode="auto">
          <a:xfrm>
            <a:off x="1487581" y="1988840"/>
            <a:ext cx="6994162" cy="4520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46" name="Picture 22" descr="https://tapoc.trbo.yandex.net/tapoc_secure_proxy/45d95ffe5b535871820a717196bdb347?url=http%3A%2F%2Fpoasii.ru%2Fwp-content%2Fuploads%2F2014%2F06%2Fgaliparnas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" t="658" r="5637" b="766"/>
          <a:stretch/>
        </p:blipFill>
        <p:spPr bwMode="auto">
          <a:xfrm>
            <a:off x="1516520" y="2037003"/>
            <a:ext cx="6990938" cy="45277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48" name="Picture 24" descr="7 чудес света фото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626" y="1988840"/>
            <a:ext cx="6240912" cy="46240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52" name="Picture 28" descr="https://tapoc.trbo.yandex.net/tapoc_secure_proxy/7f5f6f72fdddec668caf782b44df3189?url=http%3A%2F%2Fartinheart.ru%2Fupload%2Fposts%2FAleksandriyskiy_mayak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520" y="1996932"/>
            <a:ext cx="6965223" cy="468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5402970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00141" y="802674"/>
            <a:ext cx="49598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Число 7 в сказках</a:t>
            </a:r>
            <a:endParaRPr lang="ru-RU" sz="4800" b="1" i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E:\Documents and Settings\Мама\Мои документы\1 класс\Презентация по математике\Картинки для презентации\011220060233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479"/>
            <a:ext cx="4980448" cy="366956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Documents and Settings\Мама\Мои документы\1 класс\Презентация по математике\Картинки для презентации\176069-Sepi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4980448" cy="3735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Documents and Settings\Мама\Мои документы\1 класс\Презентация по математике\Картинки для презентации\97020_03_w464_h260_f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1054091"/>
            <a:ext cx="5231189" cy="2931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6335070" y="317794"/>
            <a:ext cx="2701426" cy="3543254"/>
            <a:chOff x="6442574" y="552663"/>
            <a:chExt cx="2701426" cy="3543254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6442574" y="552664"/>
              <a:ext cx="2639271" cy="35432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" name="Группа 2"/>
            <p:cNvGrpSpPr/>
            <p:nvPr/>
          </p:nvGrpSpPr>
          <p:grpSpPr>
            <a:xfrm>
              <a:off x="6448429" y="552663"/>
              <a:ext cx="2695571" cy="3543253"/>
              <a:chOff x="6448429" y="552663"/>
              <a:chExt cx="2695571" cy="3543253"/>
            </a:xfrm>
          </p:grpSpPr>
          <p:pic>
            <p:nvPicPr>
              <p:cNvPr id="6" name="Picture 10" descr="https://tapoc.trbo.yandex.net/tapoc_secure_proxy/8c8cc98b4d8cfe6f6067c4a83507a3a5?url=http%3A%2F%2Ffanread.ru%2Fimg%2Fg%2F%3Fsrc%3D12503239%26i%3D60%26ext%3D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76578" y="552663"/>
                <a:ext cx="2667422" cy="90037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4" descr="https://tapoc.trbo.yandex.net/tapoc_secure_proxy/647618f78ccb762b96a9aea8fe2665b8?url=http%3A%2F%2Fxn--80aodfc2b.xn--80asehdb%2Fa_competitions%2F2616_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04729" y="2167908"/>
                <a:ext cx="2611121" cy="192800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12" descr="https://tapoc.trbo.yandex.net/tapoc_secure_proxy/db2fde7b20f055c1e1c987216579fa53?url=http%3A%2F%2Fmodernlib.ru%2Fbooks%2Fgrimm_yakob_i_vilgelm%2Fsemero_hrabrecov%2Fi_00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48429" y="1230910"/>
                <a:ext cx="2667422" cy="131304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0" name="Picture 8" descr="https://tapoc.trbo.yandex.net/tapoc_secure_proxy/6946bb2de2321a17b39464d135520382?url=http%3A%2F%2Fwww.ast.ru%2Fupload%2Fiblock%2Fe04%2Fe04f48405a6a4a015d5d9d1bc64c963e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7" t="18106" r="12246" b="3664"/>
          <a:stretch/>
        </p:blipFill>
        <p:spPr bwMode="auto">
          <a:xfrm>
            <a:off x="4861081" y="1933039"/>
            <a:ext cx="2813555" cy="368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tapoc.trbo.yandex.net/tapoc_secure_proxy/fb0dc006d9f6d6cbbacb085a8e8b7c5e?url=http%3A%2F%2Fstatic.ozone.ru%2Fmultimedia%2Fbooks_covers%2F1007174868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3" r="8503"/>
          <a:stretch/>
        </p:blipFill>
        <p:spPr bwMode="auto">
          <a:xfrm>
            <a:off x="2586643" y="3175628"/>
            <a:ext cx="2933357" cy="3682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0007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740840"/>
            <a:ext cx="88204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 бед –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ответ.</a:t>
            </a:r>
          </a:p>
          <a:p>
            <a:pPr algn="ctr"/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СЕМЕРО одного не ждут.</a:t>
            </a:r>
          </a:p>
          <a:p>
            <a:pPr algn="ctr"/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 раз отмерь –</a:t>
            </a:r>
            <a:r>
              <a:rPr lang="en-US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отрежь.</a:t>
            </a:r>
          </a:p>
          <a:p>
            <a:pPr algn="ctr"/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СЕМИ нянек дитя без глазу.</a:t>
            </a:r>
          </a:p>
          <a:p>
            <a:pPr algn="ctr"/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ленивого Емели СЕМЬ воскресений  на неделе.</a:t>
            </a:r>
          </a:p>
          <a:p>
            <a:pPr algn="ctr"/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Лук </a:t>
            </a: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СЕМИ недуг.</a:t>
            </a:r>
          </a:p>
          <a:p>
            <a:pPr algn="ctr"/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 пятниц на неделе.</a:t>
            </a:r>
          </a:p>
          <a:p>
            <a:pPr algn="ctr"/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СЕМЬЮ морями</a:t>
            </a: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260648"/>
            <a:ext cx="8964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Пословицы и </a:t>
            </a:r>
            <a:r>
              <a:rPr lang="ru-RU" sz="3600" b="1" i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поговорки </a:t>
            </a:r>
          </a:p>
          <a:p>
            <a:pPr algn="ctr"/>
            <a:r>
              <a:rPr lang="ru-RU" sz="3600" b="1" i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 </a:t>
            </a:r>
            <a:r>
              <a:rPr lang="ru-RU" sz="36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числом 7</a:t>
            </a:r>
          </a:p>
        </p:txBody>
      </p:sp>
    </p:spTree>
    <p:extLst>
      <p:ext uri="{BB962C8B-B14F-4D97-AF65-F5344CB8AC3E}">
        <p14:creationId xmlns:p14="http://schemas.microsoft.com/office/powerpoint/2010/main" val="34613527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27750" y="268607"/>
            <a:ext cx="5926805" cy="720080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Загадки с числом </a:t>
            </a:r>
            <a:r>
              <a:rPr lang="ru-RU" sz="3600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7</a:t>
            </a:r>
            <a:endParaRPr lang="ru-RU" sz="3600" b="1" i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8336" y="980728"/>
            <a:ext cx="53857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5625" lvl="2"/>
            <a:r>
              <a:rPr lang="ru-RU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Всю жизнь ношу я два </a:t>
            </a:r>
            <a:r>
              <a:rPr lang="ru-RU" sz="24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горба,</a:t>
            </a:r>
          </a:p>
          <a:p>
            <a:pPr marL="555625" lvl="2"/>
            <a:r>
              <a:rPr lang="ru-RU" sz="24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 </a:t>
            </a:r>
            <a:r>
              <a:rPr lang="ru-RU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 </a:t>
            </a:r>
            <a:r>
              <a:rPr lang="ru-RU" sz="24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желудка</a:t>
            </a:r>
            <a:r>
              <a:rPr lang="ru-RU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     </a:t>
            </a:r>
            <a:endParaRPr lang="ru-RU" sz="2400" b="1" dirty="0" smtClean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55625" lvl="2"/>
            <a:r>
              <a:rPr lang="ru-RU" sz="24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</a:t>
            </a:r>
            <a:r>
              <a:rPr lang="ru-RU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горб </a:t>
            </a:r>
            <a:r>
              <a:rPr lang="ru-RU" sz="24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горб, амбар!   </a:t>
            </a:r>
            <a:endParaRPr lang="ru-RU" sz="2400" b="1" dirty="0" smtClean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55625" lvl="2"/>
            <a:r>
              <a:rPr lang="ru-RU" sz="24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Еды </a:t>
            </a:r>
            <a:r>
              <a:rPr lang="ru-RU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них на семь </a:t>
            </a:r>
            <a:r>
              <a:rPr lang="ru-RU" sz="24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суток!</a:t>
            </a:r>
          </a:p>
          <a:p>
            <a:pPr marL="555625" lvl="2" algn="r"/>
            <a:r>
              <a:rPr lang="ru-RU" sz="24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Верблюд</a:t>
            </a:r>
            <a:endParaRPr lang="ru-RU" dirty="0">
              <a:solidFill>
                <a:srgbClr val="80008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1025" y="3063736"/>
            <a:ext cx="48245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tabLst>
                <a:tab pos="803275" algn="l"/>
              </a:tabLst>
            </a:pPr>
            <a:r>
              <a:rPr lang="ru-RU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Шесть щенят, да мама-лайка. </a:t>
            </a:r>
            <a:endParaRPr lang="ru-RU" sz="2400" b="1" dirty="0" smtClean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tabLst>
                <a:tab pos="803275" algn="l"/>
              </a:tabLst>
            </a:pPr>
            <a:r>
              <a:rPr lang="ru-RU" sz="24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</a:t>
            </a:r>
            <a:r>
              <a:rPr lang="ru-RU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попробуй, </a:t>
            </a:r>
            <a:r>
              <a:rPr lang="ru-RU" sz="24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сосчитай-ка!</a:t>
            </a:r>
          </a:p>
          <a:p>
            <a:pPr marL="457200" algn="r">
              <a:tabLst>
                <a:tab pos="803275" algn="l"/>
              </a:tabLst>
            </a:pPr>
            <a:r>
              <a:rPr lang="ru-RU" sz="24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24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69674" y="4166815"/>
            <a:ext cx="39625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 </a:t>
            </a:r>
            <a:r>
              <a:rPr lang="ru-RU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7 утра, </a:t>
            </a:r>
            <a:endParaRPr lang="ru-RU" sz="2400" b="1" dirty="0" smtClean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трещу: </a:t>
            </a:r>
            <a:r>
              <a:rPr lang="ru-RU" sz="24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вставать ПОРРА!</a:t>
            </a:r>
          </a:p>
          <a:p>
            <a:pPr algn="r"/>
            <a:r>
              <a:rPr lang="ru-RU" sz="24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Будильник</a:t>
            </a:r>
            <a:endParaRPr lang="ru-RU" sz="24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60748" y="5662675"/>
            <a:ext cx="70597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7 братьев: годами равные</a:t>
            </a:r>
            <a:r>
              <a:rPr lang="ru-RU" sz="24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именами </a:t>
            </a:r>
            <a:r>
              <a:rPr lang="ru-RU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разные.</a:t>
            </a:r>
          </a:p>
          <a:p>
            <a:pPr algn="r"/>
            <a:r>
              <a:rPr lang="ru-RU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Дни недели</a:t>
            </a:r>
            <a:endParaRPr lang="ru-RU" sz="2400" dirty="0">
              <a:solidFill>
                <a:srgbClr val="80008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24128" y="2550388"/>
            <a:ext cx="32288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Приказало </a:t>
            </a:r>
            <a:r>
              <a:rPr lang="ru-RU" sz="24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солнце:</a:t>
            </a:r>
          </a:p>
          <a:p>
            <a:r>
              <a:rPr lang="ru-RU" sz="24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“Стой</a:t>
            </a:r>
            <a:r>
              <a:rPr lang="ru-RU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семицветный </a:t>
            </a:r>
          </a:p>
          <a:p>
            <a:r>
              <a:rPr lang="ru-RU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мост дугой</a:t>
            </a:r>
            <a:r>
              <a:rPr lang="ru-RU" sz="24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</a:p>
          <a:p>
            <a:pPr algn="r"/>
            <a:r>
              <a:rPr lang="ru-RU" sz="24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Радуга</a:t>
            </a:r>
            <a:endParaRPr lang="ru-RU" sz="2400" dirty="0">
              <a:solidFill>
                <a:srgbClr val="8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664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689783" y="709011"/>
            <a:ext cx="292900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СЕМЬ Я</a:t>
            </a:r>
            <a:endParaRPr lang="ru-RU" sz="6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Кольцо 4"/>
          <p:cNvSpPr/>
          <p:nvPr/>
        </p:nvSpPr>
        <p:spPr>
          <a:xfrm>
            <a:off x="3224803" y="3285756"/>
            <a:ext cx="977340" cy="1241045"/>
          </a:xfrm>
          <a:prstGeom prst="donut">
            <a:avLst>
              <a:gd name="adj" fmla="val 1468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 smtClean="0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ru-RU" sz="8000" b="1" dirty="0">
              <a:solidFill>
                <a:srgbClr val="99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65645" y="3265115"/>
            <a:ext cx="350448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</a:t>
            </a:r>
            <a:r>
              <a:rPr lang="ru-RU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</a:t>
            </a:r>
            <a:r>
              <a:rPr lang="ru-RU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семь</a:t>
            </a:r>
            <a:endParaRPr lang="ru-RU" sz="6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5364" name="Picture 4" descr="https://tapoc.trbo.yandex.net/tapoc_secure_proxy/d92640164073810083b86ac7e6333e73?url=http%3A%2F%2Ffs00.infourok.ru%2Fimages%2Fdoc%2F84%2F101222%2Fhello_html_7fc9496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3" b="91848" l="9976" r="95793">
                        <a14:foregroundMark x1="17788" y1="32065" x2="17788" y2="32065"/>
                        <a14:foregroundMark x1="27524" y1="23098" x2="27524" y2="23098"/>
                        <a14:foregroundMark x1="29567" y1="22554" x2="29567" y2="22554"/>
                        <a14:foregroundMark x1="29327" y1="36957" x2="29327" y2="36957"/>
                        <a14:foregroundMark x1="25721" y1="54076" x2="25721" y2="54076"/>
                        <a14:foregroundMark x1="16827" y1="73913" x2="16827" y2="73913"/>
                        <a14:foregroundMark x1="50841" y1="71739" x2="50841" y2="71739"/>
                        <a14:foregroundMark x1="54207" y1="36957" x2="54207" y2="36957"/>
                        <a14:foregroundMark x1="80048" y1="67663" x2="80048" y2="67663"/>
                        <a14:backgroundMark x1="40505" y1="45652" x2="40505" y2="45652"/>
                        <a14:backgroundMark x1="58173" y1="69837" x2="58173" y2="69837"/>
                        <a14:backgroundMark x1="86659" y1="66304" x2="86659" y2="6630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97" t="10068" r="6937" b="12357"/>
          <a:stretch/>
        </p:blipFill>
        <p:spPr bwMode="auto">
          <a:xfrm>
            <a:off x="450338" y="153044"/>
            <a:ext cx="3960440" cy="166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512" y="2177760"/>
            <a:ext cx="4135902" cy="110799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ru-RU" sz="6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Ш     </a:t>
            </a:r>
            <a:r>
              <a:rPr lang="en-US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</a:t>
            </a:r>
            <a:r>
              <a:rPr lang="en-US" sz="6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’</a:t>
            </a:r>
            <a:r>
              <a:rPr lang="en-US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7’’</a:t>
            </a:r>
            <a:endParaRPr lang="ru-RU" sz="6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4350767" y="2126846"/>
            <a:ext cx="4851008" cy="1015663"/>
            <a:chOff x="3671113" y="3218837"/>
            <a:chExt cx="4851008" cy="1015663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671113" y="3218837"/>
              <a:ext cx="485100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Ш  ОСА  СЕМЬ</a:t>
              </a:r>
              <a:endParaRPr lang="ru-RU" sz="6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5580112" y="3356992"/>
              <a:ext cx="720080" cy="641161"/>
            </a:xfrm>
            <a:prstGeom prst="line">
              <a:avLst/>
            </a:prstGeom>
            <a:ln w="762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flipV="1">
              <a:off x="7170624" y="3356991"/>
              <a:ext cx="720080" cy="641161"/>
            </a:xfrm>
            <a:prstGeom prst="line">
              <a:avLst/>
            </a:prstGeom>
            <a:ln w="762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flipV="1">
              <a:off x="7568002" y="3356992"/>
              <a:ext cx="720080" cy="641161"/>
            </a:xfrm>
            <a:prstGeom prst="line">
              <a:avLst/>
            </a:prstGeom>
            <a:ln w="762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6" name="Прямоугольник 25"/>
          <p:cNvSpPr/>
          <p:nvPr/>
        </p:nvSpPr>
        <p:spPr>
          <a:xfrm>
            <a:off x="2863721" y="4969940"/>
            <a:ext cx="169950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7 </a:t>
            </a:r>
            <a:r>
              <a:rPr lang="en-US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’ </a:t>
            </a:r>
            <a:r>
              <a:rPr lang="ru-RU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</a:t>
            </a:r>
            <a:endParaRPr lang="ru-RU" sz="6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6064716" y="5062273"/>
            <a:ext cx="2683748" cy="1015663"/>
            <a:chOff x="5128612" y="5157192"/>
            <a:chExt cx="2683748" cy="1015663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5128612" y="5157192"/>
              <a:ext cx="268374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6000" b="1" cap="all" spc="0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СЕМЬ Я</a:t>
              </a:r>
              <a:endParaRPr lang="ru-RU" sz="6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  <p:cxnSp>
          <p:nvCxnSpPr>
            <p:cNvPr id="31" name="Прямая соединительная линия 30"/>
            <p:cNvCxnSpPr/>
            <p:nvPr/>
          </p:nvCxnSpPr>
          <p:spPr>
            <a:xfrm flipV="1">
              <a:off x="6523002" y="5390609"/>
              <a:ext cx="720080" cy="641161"/>
            </a:xfrm>
            <a:prstGeom prst="line">
              <a:avLst/>
            </a:prstGeom>
            <a:ln w="762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5122" name="Picture 2" descr="https://tapoc.trbo.yandex.net/tapoc_secure_proxy/b60320c413f2c2488857069f644371ed?url=http%3A%2F%2Fcliparts.co%2Fcliparts%2FgTe%2F5dL%2FgTe5dLKTd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0808"/>
            <a:ext cx="151216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2519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7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19672" y="1772816"/>
            <a:ext cx="5544616" cy="206210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Цифра семь! Цифра семь!</a:t>
            </a:r>
          </a:p>
          <a:p>
            <a:r>
              <a:rPr lang="ru-RU" sz="3200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Цифра лёгкая совсем!</a:t>
            </a:r>
          </a:p>
          <a:p>
            <a:r>
              <a:rPr lang="ru-RU" sz="3200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 косу принесу</a:t>
            </a:r>
          </a:p>
          <a:p>
            <a:r>
              <a:rPr lang="ru-RU" sz="3200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срисую ту косу!</a:t>
            </a:r>
            <a:endParaRPr lang="ru-RU" sz="3200" b="1" dirty="0">
              <a:solidFill>
                <a:srgbClr val="8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E:\Documents and Settings\Мама\Мои документы\1 класс\Презентация по математике\Картинки для презентации\Коса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9987">
            <a:off x="4560276" y="542769"/>
            <a:ext cx="2895687" cy="5435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761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tapoc.trbo.yandex.net/tapoc_secure_proxy/34d2924d8c66cfece1417172611cc6e5?url=http%3A%2F%2Fabload.de%2Fimg%2Fforumgazel-altin-sayicbdk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472" y="620688"/>
            <a:ext cx="4825291" cy="562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1883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751386" y="634628"/>
            <a:ext cx="5637038" cy="5602684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5533901" y="1111224"/>
            <a:ext cx="2252669" cy="292725"/>
          </a:xfrm>
          <a:custGeom>
            <a:avLst/>
            <a:gdLst>
              <a:gd name="T0" fmla="*/ 0 w 1728"/>
              <a:gd name="T1" fmla="*/ 264 h 264"/>
              <a:gd name="T2" fmla="*/ 144 w 1728"/>
              <a:gd name="T3" fmla="*/ 120 h 264"/>
              <a:gd name="T4" fmla="*/ 384 w 1728"/>
              <a:gd name="T5" fmla="*/ 24 h 264"/>
              <a:gd name="T6" fmla="*/ 624 w 1728"/>
              <a:gd name="T7" fmla="*/ 72 h 264"/>
              <a:gd name="T8" fmla="*/ 912 w 1728"/>
              <a:gd name="T9" fmla="*/ 216 h 264"/>
              <a:gd name="T10" fmla="*/ 1104 w 1728"/>
              <a:gd name="T11" fmla="*/ 264 h 264"/>
              <a:gd name="T12" fmla="*/ 1296 w 1728"/>
              <a:gd name="T13" fmla="*/ 216 h 264"/>
              <a:gd name="T14" fmla="*/ 1680 w 1728"/>
              <a:gd name="T15" fmla="*/ 24 h 264"/>
              <a:gd name="T16" fmla="*/ 1584 w 1728"/>
              <a:gd name="T17" fmla="*/ 72 h 264"/>
              <a:gd name="T18" fmla="*/ 1632 w 1728"/>
              <a:gd name="T19" fmla="*/ 72 h 2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728"/>
              <a:gd name="T31" fmla="*/ 0 h 264"/>
              <a:gd name="T32" fmla="*/ 1728 w 1728"/>
              <a:gd name="T33" fmla="*/ 264 h 264"/>
              <a:gd name="connsiteX0" fmla="*/ 0 w 9781"/>
              <a:gd name="connsiteY0" fmla="*/ 9294 h 9294"/>
              <a:gd name="connsiteX1" fmla="*/ 833 w 9781"/>
              <a:gd name="connsiteY1" fmla="*/ 3839 h 9294"/>
              <a:gd name="connsiteX2" fmla="*/ 2222 w 9781"/>
              <a:gd name="connsiteY2" fmla="*/ 203 h 9294"/>
              <a:gd name="connsiteX3" fmla="*/ 3611 w 9781"/>
              <a:gd name="connsiteY3" fmla="*/ 2021 h 9294"/>
              <a:gd name="connsiteX4" fmla="*/ 5278 w 9781"/>
              <a:gd name="connsiteY4" fmla="*/ 7476 h 9294"/>
              <a:gd name="connsiteX5" fmla="*/ 6404 w 9781"/>
              <a:gd name="connsiteY5" fmla="*/ 8773 h 9294"/>
              <a:gd name="connsiteX6" fmla="*/ 7500 w 9781"/>
              <a:gd name="connsiteY6" fmla="*/ 7476 h 9294"/>
              <a:gd name="connsiteX7" fmla="*/ 9722 w 9781"/>
              <a:gd name="connsiteY7" fmla="*/ 203 h 9294"/>
              <a:gd name="connsiteX8" fmla="*/ 9167 w 9781"/>
              <a:gd name="connsiteY8" fmla="*/ 2021 h 9294"/>
              <a:gd name="connsiteX9" fmla="*/ 9444 w 9781"/>
              <a:gd name="connsiteY9" fmla="*/ 2021 h 9294"/>
              <a:gd name="connsiteX0" fmla="*/ 0 w 10000"/>
              <a:gd name="connsiteY0" fmla="*/ 10000 h 10000"/>
              <a:gd name="connsiteX1" fmla="*/ 852 w 10000"/>
              <a:gd name="connsiteY1" fmla="*/ 4131 h 10000"/>
              <a:gd name="connsiteX2" fmla="*/ 2272 w 10000"/>
              <a:gd name="connsiteY2" fmla="*/ 218 h 10000"/>
              <a:gd name="connsiteX3" fmla="*/ 3692 w 10000"/>
              <a:gd name="connsiteY3" fmla="*/ 2175 h 10000"/>
              <a:gd name="connsiteX4" fmla="*/ 5301 w 10000"/>
              <a:gd name="connsiteY4" fmla="*/ 7484 h 10000"/>
              <a:gd name="connsiteX5" fmla="*/ 6547 w 10000"/>
              <a:gd name="connsiteY5" fmla="*/ 9439 h 10000"/>
              <a:gd name="connsiteX6" fmla="*/ 7668 w 10000"/>
              <a:gd name="connsiteY6" fmla="*/ 8044 h 10000"/>
              <a:gd name="connsiteX7" fmla="*/ 9940 w 10000"/>
              <a:gd name="connsiteY7" fmla="*/ 218 h 10000"/>
              <a:gd name="connsiteX8" fmla="*/ 9372 w 10000"/>
              <a:gd name="connsiteY8" fmla="*/ 2175 h 10000"/>
              <a:gd name="connsiteX9" fmla="*/ 9655 w 10000"/>
              <a:gd name="connsiteY9" fmla="*/ 2175 h 10000"/>
              <a:gd name="connsiteX0" fmla="*/ 0 w 10000"/>
              <a:gd name="connsiteY0" fmla="*/ 10000 h 10000"/>
              <a:gd name="connsiteX1" fmla="*/ 852 w 10000"/>
              <a:gd name="connsiteY1" fmla="*/ 4131 h 10000"/>
              <a:gd name="connsiteX2" fmla="*/ 2272 w 10000"/>
              <a:gd name="connsiteY2" fmla="*/ 218 h 10000"/>
              <a:gd name="connsiteX3" fmla="*/ 3692 w 10000"/>
              <a:gd name="connsiteY3" fmla="*/ 2175 h 10000"/>
              <a:gd name="connsiteX4" fmla="*/ 5301 w 10000"/>
              <a:gd name="connsiteY4" fmla="*/ 7484 h 10000"/>
              <a:gd name="connsiteX5" fmla="*/ 6531 w 10000"/>
              <a:gd name="connsiteY5" fmla="*/ 9215 h 10000"/>
              <a:gd name="connsiteX6" fmla="*/ 7668 w 10000"/>
              <a:gd name="connsiteY6" fmla="*/ 8044 h 10000"/>
              <a:gd name="connsiteX7" fmla="*/ 9940 w 10000"/>
              <a:gd name="connsiteY7" fmla="*/ 218 h 10000"/>
              <a:gd name="connsiteX8" fmla="*/ 9372 w 10000"/>
              <a:gd name="connsiteY8" fmla="*/ 2175 h 10000"/>
              <a:gd name="connsiteX9" fmla="*/ 9655 w 10000"/>
              <a:gd name="connsiteY9" fmla="*/ 2175 h 10000"/>
              <a:gd name="connsiteX0" fmla="*/ 0 w 10000"/>
              <a:gd name="connsiteY0" fmla="*/ 9976 h 9976"/>
              <a:gd name="connsiteX1" fmla="*/ 852 w 10000"/>
              <a:gd name="connsiteY1" fmla="*/ 4107 h 9976"/>
              <a:gd name="connsiteX2" fmla="*/ 2272 w 10000"/>
              <a:gd name="connsiteY2" fmla="*/ 194 h 9976"/>
              <a:gd name="connsiteX3" fmla="*/ 3692 w 10000"/>
              <a:gd name="connsiteY3" fmla="*/ 2151 h 9976"/>
              <a:gd name="connsiteX4" fmla="*/ 5301 w 10000"/>
              <a:gd name="connsiteY4" fmla="*/ 7460 h 9976"/>
              <a:gd name="connsiteX5" fmla="*/ 6531 w 10000"/>
              <a:gd name="connsiteY5" fmla="*/ 9191 h 9976"/>
              <a:gd name="connsiteX6" fmla="*/ 7668 w 10000"/>
              <a:gd name="connsiteY6" fmla="*/ 7572 h 9976"/>
              <a:gd name="connsiteX7" fmla="*/ 9940 w 10000"/>
              <a:gd name="connsiteY7" fmla="*/ 194 h 9976"/>
              <a:gd name="connsiteX8" fmla="*/ 9372 w 10000"/>
              <a:gd name="connsiteY8" fmla="*/ 2151 h 9976"/>
              <a:gd name="connsiteX9" fmla="*/ 9655 w 10000"/>
              <a:gd name="connsiteY9" fmla="*/ 2151 h 9976"/>
              <a:gd name="connsiteX0" fmla="*/ 0 w 10000"/>
              <a:gd name="connsiteY0" fmla="*/ 10000 h 10000"/>
              <a:gd name="connsiteX1" fmla="*/ 852 w 10000"/>
              <a:gd name="connsiteY1" fmla="*/ 4117 h 10000"/>
              <a:gd name="connsiteX2" fmla="*/ 2272 w 10000"/>
              <a:gd name="connsiteY2" fmla="*/ 194 h 10000"/>
              <a:gd name="connsiteX3" fmla="*/ 3692 w 10000"/>
              <a:gd name="connsiteY3" fmla="*/ 2156 h 10000"/>
              <a:gd name="connsiteX4" fmla="*/ 5301 w 10000"/>
              <a:gd name="connsiteY4" fmla="*/ 7478 h 10000"/>
              <a:gd name="connsiteX5" fmla="*/ 6499 w 10000"/>
              <a:gd name="connsiteY5" fmla="*/ 8764 h 10000"/>
              <a:gd name="connsiteX6" fmla="*/ 7668 w 10000"/>
              <a:gd name="connsiteY6" fmla="*/ 7590 h 10000"/>
              <a:gd name="connsiteX7" fmla="*/ 9940 w 10000"/>
              <a:gd name="connsiteY7" fmla="*/ 194 h 10000"/>
              <a:gd name="connsiteX8" fmla="*/ 9372 w 10000"/>
              <a:gd name="connsiteY8" fmla="*/ 2156 h 10000"/>
              <a:gd name="connsiteX9" fmla="*/ 9655 w 10000"/>
              <a:gd name="connsiteY9" fmla="*/ 2156 h 10000"/>
              <a:gd name="connsiteX0" fmla="*/ 0 w 10000"/>
              <a:gd name="connsiteY0" fmla="*/ 10000 h 10000"/>
              <a:gd name="connsiteX1" fmla="*/ 852 w 10000"/>
              <a:gd name="connsiteY1" fmla="*/ 4117 h 10000"/>
              <a:gd name="connsiteX2" fmla="*/ 2272 w 10000"/>
              <a:gd name="connsiteY2" fmla="*/ 194 h 10000"/>
              <a:gd name="connsiteX3" fmla="*/ 3692 w 10000"/>
              <a:gd name="connsiteY3" fmla="*/ 2156 h 10000"/>
              <a:gd name="connsiteX4" fmla="*/ 5301 w 10000"/>
              <a:gd name="connsiteY4" fmla="*/ 7478 h 10000"/>
              <a:gd name="connsiteX5" fmla="*/ 6499 w 10000"/>
              <a:gd name="connsiteY5" fmla="*/ 8764 h 10000"/>
              <a:gd name="connsiteX6" fmla="*/ 7668 w 10000"/>
              <a:gd name="connsiteY6" fmla="*/ 7590 h 10000"/>
              <a:gd name="connsiteX7" fmla="*/ 9940 w 10000"/>
              <a:gd name="connsiteY7" fmla="*/ 194 h 10000"/>
              <a:gd name="connsiteX8" fmla="*/ 9372 w 10000"/>
              <a:gd name="connsiteY8" fmla="*/ 2156 h 10000"/>
              <a:gd name="connsiteX9" fmla="*/ 9655 w 10000"/>
              <a:gd name="connsiteY9" fmla="*/ 2156 h 10000"/>
              <a:gd name="connsiteX0" fmla="*/ 0 w 10000"/>
              <a:gd name="connsiteY0" fmla="*/ 10000 h 10000"/>
              <a:gd name="connsiteX1" fmla="*/ 852 w 10000"/>
              <a:gd name="connsiteY1" fmla="*/ 4117 h 10000"/>
              <a:gd name="connsiteX2" fmla="*/ 2272 w 10000"/>
              <a:gd name="connsiteY2" fmla="*/ 194 h 10000"/>
              <a:gd name="connsiteX3" fmla="*/ 3692 w 10000"/>
              <a:gd name="connsiteY3" fmla="*/ 2156 h 10000"/>
              <a:gd name="connsiteX4" fmla="*/ 5301 w 10000"/>
              <a:gd name="connsiteY4" fmla="*/ 7478 h 10000"/>
              <a:gd name="connsiteX5" fmla="*/ 6499 w 10000"/>
              <a:gd name="connsiteY5" fmla="*/ 8764 h 10000"/>
              <a:gd name="connsiteX6" fmla="*/ 7668 w 10000"/>
              <a:gd name="connsiteY6" fmla="*/ 7590 h 10000"/>
              <a:gd name="connsiteX7" fmla="*/ 9940 w 10000"/>
              <a:gd name="connsiteY7" fmla="*/ 194 h 10000"/>
              <a:gd name="connsiteX8" fmla="*/ 9372 w 10000"/>
              <a:gd name="connsiteY8" fmla="*/ 2156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cubicBezTo>
                  <a:pt x="236" y="7875"/>
                  <a:pt x="473" y="5752"/>
                  <a:pt x="852" y="4117"/>
                </a:cubicBezTo>
                <a:cubicBezTo>
                  <a:pt x="1231" y="2483"/>
                  <a:pt x="1798" y="521"/>
                  <a:pt x="2272" y="194"/>
                </a:cubicBezTo>
                <a:cubicBezTo>
                  <a:pt x="2745" y="-132"/>
                  <a:pt x="3187" y="942"/>
                  <a:pt x="3692" y="2156"/>
                </a:cubicBezTo>
                <a:cubicBezTo>
                  <a:pt x="4197" y="3370"/>
                  <a:pt x="4833" y="6377"/>
                  <a:pt x="5301" y="7478"/>
                </a:cubicBezTo>
                <a:cubicBezTo>
                  <a:pt x="5769" y="8579"/>
                  <a:pt x="6105" y="8745"/>
                  <a:pt x="6499" y="8764"/>
                </a:cubicBezTo>
                <a:cubicBezTo>
                  <a:pt x="6893" y="8783"/>
                  <a:pt x="7095" y="9018"/>
                  <a:pt x="7668" y="7590"/>
                </a:cubicBezTo>
                <a:cubicBezTo>
                  <a:pt x="8241" y="6162"/>
                  <a:pt x="9656" y="1101"/>
                  <a:pt x="9940" y="194"/>
                </a:cubicBezTo>
                <a:cubicBezTo>
                  <a:pt x="10224" y="-712"/>
                  <a:pt x="9419" y="1829"/>
                  <a:pt x="9372" y="2156"/>
                </a:cubicBezTo>
              </a:path>
            </a:pathLst>
          </a:custGeom>
          <a:noFill/>
          <a:ln w="139700" cap="rnd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6280522" y="3573016"/>
            <a:ext cx="1295400" cy="0"/>
          </a:xfrm>
          <a:prstGeom prst="line">
            <a:avLst/>
          </a:prstGeom>
          <a:noFill/>
          <a:ln w="139700" cap="rnd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H="1">
            <a:off x="6135761" y="1089025"/>
            <a:ext cx="1693128" cy="4679950"/>
          </a:xfrm>
          <a:prstGeom prst="line">
            <a:avLst/>
          </a:prstGeom>
          <a:noFill/>
          <a:ln w="139700" cap="rnd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1" name="Овал 10"/>
          <p:cNvSpPr>
            <a:spLocks/>
          </p:cNvSpPr>
          <p:nvPr/>
        </p:nvSpPr>
        <p:spPr>
          <a:xfrm>
            <a:off x="6182787" y="3491002"/>
            <a:ext cx="168999" cy="1640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>
            <a:spLocks/>
          </p:cNvSpPr>
          <p:nvPr/>
        </p:nvSpPr>
        <p:spPr>
          <a:xfrm>
            <a:off x="5462707" y="1321935"/>
            <a:ext cx="168999" cy="1640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2751386" y="1027336"/>
            <a:ext cx="5637038" cy="0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2751386" y="5851872"/>
            <a:ext cx="5637038" cy="0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 flipV="1">
            <a:off x="7935961" y="639738"/>
            <a:ext cx="1" cy="5597573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 flipV="1">
            <a:off x="3183433" y="639739"/>
            <a:ext cx="1" cy="5597573"/>
          </a:xfrm>
          <a:prstGeom prst="line">
            <a:avLst/>
          </a:prstGeom>
          <a:ln w="190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8870261">
            <a:off x="5221625" y="-38190"/>
            <a:ext cx="1931228" cy="1448420"/>
          </a:xfrm>
          <a:prstGeom prst="rect">
            <a:avLst/>
          </a:prstGeom>
          <a:noFill/>
          <a:ln>
            <a:noFill/>
          </a:ln>
          <a:effectLst>
            <a:outerShdw blurRad="114300" dist="114300" dir="17880000" sx="95000" sy="95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01042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7.40741E-7 L 0.0257 -0.02778 L 0.05278 -0.03958 C 0.06163 -0.04305 0.06893 -0.03796 0.08229 -0.0368 C 0.09063 -0.03449 0.0974 -0.02963 0.10469 -0.02569 C 0.11198 -0.02176 0.11979 -0.0162 0.12674 -0.01319 L 0.14636 -0.00694 L 0.16302 -0.00555 L 0.17969 -0.00764 L 0.1941 -0.01389 L 0.22361 -0.02986 L 0.25313 -0.04838 " pathEditMode="relative" rAng="0" ptsTypes="FAffaFAAAAAF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56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312 -0.04838 L 0.06423 0.63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44" y="3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52 0.31319 L 0.23177 0.3101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764704"/>
            <a:ext cx="792088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ЦЕЛЬ </a:t>
            </a:r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  показать оригинальность числа СЕМЬ</a:t>
            </a:r>
          </a:p>
          <a:p>
            <a:endParaRPr lang="ru-RU" dirty="0"/>
          </a:p>
          <a:p>
            <a:endParaRPr lang="ru-RU" dirty="0" smtClean="0"/>
          </a:p>
          <a:p>
            <a:pPr algn="ctr"/>
            <a:r>
              <a:rPr lang="ru-RU" sz="480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Гипотеза:  </a:t>
            </a:r>
            <a:r>
              <a:rPr lang="ru-RU" sz="40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мы предположили, что в результате этой работы мы узнаем в чем особенность числа </a:t>
            </a:r>
            <a:r>
              <a:rPr lang="ru-RU" sz="4000" dirty="0" smtClean="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</a:rPr>
              <a:t>СЕМЬ</a:t>
            </a:r>
            <a:endParaRPr lang="ru-RU" sz="4000" dirty="0">
              <a:ln w="0"/>
              <a:solidFill>
                <a:srgbClr val="FF0066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88370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>
            <a:spLocks/>
          </p:cNvSpPr>
          <p:nvPr/>
        </p:nvSpPr>
        <p:spPr>
          <a:xfrm>
            <a:off x="6182787" y="3491002"/>
            <a:ext cx="168999" cy="1640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/>
          <p:nvPr/>
        </p:nvPicPr>
        <p:blipFill>
          <a:blip r:embed="rId2">
            <a:duotone>
              <a:prstClr val="black"/>
              <a:srgbClr val="9900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12968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1701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8" y="13081"/>
            <a:ext cx="4402326" cy="3055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120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429000"/>
            <a:ext cx="5595937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01317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188640"/>
            <a:ext cx="871296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Опрос</a:t>
            </a:r>
          </a:p>
          <a:p>
            <a:pPr lvl="0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1.Какое </a:t>
            </a:r>
            <a:r>
              <a:rPr lang="ru-RU" sz="4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</a:t>
            </a:r>
            <a:endParaRPr lang="ru-RU" sz="4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твое любимое ?</a:t>
            </a:r>
          </a:p>
          <a:p>
            <a:endParaRPr lang="ru-RU" sz="4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Как часто ты встречаешься с числами?</a:t>
            </a:r>
          </a:p>
          <a:p>
            <a:endParaRPr lang="ru-RU" sz="4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Зачем людям числа?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7920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:\DCIM\100MSDCF\DSC0363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58944"/>
            <a:ext cx="2016224" cy="1247776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 descr="H:\DCIM\100MSDCF\DSC036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431200"/>
            <a:ext cx="2016224" cy="1800200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 descr="H:\DCIM\100MSDCF\DSC0361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348880"/>
            <a:ext cx="1785620" cy="1440160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 descr="H:\DCIM\100MSDCF\DSC0362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3313543" y="294511"/>
            <a:ext cx="1872668" cy="1804026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Рисунок 9" descr="H:\DCIM\100MSDCF\DSC0361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3242299" y="2889338"/>
            <a:ext cx="2374212" cy="1869366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Рисунок 10" descr="H:\DCIM\100MSDCF\DSC0361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1" y="454644"/>
            <a:ext cx="2374652" cy="1678214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Рисунок 11" descr="H:\DCIM\100MSDCF\DSC0362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0153" y="3789040"/>
            <a:ext cx="2806700" cy="2399144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188726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74184" y="2651428"/>
            <a:ext cx="66582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kern="800" spc="-400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123456</a:t>
            </a:r>
            <a:endParaRPr lang="ru-RU" sz="9600" b="1" kern="800" spc="-400" dirty="0">
              <a:solidFill>
                <a:srgbClr val="8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82697" y="2651428"/>
            <a:ext cx="17281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kern="800" spc="-400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89</a:t>
            </a:r>
            <a:endParaRPr lang="ru-RU" sz="9600" b="1" kern="800" spc="-400" dirty="0">
              <a:solidFill>
                <a:srgbClr val="8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22657" y="2651428"/>
            <a:ext cx="1008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kern="800" spc="-4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7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585711"/>
            <a:ext cx="803279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lvl="0" indent="-609600"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4000" b="1" i="1" kern="0" dirty="0">
                <a:solidFill>
                  <a:srgbClr val="000000"/>
                </a:solidFill>
                <a:latin typeface="Arial"/>
              </a:rPr>
              <a:t>Привычное для нас написание цифр </a:t>
            </a:r>
          </a:p>
          <a:p>
            <a:pPr marL="609600" lvl="0" indent="-609600" algn="ctr" fontAlgn="base">
              <a:spcBef>
                <a:spcPct val="20000"/>
              </a:spcBef>
              <a:spcAft>
                <a:spcPct val="0"/>
              </a:spcAft>
            </a:pPr>
            <a:r>
              <a:rPr lang="ru-RU" altLang="ru-RU" sz="4000" b="1" i="1" kern="0" dirty="0">
                <a:solidFill>
                  <a:srgbClr val="000000"/>
                </a:solidFill>
                <a:latin typeface="Arial"/>
              </a:rPr>
              <a:t>придумали арабы: </a:t>
            </a:r>
          </a:p>
        </p:txBody>
      </p:sp>
    </p:spTree>
    <p:extLst>
      <p:ext uri="{BB962C8B-B14F-4D97-AF65-F5344CB8AC3E}">
        <p14:creationId xmlns:p14="http://schemas.microsoft.com/office/powerpoint/2010/main" val="31218641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07407E-6 L -0.03525 0.0011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4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33333E-6 L 0.04739 0.0011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1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6" grpId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86" y="2545521"/>
            <a:ext cx="6647172" cy="5158204"/>
          </a:xfrm>
          <a:prstGeom prst="rect">
            <a:avLst/>
          </a:prstGeom>
        </p:spPr>
      </p:pic>
      <p:pic>
        <p:nvPicPr>
          <p:cNvPr id="6152" name="Picture 8" descr="https://tapoc.trbo.yandex.net/tapoc_secure_proxy/6b0aeb13a37191007efc14769bb5fc89?url=http%3A%2F%2Fwww.icon100.com%2Fup%2F766%2F256%2Fwizard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2" t="23047"/>
          <a:stretch/>
        </p:blipFill>
        <p:spPr bwMode="auto">
          <a:xfrm>
            <a:off x="3214969" y="4340320"/>
            <a:ext cx="2630300" cy="245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s://tapoc.trbo.yandex.net/tapoc_secure_proxy/ed0f3ff776ccfabd5ce76f200a0de116?url=http%3A%2F%2Flib.exdat.com%2Ftw_files2%2Furls_54%2F12%2Fd-11420%2Fimg2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833" b="69167" l="62000" r="95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17" t="54857" b="29143"/>
          <a:stretch/>
        </p:blipFill>
        <p:spPr bwMode="auto">
          <a:xfrm>
            <a:off x="5363148" y="4187605"/>
            <a:ext cx="3084822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https://tapoc.trbo.yandex.net/tapoc_secure_proxy/ed0f3ff776ccfabd5ce76f200a0de116?url=http%3A%2F%2Flib.exdat.com%2Ftw_files2%2Furls_54%2F12%2Fd-11420%2Fimg2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667" b="71667" l="3500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0" t="46264" r="60774" b="32334"/>
          <a:stretch/>
        </p:blipFill>
        <p:spPr bwMode="auto">
          <a:xfrm>
            <a:off x="985445" y="3734947"/>
            <a:ext cx="2671949" cy="122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https://tapoc.trbo.yandex.net/tapoc_secure_proxy/ed0f3ff776ccfabd5ce76f200a0de116?url=http%3A%2F%2Flib.exdat.com%2Ftw_files2%2Furls_54%2F12%2Fd-11420%2Fimg2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167" b="54500" l="59125" r="95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0" t="30661" r="10709" b="44713"/>
          <a:stretch/>
        </p:blipFill>
        <p:spPr bwMode="auto">
          <a:xfrm rot="21187919">
            <a:off x="4674004" y="3317396"/>
            <a:ext cx="2342531" cy="140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https://tapoc.trbo.yandex.net/tapoc_secure_proxy/ed0f3ff776ccfabd5ce76f200a0de116?url=http%3A%2F%2Flib.exdat.com%2Ftw_files2%2Furls_54%2F12%2Fd-11420%2Fimg2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500" b="47667" l="5625" r="33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33" t="25573" r="66000" b="52817"/>
          <a:stretch/>
        </p:blipFill>
        <p:spPr bwMode="auto">
          <a:xfrm rot="934815">
            <a:off x="1555533" y="2825404"/>
            <a:ext cx="2253066" cy="123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0" descr="https://tapoc.trbo.yandex.net/tapoc_secure_proxy/ed0f3ff776ccfabd5ce76f200a0de116?url=http%3A%2F%2Flib.exdat.com%2Ftw_files2%2Furls_54%2F12%2Fd-11420%2Fimg22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" b="40500" l="19625" r="83250">
                        <a14:foregroundMark x1="35500" y1="30667" x2="35500" y2="30667"/>
                        <a14:foregroundMark x1="37875" y1="32667" x2="37875" y2="32667"/>
                        <a14:foregroundMark x1="27000" y1="20000" x2="27000" y2="20000"/>
                        <a14:foregroundMark x1="25250" y1="18833" x2="25250" y2="18833"/>
                        <a14:foregroundMark x1="24000" y1="18167" x2="24000" y2="18167"/>
                        <a14:backgroundMark x1="81875" y1="27333" x2="81875" y2="27333"/>
                        <a14:backgroundMark x1="77500" y1="28167" x2="77500" y2="28167"/>
                        <a14:backgroundMark x1="70000" y1="32500" x2="70000" y2="32500"/>
                        <a14:backgroundMark x1="59750" y1="36667" x2="59750" y2="3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20" t="10502" r="57125" b="58752"/>
          <a:stretch/>
        </p:blipFill>
        <p:spPr bwMode="auto">
          <a:xfrm>
            <a:off x="2199847" y="1945723"/>
            <a:ext cx="1840675" cy="175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https://tapoc.trbo.yandex.net/tapoc_secure_proxy/ed0f3ff776ccfabd5ce76f200a0de116?url=http%3A%2F%2Flib.exdat.com%2Ftw_files2%2Furls_54%2F12%2Fd-11420%2Fimg22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" b="40500" l="19625" r="83250">
                        <a14:foregroundMark x1="35500" y1="30667" x2="35500" y2="30667"/>
                        <a14:foregroundMark x1="37875" y1="32667" x2="37875" y2="32667"/>
                        <a14:foregroundMark x1="27000" y1="20000" x2="27000" y2="20000"/>
                        <a14:foregroundMark x1="25250" y1="18833" x2="25250" y2="18833"/>
                        <a14:foregroundMark x1="24000" y1="18167" x2="24000" y2="18167"/>
                        <a14:backgroundMark x1="81875" y1="27333" x2="81875" y2="27333"/>
                        <a14:backgroundMark x1="77500" y1="28167" x2="77500" y2="28167"/>
                        <a14:backgroundMark x1="70000" y1="32500" x2="70000" y2="32500"/>
                        <a14:backgroundMark x1="59750" y1="36667" x2="59750" y2="3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278" t="6340" r="17696" b="62622"/>
          <a:stretch/>
        </p:blipFill>
        <p:spPr bwMode="auto">
          <a:xfrm rot="20436388">
            <a:off x="4366808" y="2224663"/>
            <a:ext cx="1983180" cy="177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0" descr="https://tapoc.trbo.yandex.net/tapoc_secure_proxy/ed0f3ff776ccfabd5ce76f200a0de116?url=http%3A%2F%2Flib.exdat.com%2Ftw_files2%2Furls_54%2F12%2Fd-11420%2Fimg22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00" b="41500" l="42375" r="61375">
                        <a14:backgroundMark x1="58250" y1="28833" x2="58250" y2="28833"/>
                        <a14:backgroundMark x1="56000" y1="26333" x2="56000" y2="26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73" t="2184" r="38388" b="58753"/>
          <a:stretch/>
        </p:blipFill>
        <p:spPr bwMode="auto">
          <a:xfrm rot="20788513">
            <a:off x="3639677" y="1408060"/>
            <a:ext cx="1534610" cy="223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8" name="Picture 24" descr="https://tapoc.trbo.yandex.net/tapoc_secure_proxy/17c7f7afa275019aaf85870fad862295?url=http%3A%2F%2Favatanplus.com%2Ffiles%2Fresources%2Fmid%2F56b76110b5513152bc532967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225" y="1401708"/>
            <a:ext cx="5324475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4" descr="https://tapoc.trbo.yandex.net/tapoc_secure_proxy/17c7f7afa275019aaf85870fad862295?url=http%3A%2F%2Favatanplus.com%2Ffiles%2Fresources%2Fmid%2F56b76110b5513152bc532967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420" y="1401708"/>
            <a:ext cx="5324475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4" descr="https://tapoc.trbo.yandex.net/tapoc_secure_proxy/17c7f7afa275019aaf85870fad862295?url=http%3A%2F%2Favatanplus.com%2Ffiles%2Fresources%2Fmid%2F56b76110b5513152bc532967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420" y="1401708"/>
            <a:ext cx="5324475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4" descr="https://tapoc.trbo.yandex.net/tapoc_secure_proxy/17c7f7afa275019aaf85870fad862295?url=http%3A%2F%2Favatanplus.com%2Ffiles%2Fresources%2Fmid%2F56b76110b5513152bc532967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02" y="1401708"/>
            <a:ext cx="5324475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4" descr="https://tapoc.trbo.yandex.net/tapoc_secure_proxy/17c7f7afa275019aaf85870fad862295?url=http%3A%2F%2Favatanplus.com%2Ffiles%2Fresources%2Fmid%2F56b76110b5513152bc532967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227" y="1401708"/>
            <a:ext cx="5324475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4" descr="https://tapoc.trbo.yandex.net/tapoc_secure_proxy/17c7f7afa275019aaf85870fad862295?url=http%3A%2F%2Favatanplus.com%2Ffiles%2Fresources%2Fmid%2F56b76110b5513152bc532967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227" y="1401708"/>
            <a:ext cx="5324475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4" descr="https://tapoc.trbo.yandex.net/tapoc_secure_proxy/17c7f7afa275019aaf85870fad862295?url=http%3A%2F%2Favatanplus.com%2Ffiles%2Fresources%2Fmid%2F56b76110b5513152bc532967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226" y="1401708"/>
            <a:ext cx="5324475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98463" y="116632"/>
            <a:ext cx="40141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за птицы пролетают? </a:t>
            </a:r>
            <a:br>
              <a:rPr lang="ru-RU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семерке в каждой стае. </a:t>
            </a:r>
            <a:br>
              <a:rPr lang="ru-RU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Вереницею летят, </a:t>
            </a:r>
            <a:br>
              <a:rPr lang="ru-RU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воротятся </a:t>
            </a:r>
            <a:r>
              <a:rPr lang="ru-RU" sz="24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назад. </a:t>
            </a:r>
            <a:endParaRPr lang="ru-RU" sz="2400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3903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6447" y="583796"/>
            <a:ext cx="50722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7 «отверстий» в голове: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34801" y="895275"/>
            <a:ext cx="982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рот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30939" y="1541606"/>
            <a:ext cx="2005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2 уха </a:t>
            </a:r>
            <a:r>
              <a:rPr lang="en-US" sz="36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     </a:t>
            </a:r>
            <a:endParaRPr lang="ru-RU" sz="3600" b="1" i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00631" y="2326988"/>
            <a:ext cx="1656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2 глаза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69474" y="3121680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2 ноздри </a:t>
            </a:r>
          </a:p>
        </p:txBody>
      </p:sp>
      <p:pic>
        <p:nvPicPr>
          <p:cNvPr id="3074" name="Picture 2" descr="https://tapoc.trbo.yandex.net/tapoc_secure_proxy/2f2954e389b99d4ccb40796d7d9f74a6?url=http%3A%2F%2Fwww.wordassociations.ru%2Fimage%2F600x%2Fsvg_to_png%2FFEN_Young_m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22642"/>
            <a:ext cx="2848476" cy="359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1510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63888" y="0"/>
            <a:ext cx="542274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FontTx/>
              <a:buNone/>
            </a:pPr>
            <a:r>
              <a:rPr lang="ru-RU" sz="2800" b="1" dirty="0">
                <a:solidFill>
                  <a:srgbClr val="66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тёмном небе звёздной ночью</a:t>
            </a:r>
          </a:p>
          <a:p>
            <a:pPr algn="r">
              <a:buFontTx/>
              <a:buNone/>
            </a:pPr>
            <a:r>
              <a:rPr lang="ru-RU" sz="2800" b="1" dirty="0">
                <a:solidFill>
                  <a:srgbClr val="66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 нашёл семь ярких точек.</a:t>
            </a:r>
          </a:p>
          <a:p>
            <a:pPr algn="r">
              <a:buFontTx/>
              <a:buNone/>
            </a:pPr>
            <a:r>
              <a:rPr lang="ru-RU" sz="2800" b="1" dirty="0">
                <a:solidFill>
                  <a:srgbClr val="66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Семь горящих глаз нашёл,</a:t>
            </a:r>
          </a:p>
          <a:p>
            <a:pPr algn="r">
              <a:buFontTx/>
              <a:buNone/>
            </a:pPr>
            <a:r>
              <a:rPr lang="ru-RU" sz="2800" b="1" dirty="0">
                <a:solidFill>
                  <a:srgbClr val="66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Называется ковшом</a:t>
            </a:r>
            <a:r>
              <a:rPr lang="ru-RU" sz="2800" b="1" dirty="0" smtClean="0">
                <a:solidFill>
                  <a:srgbClr val="66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solidFill>
                <a:srgbClr val="66FFFF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buFontTx/>
              <a:buNone/>
            </a:pPr>
            <a:r>
              <a:rPr lang="ru-RU" sz="2800" b="1" dirty="0">
                <a:solidFill>
                  <a:srgbClr val="66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Медведицей зовут…</a:t>
            </a:r>
          </a:p>
          <a:p>
            <a:pPr algn="r">
              <a:buFontTx/>
              <a:buNone/>
            </a:pPr>
            <a:r>
              <a:rPr lang="ru-RU" sz="2800" b="1" dirty="0">
                <a:solidFill>
                  <a:srgbClr val="66FFFF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пойму. В чем дело тут!</a:t>
            </a:r>
          </a:p>
        </p:txBody>
      </p:sp>
      <p:pic>
        <p:nvPicPr>
          <p:cNvPr id="3078" name="Picture 6" descr="https://tapoc.trbo.yandex.net/tapoc_secure_proxy/cc969df20777e22ad13a7f3bf009b6f9?url=http%3A%2F%2Fwww.filipoc.ru%2Fattaches%2Fposts%2Finteresting%2F2013-04-04%2Fsozvezdiya%2Fc33d12f6b8748c4650804acfb399a5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40968"/>
            <a:ext cx="4100891" cy="3565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2601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7 цветы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7 цветы</Template>
  <TotalTime>516</TotalTime>
  <Words>317</Words>
  <Application>Microsoft Office PowerPoint</Application>
  <PresentationFormat>Экран (4:3)</PresentationFormat>
  <Paragraphs>81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Arial Black</vt:lpstr>
      <vt:lpstr>Arial Narrow</vt:lpstr>
      <vt:lpstr>Calibri</vt:lpstr>
      <vt:lpstr>Calibri Light</vt:lpstr>
      <vt:lpstr>Times New Roman</vt:lpstr>
      <vt:lpstr>7 цветы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Число 7 вокруг нас</vt:lpstr>
      <vt:lpstr>Презентация PowerPoint</vt:lpstr>
      <vt:lpstr>Презентация PowerPoint</vt:lpstr>
      <vt:lpstr>Презентация PowerPoint</vt:lpstr>
      <vt:lpstr>Загадки с числом 7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31</cp:revision>
  <dcterms:created xsi:type="dcterms:W3CDTF">2016-04-18T15:36:04Z</dcterms:created>
  <dcterms:modified xsi:type="dcterms:W3CDTF">2016-07-20T13:31:38Z</dcterms:modified>
</cp:coreProperties>
</file>