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8" r:id="rId2"/>
    <p:sldId id="257" r:id="rId3"/>
    <p:sldId id="270" r:id="rId4"/>
    <p:sldId id="258" r:id="rId5"/>
    <p:sldId id="259" r:id="rId6"/>
    <p:sldId id="271" r:id="rId7"/>
    <p:sldId id="260" r:id="rId8"/>
    <p:sldId id="261" r:id="rId9"/>
    <p:sldId id="262" r:id="rId10"/>
    <p:sldId id="263" r:id="rId11"/>
    <p:sldId id="264" r:id="rId12"/>
    <p:sldId id="272" r:id="rId13"/>
    <p:sldId id="266" r:id="rId14"/>
    <p:sldId id="267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D94A1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36" autoAdjust="0"/>
    <p:restoredTop sz="94660"/>
  </p:normalViewPr>
  <p:slideViewPr>
    <p:cSldViewPr>
      <p:cViewPr varScale="1">
        <p:scale>
          <a:sx n="85" d="100"/>
          <a:sy n="85" d="100"/>
        </p:scale>
        <p:origin x="-16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0C80A-9A94-465E-AC1C-083F1BCDB7B5}" type="datetimeFigureOut">
              <a:rPr lang="ru-RU"/>
              <a:pPr>
                <a:defRPr/>
              </a:pPr>
              <a:t>16.08.2016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1B9C62-B1DE-4DF5-B110-97C973968C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92CC1F-B683-4C1A-9A8C-E4E083FF9789}" type="datetimeFigureOut">
              <a:rPr lang="ru-RU"/>
              <a:pPr>
                <a:defRPr/>
              </a:pPr>
              <a:t>16.08.2016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26CC0F-807F-4448-9DAE-CE8854FFBD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524FE7-EF81-42F8-921F-62358B7E4B59}" type="datetimeFigureOut">
              <a:rPr lang="ru-RU"/>
              <a:pPr>
                <a:defRPr/>
              </a:pPr>
              <a:t>16.08.2016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D80EC-7173-49DD-8CA7-4CFF2DB5D6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49A56F-902F-4253-9A05-E0E3B62F6BD0}" type="datetimeFigureOut">
              <a:rPr lang="ru-RU"/>
              <a:pPr>
                <a:defRPr/>
              </a:pPr>
              <a:t>16.08.2016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8F46D7-7370-407F-8151-E4951C3C98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D2DE81-B514-48F1-8096-32B66522C311}" type="datetimeFigureOut">
              <a:rPr lang="ru-RU"/>
              <a:pPr>
                <a:defRPr/>
              </a:pPr>
              <a:t>16.08.2016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0E995-533D-4E2F-85F1-E34A44AA61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DACC6-87BA-49BD-8BCC-E2824424D00A}" type="datetimeFigureOut">
              <a:rPr lang="ru-RU"/>
              <a:pPr>
                <a:defRPr/>
              </a:pPr>
              <a:t>16.08.2016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548B00-B4DA-4D5D-8704-CD0B79BE14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68F3E3-DB16-4715-BB8D-55405BFEB1E8}" type="datetimeFigureOut">
              <a:rPr lang="ru-RU"/>
              <a:pPr>
                <a:defRPr/>
              </a:pPr>
              <a:t>16.08.2016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5F4A1B-7D4E-4009-BBA1-7F0C6978D0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ABA171-019F-4570-8CEE-8BD881EFD38C}" type="datetimeFigureOut">
              <a:rPr lang="ru-RU"/>
              <a:pPr>
                <a:defRPr/>
              </a:pPr>
              <a:t>16.08.2016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C828F8-17BF-448C-9923-F86E1D0F67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65C9B-199E-43EE-AD51-9DEC43C79B34}" type="datetimeFigureOut">
              <a:rPr lang="ru-RU"/>
              <a:pPr>
                <a:defRPr/>
              </a:pPr>
              <a:t>16.08.2016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2D0F2-D77A-4548-B8FE-1F4569B40C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163ED-A16F-4E7E-986C-0D4798E08411}" type="datetimeFigureOut">
              <a:rPr lang="ru-RU"/>
              <a:pPr>
                <a:defRPr/>
              </a:pPr>
              <a:t>16.08.2016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661114-0D20-4536-B329-B195A11CE9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7944C-B55A-4734-B2A6-3702BE28C43D}" type="datetimeFigureOut">
              <a:rPr lang="ru-RU"/>
              <a:pPr>
                <a:defRPr/>
              </a:pPr>
              <a:t>16.08.2016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1FA60-16A5-420B-8250-DBA3CF5207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78EB863-0B81-4620-BB2E-C2D2C16C2EA4}" type="datetimeFigureOut">
              <a:rPr lang="ru-RU"/>
              <a:pPr>
                <a:defRPr/>
              </a:pPr>
              <a:t>16.08.2016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9EF5D63-2DEA-4F6F-98BE-F2BD64BF21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3" r:id="rId4"/>
    <p:sldLayoutId id="2147483687" r:id="rId5"/>
    <p:sldLayoutId id="2147483682" r:id="rId6"/>
    <p:sldLayoutId id="2147483688" r:id="rId7"/>
    <p:sldLayoutId id="2147483689" r:id="rId8"/>
    <p:sldLayoutId id="2147483690" r:id="rId9"/>
    <p:sldLayoutId id="2147483681" r:id="rId10"/>
    <p:sldLayoutId id="214748369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rtap.ru/sia/sia23.jpg" TargetMode="External"/><Relationship Id="rId3" Type="http://schemas.openxmlformats.org/officeDocument/2006/relationships/hyperlink" Target="http://www.photome.ru/index.php?s=f0238fc48111364a39d57275ff72cd5b&amp;act=attach&amp;type=post&amp;id=1206" TargetMode="External"/><Relationship Id="rId7" Type="http://schemas.openxmlformats.org/officeDocument/2006/relationships/hyperlink" Target="http://foto-sputnik.rutxt.ru/files/246/earth4.jpg" TargetMode="External"/><Relationship Id="rId2" Type="http://schemas.openxmlformats.org/officeDocument/2006/relationships/hyperlink" Target="http://www.fotoart.org.ua/displayimage.php?pid=1382&amp;fullsize=1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crimeafoto.ru/img/popovka/IMG_2308.jpg" TargetMode="External"/><Relationship Id="rId5" Type="http://schemas.openxmlformats.org/officeDocument/2006/relationships/hyperlink" Target="http://www.wallgrad.ru/photo/4-0-1710-3" TargetMode="External"/><Relationship Id="rId10" Type="http://schemas.openxmlformats.org/officeDocument/2006/relationships/hyperlink" Target="http://slovnik.narod.ru/rus/aforizm/index.html" TargetMode="External"/><Relationship Id="rId4" Type="http://schemas.openxmlformats.org/officeDocument/2006/relationships/hyperlink" Target="http://www.wallgrad.ru/photo/4-0-1751-3" TargetMode="External"/><Relationship Id="rId9" Type="http://schemas.openxmlformats.org/officeDocument/2006/relationships/hyperlink" Target="http://dreamworlds.ru/uploads/posts/2009-04/1239262099_s4.jp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Путешествие по планете Прилагательное</a:t>
            </a:r>
            <a:endParaRPr lang="ru-RU" dirty="0"/>
          </a:p>
        </p:txBody>
      </p:sp>
      <p:sp>
        <p:nvSpPr>
          <p:cNvPr id="1331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ru-RU" dirty="0" smtClean="0"/>
          </a:p>
          <a:p>
            <a:pPr eaLnBrk="1" hangingPunct="1">
              <a:buFont typeface="Wingdings 2" pitchFamily="18" charset="2"/>
              <a:buNone/>
            </a:pPr>
            <a:endParaRPr lang="ru-RU" dirty="0" smtClean="0"/>
          </a:p>
          <a:p>
            <a:pPr eaLnBrk="1" hangingPunct="1">
              <a:buFont typeface="Wingdings 2" pitchFamily="18" charset="2"/>
              <a:buNone/>
            </a:pPr>
            <a:endParaRPr lang="ru-RU" sz="2000" dirty="0" smtClean="0"/>
          </a:p>
          <a:p>
            <a:pPr eaLnBrk="1" hangingPunct="1">
              <a:buFont typeface="Wingdings 2" pitchFamily="18" charset="2"/>
              <a:buNone/>
            </a:pPr>
            <a:endParaRPr lang="ru-RU" sz="2000" dirty="0" smtClean="0"/>
          </a:p>
          <a:p>
            <a:pPr eaLnBrk="1" hangingPunct="1">
              <a:buFont typeface="Wingdings 2" pitchFamily="18" charset="2"/>
              <a:buNone/>
            </a:pPr>
            <a:endParaRPr lang="ru-RU" sz="2000" dirty="0" smtClean="0"/>
          </a:p>
          <a:p>
            <a:pPr eaLnBrk="1" hangingPunct="1">
              <a:buFont typeface="Wingdings 2" pitchFamily="18" charset="2"/>
              <a:buNone/>
            </a:pPr>
            <a:endParaRPr lang="ru-RU" sz="2000" dirty="0" smtClean="0"/>
          </a:p>
          <a:p>
            <a:pPr algn="ctr" eaLnBrk="1" hangingPunct="1">
              <a:buFont typeface="Wingdings 2" pitchFamily="18" charset="2"/>
              <a:buNone/>
            </a:pPr>
            <a:r>
              <a:rPr lang="ru-RU" sz="2000" dirty="0" smtClean="0"/>
              <a:t>  </a:t>
            </a:r>
            <a:r>
              <a:rPr lang="ru-RU" sz="2000" b="1" i="1" dirty="0" smtClean="0">
                <a:solidFill>
                  <a:srgbClr val="002060"/>
                </a:solidFill>
              </a:rPr>
              <a:t>Аникина Зинаида Николаевна</a:t>
            </a:r>
            <a:endParaRPr lang="ru-RU" sz="2000" b="1" i="1" dirty="0" smtClean="0">
              <a:solidFill>
                <a:srgbClr val="002060"/>
              </a:solidFill>
            </a:endParaRPr>
          </a:p>
          <a:p>
            <a:pPr algn="ctr" eaLnBrk="1" hangingPunct="1">
              <a:buFont typeface="Wingdings 2" pitchFamily="18" charset="2"/>
              <a:buNone/>
            </a:pPr>
            <a:r>
              <a:rPr lang="ru-RU" sz="2000" b="1" i="1" dirty="0" smtClean="0">
                <a:solidFill>
                  <a:srgbClr val="002060"/>
                </a:solidFill>
              </a:rPr>
              <a:t>МБОУ  «</a:t>
            </a:r>
            <a:r>
              <a:rPr lang="ru-RU" sz="2000" b="1" i="1" dirty="0" err="1" smtClean="0">
                <a:solidFill>
                  <a:srgbClr val="002060"/>
                </a:solidFill>
              </a:rPr>
              <a:t>Уваровщинская</a:t>
            </a:r>
            <a:r>
              <a:rPr lang="ru-RU" sz="2000" b="1" i="1" dirty="0" smtClean="0">
                <a:solidFill>
                  <a:srgbClr val="002060"/>
                </a:solidFill>
              </a:rPr>
              <a:t> сош»</a:t>
            </a:r>
            <a:endParaRPr lang="ru-RU" sz="2000" b="1" i="1" dirty="0" smtClean="0">
              <a:solidFill>
                <a:srgbClr val="002060"/>
              </a:solidFill>
            </a:endParaRPr>
          </a:p>
          <a:p>
            <a:pPr algn="ctr" eaLnBrk="1" hangingPunct="1">
              <a:buFont typeface="Wingdings 2" pitchFamily="18" charset="2"/>
              <a:buNone/>
            </a:pPr>
            <a:r>
              <a:rPr lang="ru-RU" sz="2000" b="1" i="1" dirty="0" err="1" smtClean="0">
                <a:solidFill>
                  <a:srgbClr val="002060"/>
                </a:solidFill>
              </a:rPr>
              <a:t>Кирсановский</a:t>
            </a:r>
            <a:r>
              <a:rPr lang="ru-RU" sz="2000" b="1" i="1" dirty="0" smtClean="0">
                <a:solidFill>
                  <a:srgbClr val="002060"/>
                </a:solidFill>
              </a:rPr>
              <a:t> район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ru-RU" sz="2000" b="1" i="1" dirty="0" smtClean="0">
                <a:solidFill>
                  <a:srgbClr val="002060"/>
                </a:solidFill>
              </a:rPr>
              <a:t> Тамбовская область               </a:t>
            </a:r>
          </a:p>
          <a:p>
            <a:pPr eaLnBrk="1" hangingPunct="1">
              <a:buFont typeface="Wingdings 2" pitchFamily="18" charset="2"/>
              <a:buNone/>
            </a:pPr>
            <a:endParaRPr lang="ru-RU" dirty="0" smtClean="0"/>
          </a:p>
        </p:txBody>
      </p:sp>
      <p:pic>
        <p:nvPicPr>
          <p:cNvPr id="13315" name="Picture 2" descr="C:\Documents and Settings\Администратор\Рабочий стол\earth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4800" y="2390775"/>
            <a:ext cx="4191000" cy="31432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C:\Documents and Settings\Администратор\Рабочий стол\IMG_23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85784" y="2071678"/>
            <a:ext cx="8686800" cy="84124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</a:rPr>
              <a:t>                    </a:t>
            </a:r>
            <a:r>
              <a:rPr lang="ru-RU" i="1" u="sng" dirty="0" smtClean="0">
                <a:solidFill>
                  <a:srgbClr val="FFFF00"/>
                </a:solidFill>
              </a:rPr>
              <a:t>Подбери  пару</a:t>
            </a:r>
            <a:endParaRPr lang="ru-RU" i="1" u="sng" dirty="0">
              <a:solidFill>
                <a:srgbClr val="FFFF00"/>
              </a:solidFill>
            </a:endParaRPr>
          </a:p>
        </p:txBody>
      </p:sp>
      <p:sp>
        <p:nvSpPr>
          <p:cNvPr id="22531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ru-RU" smtClean="0"/>
          </a:p>
          <a:p>
            <a:pPr eaLnBrk="1" hangingPunct="1">
              <a:buFont typeface="Wingdings 2" pitchFamily="18" charset="2"/>
              <a:buNone/>
            </a:pPr>
            <a:endParaRPr lang="ru-RU" smtClean="0"/>
          </a:p>
          <a:p>
            <a:pPr eaLnBrk="1" hangingPunct="1">
              <a:buFont typeface="Wingdings 2" pitchFamily="18" charset="2"/>
              <a:buNone/>
            </a:pPr>
            <a:r>
              <a:rPr lang="ru-RU" smtClean="0"/>
              <a:t>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b="1" smtClean="0"/>
              <a:t>приветливый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b="1" smtClean="0"/>
              <a:t>приятный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b="1" smtClean="0"/>
              <a:t>полотняный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b="1" smtClean="0"/>
              <a:t>полосатый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b="1" smtClean="0"/>
              <a:t>прекрасный</a:t>
            </a:r>
          </a:p>
          <a:p>
            <a:pPr eaLnBrk="1" hangingPunct="1">
              <a:buFont typeface="Wingdings 2" pitchFamily="18" charset="2"/>
              <a:buNone/>
            </a:pPr>
            <a:endParaRPr lang="ru-RU" smtClean="0"/>
          </a:p>
          <a:p>
            <a:pPr eaLnBrk="1" hangingPunct="1">
              <a:buFont typeface="Wingdings 2" pitchFamily="18" charset="2"/>
              <a:buNone/>
            </a:pPr>
            <a:endParaRPr lang="ru-RU" smtClean="0"/>
          </a:p>
          <a:p>
            <a:pPr eaLnBrk="1" hangingPunct="1">
              <a:buFont typeface="Wingdings 2" pitchFamily="18" charset="2"/>
              <a:buNone/>
            </a:pPr>
            <a:endParaRPr lang="ru-RU" smtClean="0"/>
          </a:p>
          <a:p>
            <a:pPr eaLnBrk="1" hangingPunct="1">
              <a:buFont typeface="Wingdings 2" pitchFamily="18" charset="2"/>
              <a:buNone/>
            </a:pPr>
            <a:endParaRPr lang="ru-RU" smtClean="0"/>
          </a:p>
        </p:txBody>
      </p:sp>
      <p:sp>
        <p:nvSpPr>
          <p:cNvPr id="22532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ru-RU" smtClean="0"/>
          </a:p>
          <a:p>
            <a:pPr eaLnBrk="1" hangingPunct="1">
              <a:buFont typeface="Wingdings 2" pitchFamily="18" charset="2"/>
              <a:buNone/>
            </a:pPr>
            <a:endParaRPr lang="ru-RU" smtClean="0"/>
          </a:p>
          <a:p>
            <a:pPr eaLnBrk="1" hangingPunct="1">
              <a:buFont typeface="Wingdings 2" pitchFamily="18" charset="2"/>
              <a:buNone/>
            </a:pPr>
            <a:endParaRPr lang="ru-RU" smtClean="0"/>
          </a:p>
          <a:p>
            <a:pPr eaLnBrk="1" hangingPunct="1">
              <a:buFont typeface="Wingdings 2" pitchFamily="18" charset="2"/>
              <a:buNone/>
            </a:pPr>
            <a:r>
              <a:rPr lang="ru-RU" b="1" smtClean="0"/>
              <a:t>путешествие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b="1" smtClean="0"/>
              <a:t>портфель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b="1" smtClean="0"/>
              <a:t>парикмахер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b="1" smtClean="0"/>
              <a:t>полотенце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b="1" smtClean="0"/>
              <a:t>почтальон</a:t>
            </a:r>
          </a:p>
          <a:p>
            <a:pPr eaLnBrk="1" hangingPunct="1">
              <a:buFont typeface="Wingdings 2" pitchFamily="18" charset="2"/>
              <a:buNone/>
            </a:pPr>
            <a:endParaRPr lang="ru-RU" smtClean="0"/>
          </a:p>
          <a:p>
            <a:pPr eaLnBrk="1" hangingPunct="1">
              <a:buFont typeface="Wingdings 2" pitchFamily="18" charset="2"/>
              <a:buNone/>
            </a:pPr>
            <a:endParaRPr lang="ru-RU" smtClean="0"/>
          </a:p>
          <a:p>
            <a:pPr eaLnBrk="1" hangingPunct="1">
              <a:buFont typeface="Wingdings 2" pitchFamily="18" charset="2"/>
              <a:buNone/>
            </a:pPr>
            <a:endParaRPr lang="ru-RU" smtClean="0"/>
          </a:p>
          <a:p>
            <a:pPr eaLnBrk="1" hangingPunct="1">
              <a:buFont typeface="Wingdings 2" pitchFamily="18" charset="2"/>
              <a:buNone/>
            </a:pPr>
            <a:endParaRPr lang="ru-RU" smtClean="0"/>
          </a:p>
          <a:p>
            <a:pPr eaLnBrk="1" hangingPunct="1">
              <a:buFont typeface="Wingdings 2" pitchFamily="18" charset="2"/>
              <a:buNone/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C:\Documents and Settings\Администратор\Рабочий стол\9697150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8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0"/>
            <a:ext cx="8686800" cy="68578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       Попробуем   придумать…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57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ru-RU" b="1" u="sng" smtClean="0">
              <a:solidFill>
                <a:srgbClr val="C00000"/>
              </a:solidFill>
            </a:endParaRPr>
          </a:p>
        </p:txBody>
      </p:sp>
      <p:sp>
        <p:nvSpPr>
          <p:cNvPr id="4" name="Лента лицом вверх 3"/>
          <p:cNvSpPr/>
          <p:nvPr/>
        </p:nvSpPr>
        <p:spPr>
          <a:xfrm>
            <a:off x="571500" y="1571625"/>
            <a:ext cx="3857625" cy="1184275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u="sng" dirty="0">
                <a:solidFill>
                  <a:srgbClr val="C00000"/>
                </a:solidFill>
              </a:rPr>
              <a:t>Пункт П</a:t>
            </a:r>
          </a:p>
        </p:txBody>
      </p:sp>
      <p:sp>
        <p:nvSpPr>
          <p:cNvPr id="6" name="Блок-схема: узел 5"/>
          <p:cNvSpPr/>
          <p:nvPr/>
        </p:nvSpPr>
        <p:spPr>
          <a:xfrm>
            <a:off x="2857500" y="3000375"/>
            <a:ext cx="457200" cy="457200"/>
          </a:xfrm>
          <a:prstGeom prst="flowChartConnector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7" name="Стрелка вправо 6"/>
          <p:cNvSpPr/>
          <p:nvPr/>
        </p:nvSpPr>
        <p:spPr>
          <a:xfrm rot="20227100">
            <a:off x="1841500" y="3243263"/>
            <a:ext cx="977900" cy="484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rot="19099947">
            <a:off x="976313" y="3887788"/>
            <a:ext cx="977900" cy="485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 rot="18098723">
            <a:off x="258763" y="4730750"/>
            <a:ext cx="979488" cy="484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Администратор\Рабочий стол\sia23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2844" y="6072206"/>
            <a:ext cx="5867400" cy="52228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FFC000"/>
                </a:solidFill>
              </a:rPr>
              <a:t>Море понимания</a:t>
            </a:r>
            <a:endParaRPr lang="ru-RU" sz="3600" dirty="0">
              <a:solidFill>
                <a:srgbClr val="FFC000"/>
              </a:solidFill>
            </a:endParaRPr>
          </a:p>
        </p:txBody>
      </p:sp>
      <p:sp>
        <p:nvSpPr>
          <p:cNvPr id="25603" name="Текст 3"/>
          <p:cNvSpPr>
            <a:spLocks noGrp="1"/>
          </p:cNvSpPr>
          <p:nvPr>
            <p:ph type="body" sz="half" idx="2"/>
          </p:nvPr>
        </p:nvSpPr>
        <p:spPr>
          <a:xfrm>
            <a:off x="857250" y="571500"/>
            <a:ext cx="5867400" cy="285750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1357298"/>
            <a:ext cx="8458200" cy="47184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800" u="sng" dirty="0" smtClean="0">
                <a:hlinkClick r:id="rId2"/>
              </a:rPr>
              <a:t>http://www.fotoart.org.ua/displayimage.php?pid=1382&amp;fullsize=1</a:t>
            </a:r>
            <a:r>
              <a:rPr lang="ru-RU" sz="1800" dirty="0" smtClean="0">
                <a:solidFill>
                  <a:srgbClr val="00B050"/>
                </a:solidFill>
              </a:rPr>
              <a:t> фото гор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en-US" sz="1800" dirty="0" smtClean="0">
                <a:hlinkClick r:id="rId3"/>
              </a:rPr>
              <a:t>http://www.photome.ru/index.php?s=f0238fc48111364a39d57275ff72cd5b&amp;act=attach&amp;type=post&amp;id=1206 </a:t>
            </a:r>
            <a:r>
              <a:rPr lang="ru-RU" sz="1800" dirty="0" smtClean="0">
                <a:hlinkClick r:id="rId3"/>
              </a:rPr>
              <a:t> </a:t>
            </a:r>
            <a:r>
              <a:rPr lang="ru-RU" sz="1800" dirty="0" smtClean="0">
                <a:solidFill>
                  <a:srgbClr val="00B050"/>
                </a:solidFill>
              </a:rPr>
              <a:t>- фото горы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en-US" sz="1800" dirty="0" smtClean="0"/>
              <a:t> </a:t>
            </a:r>
            <a:r>
              <a:rPr lang="en-US" sz="1800" dirty="0" smtClean="0">
                <a:hlinkClick r:id="rId4"/>
              </a:rPr>
              <a:t>http://www.wallgrad.ru/photo/4-0-1751-3 </a:t>
            </a:r>
            <a:r>
              <a:rPr lang="ru-RU" sz="1800" dirty="0" smtClean="0">
                <a:solidFill>
                  <a:srgbClr val="00B050"/>
                </a:solidFill>
              </a:rPr>
              <a:t>фото поля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en-US" sz="1800" dirty="0" smtClean="0"/>
              <a:t> </a:t>
            </a:r>
            <a:r>
              <a:rPr lang="en-US" sz="1800" dirty="0" smtClean="0">
                <a:hlinkClick r:id="rId5"/>
              </a:rPr>
              <a:t>http://www.wallgrad.ru/photo/4-0-1710-3</a:t>
            </a:r>
            <a:r>
              <a:rPr lang="ru-RU" sz="1800" dirty="0" smtClean="0"/>
              <a:t>- </a:t>
            </a:r>
            <a:r>
              <a:rPr lang="ru-RU" sz="1800" dirty="0" smtClean="0">
                <a:solidFill>
                  <a:srgbClr val="00B050"/>
                </a:solidFill>
              </a:rPr>
              <a:t>фото  луга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en-US" sz="1800" dirty="0" smtClean="0"/>
              <a:t> </a:t>
            </a:r>
            <a:r>
              <a:rPr lang="en-US" sz="1800" dirty="0" smtClean="0">
                <a:hlinkClick r:id="rId6"/>
              </a:rPr>
              <a:t>http://www.crimeafoto.ru/img/popovka/IMG_2308.jpg </a:t>
            </a:r>
            <a:r>
              <a:rPr lang="ru-RU" sz="1800" dirty="0" smtClean="0"/>
              <a:t>- </a:t>
            </a:r>
            <a:r>
              <a:rPr lang="ru-RU" sz="1800" dirty="0" smtClean="0">
                <a:solidFill>
                  <a:srgbClr val="00B050"/>
                </a:solidFill>
              </a:rPr>
              <a:t>фото побережья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>
                <a:solidFill>
                  <a:srgbClr val="D94A11"/>
                </a:solidFill>
              </a:rPr>
              <a:t> </a:t>
            </a:r>
            <a:r>
              <a:rPr lang="en-US" sz="1800" dirty="0" smtClean="0">
                <a:solidFill>
                  <a:schemeClr val="accent2">
                    <a:lumMod val="50000"/>
                  </a:schemeClr>
                </a:solidFill>
                <a:hlinkClick r:id="rId7"/>
              </a:rPr>
              <a:t>http://foto-sputnik.rutxt.ru/files/246/earth4.jpg </a:t>
            </a:r>
            <a:r>
              <a:rPr lang="ru-RU" sz="1800" dirty="0" smtClean="0"/>
              <a:t>-</a:t>
            </a:r>
            <a:r>
              <a:rPr lang="ru-RU" sz="1800" dirty="0" smtClean="0">
                <a:solidFill>
                  <a:srgbClr val="00B050"/>
                </a:solidFill>
              </a:rPr>
              <a:t>фото планеты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en-US" sz="1800" dirty="0" smtClean="0"/>
              <a:t> http://www.wallon.ru/_ph/17/969715090.jpg </a:t>
            </a:r>
            <a:r>
              <a:rPr lang="ru-RU" sz="1800" dirty="0" smtClean="0"/>
              <a:t>- </a:t>
            </a:r>
            <a:r>
              <a:rPr lang="ru-RU" sz="1800" dirty="0" smtClean="0">
                <a:solidFill>
                  <a:srgbClr val="00B050"/>
                </a:solidFill>
              </a:rPr>
              <a:t>фото корабля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en-US" sz="1800" dirty="0" smtClean="0">
                <a:hlinkClick r:id="rId8"/>
              </a:rPr>
              <a:t> http://www.artap.ru/sia/sia23.jpg </a:t>
            </a:r>
            <a:r>
              <a:rPr lang="ru-RU" sz="1800" dirty="0" smtClean="0"/>
              <a:t>- </a:t>
            </a:r>
            <a:r>
              <a:rPr lang="ru-RU" sz="1800" dirty="0" smtClean="0">
                <a:solidFill>
                  <a:srgbClr val="00B050"/>
                </a:solidFill>
              </a:rPr>
              <a:t>фото моря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en-US" sz="1800" dirty="0" smtClean="0"/>
              <a:t> </a:t>
            </a:r>
            <a:r>
              <a:rPr lang="en-US" sz="1800" dirty="0" smtClean="0">
                <a:hlinkClick r:id="rId9"/>
              </a:rPr>
              <a:t>http://dreamworlds.ru/uploads/posts/2009-04/1239262099_s4.jpg </a:t>
            </a:r>
            <a:r>
              <a:rPr lang="ru-RU" sz="1800" dirty="0" smtClean="0"/>
              <a:t>- </a:t>
            </a:r>
            <a:r>
              <a:rPr lang="ru-RU" sz="1800" dirty="0" smtClean="0">
                <a:solidFill>
                  <a:srgbClr val="00B050"/>
                </a:solidFill>
              </a:rPr>
              <a:t>рисунок домика</a:t>
            </a:r>
            <a:br>
              <a:rPr lang="ru-RU" sz="1800" dirty="0" smtClean="0">
                <a:solidFill>
                  <a:srgbClr val="00B050"/>
                </a:solidFill>
              </a:rPr>
            </a:br>
            <a:r>
              <a:rPr lang="en-US" sz="1800" dirty="0" smtClean="0">
                <a:solidFill>
                  <a:srgbClr val="00B050"/>
                </a:solidFill>
                <a:hlinkClick r:id="rId10"/>
              </a:rPr>
              <a:t>http://slovnik.narod.ru/rus/aforizm/index.html</a:t>
            </a:r>
            <a:r>
              <a:rPr lang="ru-RU" sz="1800" dirty="0" smtClean="0">
                <a:solidFill>
                  <a:srgbClr val="00B050"/>
                </a:solidFill>
              </a:rPr>
              <a:t> - эпиграф </a:t>
            </a:r>
            <a:endParaRPr lang="ru-RU" sz="1800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88" y="428625"/>
            <a:ext cx="8458200" cy="9144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Информационные ресурсы: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    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«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Берегите наш язык, наш прекрасный русский язык, этот клад, это достояние, переданное нам нашими предшественниками»     </a:t>
            </a:r>
            <a:endParaRPr lang="ru-RU" b="1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                                           </a:t>
            </a:r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(И.С.Тургенев).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36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ru-RU" b="1" u="sng" dirty="0" smtClean="0">
              <a:solidFill>
                <a:srgbClr val="C00000"/>
              </a:solidFill>
            </a:endParaRPr>
          </a:p>
        </p:txBody>
      </p:sp>
      <p:sp>
        <p:nvSpPr>
          <p:cNvPr id="4" name="Лента лицом вверх 3"/>
          <p:cNvSpPr/>
          <p:nvPr/>
        </p:nvSpPr>
        <p:spPr>
          <a:xfrm>
            <a:off x="539552" y="1412776"/>
            <a:ext cx="3857625" cy="1296144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u="sng" dirty="0">
                <a:solidFill>
                  <a:srgbClr val="C00000"/>
                </a:solidFill>
              </a:rPr>
              <a:t>Пункт П</a:t>
            </a:r>
          </a:p>
        </p:txBody>
      </p:sp>
      <p:sp>
        <p:nvSpPr>
          <p:cNvPr id="6" name="Блок-схема: узел 5"/>
          <p:cNvSpPr/>
          <p:nvPr/>
        </p:nvSpPr>
        <p:spPr>
          <a:xfrm>
            <a:off x="2857500" y="3000375"/>
            <a:ext cx="457200" cy="457200"/>
          </a:xfrm>
          <a:prstGeom prst="flowChartConnector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3500438" y="3000375"/>
            <a:ext cx="977900" cy="484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rot="812303">
            <a:off x="4686300" y="3251200"/>
            <a:ext cx="977900" cy="484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 rot="1081447">
            <a:off x="5837238" y="3640138"/>
            <a:ext cx="977900" cy="484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 rot="20426542">
            <a:off x="7043738" y="3751263"/>
            <a:ext cx="977900" cy="484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 rot="19388607">
            <a:off x="8118475" y="3101975"/>
            <a:ext cx="977900" cy="485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5357826"/>
            <a:ext cx="5867400" cy="1078446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>
                <a:solidFill>
                  <a:srgbClr val="002060"/>
                </a:solidFill>
              </a:rPr>
              <a:t>Поле предложений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16386" name="Текст 3"/>
          <p:cNvSpPr>
            <a:spLocks noGrp="1"/>
          </p:cNvSpPr>
          <p:nvPr>
            <p:ph type="body" sz="half" idx="2"/>
          </p:nvPr>
        </p:nvSpPr>
        <p:spPr>
          <a:xfrm>
            <a:off x="714375" y="6089650"/>
            <a:ext cx="5867400" cy="76835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6" name="Рисунок 5"/>
          <p:cNvSpPr>
            <a:spLocks noGrp="1"/>
          </p:cNvSpPr>
          <p:nvPr>
            <p:ph type="pic" idx="1"/>
          </p:nvPr>
        </p:nvSpPr>
        <p:spPr/>
      </p:sp>
      <p:pic>
        <p:nvPicPr>
          <p:cNvPr id="16388" name="Picture 2" descr="C:\Documents and Settings\Администратор\Рабочий стол\3175238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" y="214313"/>
            <a:ext cx="8143875" cy="537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5750" y="5857875"/>
            <a:ext cx="5867400" cy="5222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7410" name="Picture 3" descr="C:\Documents and Settings\Администратор\Рабочий стол\Ibergeregg_Switzerla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Текст 3"/>
          <p:cNvSpPr>
            <a:spLocks noGrp="1"/>
          </p:cNvSpPr>
          <p:nvPr>
            <p:ph type="body" sz="half" idx="2"/>
          </p:nvPr>
        </p:nvSpPr>
        <p:spPr>
          <a:xfrm>
            <a:off x="1357313" y="2000250"/>
            <a:ext cx="5867400" cy="768350"/>
          </a:xfrm>
        </p:spPr>
        <p:txBody>
          <a:bodyPr/>
          <a:lstStyle/>
          <a:p>
            <a:pPr eaLnBrk="1" hangingPunct="1"/>
            <a:r>
              <a:rPr lang="ru-RU" sz="4000" smtClean="0"/>
              <a:t>                </a:t>
            </a:r>
            <a:r>
              <a:rPr lang="ru-RU" sz="4000" b="1" i="1" u="sng" smtClean="0">
                <a:solidFill>
                  <a:srgbClr val="FF0000"/>
                </a:solidFill>
              </a:rPr>
              <a:t>Падежи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C:\Documents and Settings\Администратор\Рабочий стол\7319065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05938" cy="705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-285776"/>
            <a:ext cx="8417080" cy="257176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u="sng" dirty="0" smtClean="0">
                <a:solidFill>
                  <a:srgbClr val="C00000"/>
                </a:solidFill>
              </a:rPr>
              <a:t>Путешествие</a:t>
            </a:r>
            <a:r>
              <a:rPr lang="ru-RU" b="1" dirty="0" smtClean="0"/>
              <a:t> </a:t>
            </a:r>
            <a:r>
              <a:rPr lang="ru-RU" dirty="0" smtClean="0">
                <a:solidFill>
                  <a:srgbClr val="002060"/>
                </a:solidFill>
              </a:rPr>
              <a:t>– </a:t>
            </a:r>
            <a:r>
              <a:rPr lang="ru-RU" u="sng" dirty="0" smtClean="0">
                <a:solidFill>
                  <a:srgbClr val="002060"/>
                </a:solidFill>
              </a:rPr>
              <a:t>поездка или передвижение пешком  по дальним странам, местностям</a:t>
            </a:r>
            <a:endParaRPr lang="ru-RU" u="sng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C:\Documents and Settings\Администратор\Рабочий стол\gor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67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4567"/>
            <a:ext cx="8686800" cy="49246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          </a:t>
            </a:r>
            <a:r>
              <a:rPr lang="ru-RU" dirty="0" smtClean="0">
                <a:solidFill>
                  <a:srgbClr val="FFFF00"/>
                </a:solidFill>
              </a:rPr>
              <a:t>Падеж родительный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75" y="2420938"/>
            <a:ext cx="4191000" cy="3803650"/>
          </a:xfrm>
          <a:solidFill>
            <a:srgbClr val="99CCFF">
              <a:alpha val="65881"/>
            </a:srgbClr>
          </a:solidFill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b="1" smtClean="0">
                <a:solidFill>
                  <a:srgbClr val="FF0000"/>
                </a:solidFill>
                <a:latin typeface="Arial" charset="0"/>
              </a:rPr>
              <a:t>                ого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/>
              <a:t>  </a:t>
            </a:r>
            <a:r>
              <a:rPr lang="ru-RU" b="1" smtClean="0">
                <a:solidFill>
                  <a:srgbClr val="FFFF00"/>
                </a:solidFill>
              </a:rPr>
              <a:t>родн             дома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b="1" smtClean="0">
                <a:solidFill>
                  <a:srgbClr val="FFFF00"/>
                </a:solidFill>
              </a:rPr>
              <a:t>  красив            села</a:t>
            </a:r>
          </a:p>
        </p:txBody>
      </p:sp>
      <p:sp>
        <p:nvSpPr>
          <p:cNvPr id="19460" name="Содержимое 3"/>
          <p:cNvSpPr>
            <a:spLocks noGrp="1"/>
          </p:cNvSpPr>
          <p:nvPr>
            <p:ph sz="half" idx="2"/>
          </p:nvPr>
        </p:nvSpPr>
        <p:spPr>
          <a:xfrm>
            <a:off x="4800600" y="2349500"/>
            <a:ext cx="4343400" cy="3875088"/>
          </a:xfrm>
          <a:solidFill>
            <a:srgbClr val="99CCFF">
              <a:alpha val="56078"/>
            </a:srgbClr>
          </a:solidFill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mtClean="0">
                <a:solidFill>
                  <a:srgbClr val="FFFF00"/>
                </a:solidFill>
                <a:latin typeface="Arial" charset="0"/>
              </a:rPr>
              <a:t>              </a:t>
            </a:r>
            <a:r>
              <a:rPr lang="ru-RU" b="1" smtClean="0">
                <a:solidFill>
                  <a:srgbClr val="FF0000"/>
                </a:solidFill>
                <a:latin typeface="Arial" charset="0"/>
              </a:rPr>
              <a:t>его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b="1" smtClean="0">
                <a:solidFill>
                  <a:srgbClr val="FFFF00"/>
                </a:solidFill>
              </a:rPr>
              <a:t>дальн              края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b="1" smtClean="0"/>
              <a:t>   </a:t>
            </a:r>
            <a:r>
              <a:rPr lang="ru-RU" b="1" smtClean="0">
                <a:solidFill>
                  <a:srgbClr val="FFFF00"/>
                </a:solidFill>
              </a:rPr>
              <a:t>син             моря</a:t>
            </a:r>
          </a:p>
          <a:p>
            <a:pPr eaLnBrk="1" hangingPunct="1">
              <a:buFont typeface="Wingdings 2" pitchFamily="18" charset="2"/>
              <a:buNone/>
            </a:pPr>
            <a:endParaRPr lang="ru-RU" b="1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1403648" y="3068960"/>
            <a:ext cx="1081088" cy="360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>
                <a:solidFill>
                  <a:srgbClr val="FFFFFF"/>
                </a:solidFill>
                <a:latin typeface="Arial" charset="0"/>
              </a:rPr>
              <a:t>о</a:t>
            </a:r>
            <a:r>
              <a:rPr lang="ru-RU" sz="2800">
                <a:solidFill>
                  <a:srgbClr val="FFFFFF"/>
                </a:solidFill>
              </a:rPr>
              <a:t>го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691680" y="3573016"/>
            <a:ext cx="936625" cy="360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ого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084168" y="2996952"/>
            <a:ext cx="863600" cy="360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его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868144" y="3501008"/>
            <a:ext cx="873125" cy="357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его</a:t>
            </a:r>
          </a:p>
        </p:txBody>
      </p:sp>
      <p:cxnSp>
        <p:nvCxnSpPr>
          <p:cNvPr id="19465" name="Прямая со стрелкой 10"/>
          <p:cNvCxnSpPr>
            <a:cxnSpLocks noChangeShapeType="1"/>
            <a:stCxn id="2" idx="2"/>
          </p:cNvCxnSpPr>
          <p:nvPr/>
        </p:nvCxnSpPr>
        <p:spPr bwMode="auto">
          <a:xfrm>
            <a:off x="4648200" y="1125538"/>
            <a:ext cx="1881188" cy="1239837"/>
          </a:xfrm>
          <a:prstGeom prst="straightConnector1">
            <a:avLst/>
          </a:prstGeom>
          <a:noFill/>
          <a:ln w="10033" algn="ctr">
            <a:solidFill>
              <a:schemeClr val="hlink"/>
            </a:solidFill>
            <a:round/>
            <a:headEnd/>
            <a:tailEnd type="arrow" w="med" len="med"/>
          </a:ln>
        </p:spPr>
      </p:cxnSp>
      <p:cxnSp>
        <p:nvCxnSpPr>
          <p:cNvPr id="19466" name="Прямая со стрелкой 15"/>
          <p:cNvCxnSpPr>
            <a:cxnSpLocks noChangeShapeType="1"/>
            <a:stCxn id="2" idx="2"/>
            <a:endCxn id="3" idx="0"/>
          </p:cNvCxnSpPr>
          <p:nvPr/>
        </p:nvCxnSpPr>
        <p:spPr bwMode="auto">
          <a:xfrm flipH="1">
            <a:off x="2238375" y="1125538"/>
            <a:ext cx="2409825" cy="1295400"/>
          </a:xfrm>
          <a:prstGeom prst="straightConnector1">
            <a:avLst/>
          </a:prstGeom>
          <a:noFill/>
          <a:ln w="10033" algn="ctr">
            <a:solidFill>
              <a:schemeClr val="hlink"/>
            </a:solidFill>
            <a:round/>
            <a:headEnd/>
            <a:tailEnd type="arrow" w="med" len="med"/>
          </a:ln>
        </p:spPr>
      </p:cxnSp>
      <p:sp>
        <p:nvSpPr>
          <p:cNvPr id="19467" name="Rectangle 16"/>
          <p:cNvSpPr>
            <a:spLocks noChangeArrowheads="1"/>
          </p:cNvSpPr>
          <p:nvPr/>
        </p:nvSpPr>
        <p:spPr bwMode="auto">
          <a:xfrm>
            <a:off x="3563938" y="1700213"/>
            <a:ext cx="1873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</a:pPr>
            <a:r>
              <a:rPr lang="ru-RU" sz="2400" b="1">
                <a:solidFill>
                  <a:srgbClr val="FF0000"/>
                </a:solidFill>
              </a:rPr>
              <a:t>  КАКОГО?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1946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 animBg="1"/>
      <p:bldP spid="19460" grpId="0" uiExpand="1" build="allAtOnce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14414" y="5643578"/>
            <a:ext cx="7000924" cy="80804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600" b="0" u="sng" dirty="0" smtClean="0">
                <a:solidFill>
                  <a:schemeClr val="accent6">
                    <a:lumMod val="50000"/>
                  </a:schemeClr>
                </a:solidFill>
              </a:rPr>
              <a:t>Привал путешественников</a:t>
            </a:r>
            <a:endParaRPr lang="ru-RU" sz="3600" b="0" u="sng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0482" name="Текст 3"/>
          <p:cNvSpPr>
            <a:spLocks noGrp="1"/>
          </p:cNvSpPr>
          <p:nvPr>
            <p:ph type="body" sz="half" idx="2"/>
          </p:nvPr>
        </p:nvSpPr>
        <p:spPr>
          <a:xfrm>
            <a:off x="142875" y="285750"/>
            <a:ext cx="5867400" cy="119063"/>
          </a:xfrm>
        </p:spPr>
        <p:txBody>
          <a:bodyPr/>
          <a:lstStyle/>
          <a:p>
            <a:pPr eaLnBrk="1" hangingPunct="1"/>
            <a:endParaRPr lang="ru-RU" sz="2400" smtClean="0">
              <a:latin typeface="Arial" charset="0"/>
            </a:endParaRPr>
          </a:p>
        </p:txBody>
      </p:sp>
      <p:pic>
        <p:nvPicPr>
          <p:cNvPr id="7170" name="Picture 2" descr="D:\Мои рисунки\Новая папка\1239262099_s4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7100" r="7100"/>
          <a:stretch>
            <a:fillRect/>
          </a:stretch>
        </p:blipFill>
        <p:spPr>
          <a:xfrm>
            <a:off x="1857356" y="616634"/>
            <a:ext cx="6677044" cy="485603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C:\Documents and Settings\Администратор\Рабочий стол\IMG_23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8"/>
            <a:ext cx="8686800" cy="84124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           </a:t>
            </a:r>
            <a:r>
              <a:rPr lang="ru-RU" i="1" u="sng" dirty="0" smtClean="0">
                <a:solidFill>
                  <a:srgbClr val="FF0000"/>
                </a:solidFill>
              </a:rPr>
              <a:t>Парное побережье</a:t>
            </a:r>
            <a:endParaRPr lang="ru-RU" i="1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478</TotalTime>
  <Words>120</Words>
  <Application>Microsoft Office PowerPoint</Application>
  <PresentationFormat>Экран (4:3)</PresentationFormat>
  <Paragraphs>58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Трек</vt:lpstr>
      <vt:lpstr>Путешествие по планете Прилагательное</vt:lpstr>
      <vt:lpstr>Слайд 2</vt:lpstr>
      <vt:lpstr>Слайд 3</vt:lpstr>
      <vt:lpstr> Поле предложений</vt:lpstr>
      <vt:lpstr>Слайд 5</vt:lpstr>
      <vt:lpstr>Путешествие – поездка или передвижение пешком  по дальним странам, местностям</vt:lpstr>
      <vt:lpstr>          Падеж родительный</vt:lpstr>
      <vt:lpstr> Привал путешественников</vt:lpstr>
      <vt:lpstr>           Парное побережье</vt:lpstr>
      <vt:lpstr>                    Подбери  пару</vt:lpstr>
      <vt:lpstr>       Попробуем   придумать…</vt:lpstr>
      <vt:lpstr>Слайд 12</vt:lpstr>
      <vt:lpstr>Море понимания</vt:lpstr>
      <vt:lpstr>http://www.fotoart.org.ua/displayimage.php?pid=1382&amp;fullsize=1 фото гор http://www.photome.ru/index.php?s=f0238fc48111364a39d57275ff72cd5b&amp;act=attach&amp;type=post&amp;id=1206  - фото горы  http://www.wallgrad.ru/photo/4-0-1751-3 фото поля  http://www.wallgrad.ru/photo/4-0-1710-3- фото  луга  http://www.crimeafoto.ru/img/popovka/IMG_2308.jpg - фото побережья  http://foto-sputnik.rutxt.ru/files/246/earth4.jpg -фото планеты  http://www.wallon.ru/_ph/17/969715090.jpg - фото корабля  http://www.artap.ru/sia/sia23.jpg - фото моря  http://dreamworlds.ru/uploads/posts/2009-04/1239262099_s4.jpg - рисунок домика http://slovnik.narod.ru/rus/aforizm/index.html - эпиграф </vt:lpstr>
    </vt:vector>
  </TitlesOfParts>
  <Company>МОУ Уваровшинская сош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по планете Прилагательное</dc:title>
  <dc:creator>Аникина З.</dc:creator>
  <cp:lastModifiedBy>User</cp:lastModifiedBy>
  <cp:revision>56</cp:revision>
  <dcterms:created xsi:type="dcterms:W3CDTF">2011-06-10T20:18:15Z</dcterms:created>
  <dcterms:modified xsi:type="dcterms:W3CDTF">2016-08-15T21:04:32Z</dcterms:modified>
</cp:coreProperties>
</file>