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0" r:id="rId2"/>
    <p:sldId id="256" r:id="rId3"/>
    <p:sldId id="258" r:id="rId4"/>
    <p:sldId id="259" r:id="rId5"/>
    <p:sldId id="265" r:id="rId6"/>
    <p:sldId id="276" r:id="rId7"/>
    <p:sldId id="267" r:id="rId8"/>
    <p:sldId id="266" r:id="rId9"/>
    <p:sldId id="261" r:id="rId10"/>
    <p:sldId id="263" r:id="rId11"/>
    <p:sldId id="269" r:id="rId12"/>
    <p:sldId id="271" r:id="rId13"/>
    <p:sldId id="262" r:id="rId14"/>
    <p:sldId id="272" r:id="rId15"/>
    <p:sldId id="273" r:id="rId16"/>
    <p:sldId id="257" r:id="rId17"/>
    <p:sldId id="274" r:id="rId18"/>
    <p:sldId id="278" r:id="rId19"/>
  </p:sldIdLst>
  <p:sldSz cx="9144000" cy="6858000" type="screen4x3"/>
  <p:notesSz cx="6735763" cy="98663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FF"/>
    <a:srgbClr val="CC00CC"/>
    <a:srgbClr val="FFFF00"/>
    <a:srgbClr val="006600"/>
    <a:srgbClr val="CC00FF"/>
    <a:srgbClr val="00CC00"/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F636BE-28A7-406F-8FC9-CC447DC23E78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77703F7-0676-4699-88DC-28C15D98B6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2E606E1-D318-4E3D-8DCD-40CE366EE9A6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CC16E4E-3827-447B-9D88-F78E6E9A98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10C565-A497-45AE-8536-0325FE916AD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8DAD5-CFCD-46B8-8FE8-25721BD0B0E0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3AF60-39A9-4BFE-9919-33C1228984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9967A-7CCC-423E-A268-310AD69836F8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0B252-6F7A-408F-A5C3-5DE65F9D1E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D3FE8-1DB7-4154-A5C2-CFB2C473E55F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726E-E5DE-40BC-9927-27AFC8591E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6D9CC-02CE-4103-A9C9-5FDDC3DD53FE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DE998-F10D-426F-99B5-4EEC0D9AC4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7BF97-B615-40A8-ABBB-7916AB923057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E52D3-9311-4DBF-BE34-8FC90D548A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BCB72-FD60-474F-B813-F81C9FE2DB80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7A727-E880-4F69-8E89-0F8D2B032B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C9631-164D-431F-B0D5-9EDF572FE6C5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8F306-FD47-4247-8CD1-B042400760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FCE70-C592-4E4D-B025-A5275E5CA559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B94BB-EE0D-4EA9-B60D-BCA6A0F03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DDC8E-0C25-4E96-B5C8-DDC5E81F66BF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D649E-9C52-482A-A61A-D3D3340BD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345BE-50EC-4EBC-8CE2-CCB4C4361201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D7961-6C1C-4955-B070-70CAB53C0B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3A26A-47BC-4F76-A546-B7D03CAF2AB0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2708F-145C-480E-9FA0-17C787D87C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0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 userDrawn="1"/>
        </p:nvSpPr>
        <p:spPr>
          <a:xfrm>
            <a:off x="357158" y="285728"/>
            <a:ext cx="8501122" cy="6215106"/>
          </a:xfrm>
          <a:prstGeom prst="roundRect">
            <a:avLst>
              <a:gd name="adj" fmla="val 9106"/>
            </a:avLst>
          </a:prstGeom>
          <a:noFill/>
          <a:ln>
            <a:solidFill>
              <a:srgbClr val="57D3FF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29" name="Рисунок 7" descr="0_75c96_b715e7d3_XL.jpeg"/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363" t="8363"/>
          <a:stretch>
            <a:fillRect/>
          </a:stretch>
        </p:blipFill>
        <p:spPr bwMode="auto">
          <a:xfrm>
            <a:off x="71438" y="71438"/>
            <a:ext cx="20002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1CD0A5-E32A-4D2A-AF6F-23A58CF30F12}" type="datetimeFigureOut">
              <a:rPr lang="ru-RU"/>
              <a:pPr>
                <a:defRPr/>
              </a:pPr>
              <a:t>26.08.2016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corowina.ucoz.com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ukina74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riddle-middle.ru/zagadki/otvety/%D3%EB%FB%E1%EA%E0" TargetMode="External"/><Relationship Id="rId2" Type="http://schemas.openxmlformats.org/officeDocument/2006/relationships/hyperlink" Target="http://www.grandars.ru/college/psihologiya/emocii-i-chuvstva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ru/search?q=%D0%BA%D0%B0%D1%80%D1%82%D0%B8%D0%BD%D0%BA%D0%B8+%D1%8D%D0%BC%D0%BE%D1%86%D0%B8%D0%B9&amp;newwindow=1&amp;es_sm=93&amp;biw=1024&amp;bih=677&amp;tbm=isch&amp;tbo=u&amp;source=univ&amp;sa=X&amp;ved=0CBoQsARqFQoTCNLo8_zd38gCFQOecgodjH8N7w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25"/>
            <a:ext cx="7772400" cy="2716213"/>
          </a:xfrm>
        </p:spPr>
        <p:txBody>
          <a:bodyPr/>
          <a:lstStyle/>
          <a:p>
            <a:pPr eaLnBrk="1" hangingPunct="1"/>
            <a:r>
              <a:rPr lang="ru-RU" sz="8800" b="1" smtClean="0">
                <a:solidFill>
                  <a:srgbClr val="0066FF"/>
                </a:solidFill>
              </a:rPr>
              <a:t>Моё </a:t>
            </a:r>
            <a:r>
              <a:rPr lang="ru-RU" sz="8800" b="1" smtClean="0">
                <a:solidFill>
                  <a:srgbClr val="0066FF"/>
                </a:solidFill>
                <a:latin typeface="Arial" charset="0"/>
              </a:rPr>
              <a:t/>
            </a:r>
            <a:br>
              <a:rPr lang="ru-RU" sz="8800" b="1" smtClean="0">
                <a:solidFill>
                  <a:srgbClr val="0066FF"/>
                </a:solidFill>
                <a:latin typeface="Arial" charset="0"/>
              </a:rPr>
            </a:br>
            <a:r>
              <a:rPr lang="ru-RU" sz="8800" b="1" smtClean="0">
                <a:solidFill>
                  <a:srgbClr val="FFFF00"/>
                </a:solidFill>
              </a:rPr>
              <a:t>настроение</a:t>
            </a:r>
          </a:p>
        </p:txBody>
      </p:sp>
      <p:sp>
        <p:nvSpPr>
          <p:cNvPr id="1536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000500"/>
            <a:ext cx="7272338" cy="2428875"/>
          </a:xfrm>
        </p:spPr>
        <p:txBody>
          <a:bodyPr/>
          <a:lstStyle/>
          <a:p>
            <a:pPr algn="r" eaLnBrk="1" hangingPunct="1"/>
            <a:r>
              <a:rPr lang="ru-RU" b="1" smtClean="0">
                <a:solidFill>
                  <a:schemeClr val="tx1"/>
                </a:solidFill>
              </a:rPr>
              <a:t>Лукина Татьяна Сергеевна</a:t>
            </a:r>
          </a:p>
          <a:p>
            <a:pPr algn="r" eaLnBrk="1" hangingPunct="1"/>
            <a:r>
              <a:rPr lang="ru-RU" b="1" smtClean="0">
                <a:solidFill>
                  <a:schemeClr val="tx1"/>
                </a:solidFill>
              </a:rPr>
              <a:t>Педагог-организатор</a:t>
            </a:r>
          </a:p>
          <a:p>
            <a:pPr algn="r" eaLnBrk="1" hangingPunct="1"/>
            <a:r>
              <a:rPr lang="ru-RU" b="1" smtClean="0">
                <a:solidFill>
                  <a:schemeClr val="tx1"/>
                </a:solidFill>
              </a:rPr>
              <a:t>МОУ «СОШ № 31»</a:t>
            </a:r>
            <a:r>
              <a:rPr lang="ru-RU" b="1" smtClean="0">
                <a:solidFill>
                  <a:schemeClr val="tx1"/>
                </a:solidFill>
                <a:latin typeface="Arial" charset="0"/>
              </a:rPr>
              <a:t> г. Магнитогорска</a:t>
            </a:r>
          </a:p>
          <a:p>
            <a:pPr algn="r" eaLnBrk="1" hangingPunct="1"/>
            <a:r>
              <a:rPr lang="en-US" b="1" smtClean="0">
                <a:solidFill>
                  <a:schemeClr val="tx1"/>
                </a:solidFill>
                <a:hlinkClick r:id="rId2"/>
              </a:rPr>
              <a:t>Lukina74@mail.ru</a:t>
            </a:r>
            <a:r>
              <a:rPr lang="ru-RU" b="1" smtClean="0">
                <a:solidFill>
                  <a:schemeClr val="tx1"/>
                </a:solidFill>
                <a:latin typeface="Arial" charset="0"/>
              </a:rPr>
              <a:t>; 89823308724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20725"/>
          </a:xfrm>
        </p:spPr>
        <p:txBody>
          <a:bodyPr/>
          <a:lstStyle/>
          <a:p>
            <a:pPr eaLnBrk="1" hangingPunct="1"/>
            <a:r>
              <a:rPr lang="ru-RU" sz="4300" b="1" smtClean="0">
                <a:latin typeface="Arial" charset="0"/>
              </a:rPr>
              <a:t>           </a:t>
            </a:r>
            <a:r>
              <a:rPr lang="ru-RU" sz="4300" b="1" smtClean="0"/>
              <a:t>Какой эмоции не хватает?</a:t>
            </a:r>
            <a:r>
              <a:rPr lang="ru-RU" sz="4300" b="1" smtClean="0">
                <a:latin typeface="Arial" charset="0"/>
              </a:rPr>
              <a:t>  </a:t>
            </a:r>
          </a:p>
        </p:txBody>
      </p:sp>
      <p:pic>
        <p:nvPicPr>
          <p:cNvPr id="25602" name="Picture 2" descr="C:\Documents and Settings\учитель\Рабочий стол\открытый урок 1 класс\images (7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68538" y="1268413"/>
            <a:ext cx="5616575" cy="5184775"/>
          </a:xfrm>
        </p:spPr>
      </p:pic>
      <p:pic>
        <p:nvPicPr>
          <p:cNvPr id="25603" name="Picture 3" descr="C:\Documents and Settings\учитель\Рабочий стол\открытый урок 1 класс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4868863"/>
            <a:ext cx="142875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/>
              <a:t>Задание: Обвести в кружок «довольные» листики</a:t>
            </a:r>
            <a:r>
              <a:rPr lang="ru-RU" sz="4000" smtClean="0"/>
              <a:t> </a:t>
            </a:r>
          </a:p>
        </p:txBody>
      </p:sp>
      <p:pic>
        <p:nvPicPr>
          <p:cNvPr id="26626" name="Picture 2" descr="C:\Documents and Settings\учитель\Рабочий стол\открытый урок 1 класс\images (10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43063" y="1571625"/>
            <a:ext cx="6072187" cy="4857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latin typeface="Arial" charset="0"/>
              </a:rPr>
              <a:t>         </a:t>
            </a:r>
            <a:r>
              <a:rPr lang="ru-RU" sz="4000" b="1" smtClean="0"/>
              <a:t>Задание: Обвести в кружок </a:t>
            </a:r>
            <a:r>
              <a:rPr lang="ru-RU" sz="4000" b="1" smtClean="0">
                <a:latin typeface="Arial" charset="0"/>
              </a:rPr>
              <a:t>        </a:t>
            </a:r>
            <a:r>
              <a:rPr lang="ru-RU" sz="4000" b="1" smtClean="0"/>
              <a:t>«довольные» листики</a:t>
            </a:r>
            <a:r>
              <a:rPr lang="ru-RU" sz="4000" smtClean="0"/>
              <a:t> </a:t>
            </a:r>
          </a:p>
        </p:txBody>
      </p:sp>
      <p:pic>
        <p:nvPicPr>
          <p:cNvPr id="27650" name="Picture 2" descr="C:\Documents and Settings\учитель\Рабочий стол\открытый урок 1 класс\images (10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43063" y="1571625"/>
            <a:ext cx="6072187" cy="4857750"/>
          </a:xfrm>
          <a:ln>
            <a:solidFill>
              <a:srgbClr val="FF0000"/>
            </a:solidFill>
          </a:ln>
        </p:spPr>
      </p:pic>
      <p:sp>
        <p:nvSpPr>
          <p:cNvPr id="4" name="Овал 3"/>
          <p:cNvSpPr/>
          <p:nvPr/>
        </p:nvSpPr>
        <p:spPr>
          <a:xfrm>
            <a:off x="2786063" y="1714500"/>
            <a:ext cx="1214437" cy="1143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000500" y="1500188"/>
            <a:ext cx="1214438" cy="1143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214938" y="1643063"/>
            <a:ext cx="1214437" cy="1143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571625" y="1500188"/>
            <a:ext cx="1214438" cy="1133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286125" y="5214938"/>
            <a:ext cx="1214438" cy="1143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714500" y="3571875"/>
            <a:ext cx="1214438" cy="1143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071813" y="2428875"/>
            <a:ext cx="3214687" cy="29289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539750" y="0"/>
            <a:ext cx="8147050" cy="2214563"/>
          </a:xfrm>
        </p:spPr>
        <p:txBody>
          <a:bodyPr/>
          <a:lstStyle/>
          <a:p>
            <a:pPr eaLnBrk="1" hangingPunct="1"/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b="1" smtClean="0">
                <a:latin typeface="Arial" charset="0"/>
              </a:rPr>
              <a:t>Ответьте на вопросы:</a:t>
            </a:r>
            <a:r>
              <a:rPr lang="ru-RU" sz="4000" b="1" smtClean="0"/>
              <a:t/>
            </a:r>
            <a:br>
              <a:rPr lang="ru-RU" sz="4000" b="1" smtClean="0"/>
            </a:br>
            <a:endParaRPr lang="ru-RU" sz="4000" b="1" smtClean="0"/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468313" y="2428875"/>
            <a:ext cx="8229600" cy="4429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3300" b="1" smtClean="0">
                <a:latin typeface="Arial" charset="0"/>
              </a:rPr>
              <a:t>Каким бывает настроение?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ru-RU" sz="3300" b="1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3300" b="1" smtClean="0">
                <a:latin typeface="Arial" charset="0"/>
              </a:rPr>
              <a:t>Как связаны эмоции и настроение?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ru-RU" sz="3300" b="1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3300" b="1" smtClean="0">
                <a:latin typeface="Arial" charset="0"/>
              </a:rPr>
              <a:t>Что нового Вы сегодня узнали?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ru-RU" sz="3300" b="1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3300" b="1" smtClean="0">
                <a:latin typeface="Arial" charset="0"/>
              </a:rPr>
              <a:t>Какое настроение у Вас сейчас?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ru-RU" sz="3300" b="1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6000" b="1" smtClean="0">
                <a:latin typeface="Arial" charset="0"/>
              </a:rPr>
              <a:t>        </a:t>
            </a:r>
            <a:r>
              <a:rPr lang="ru-RU" sz="6000" b="1" smtClean="0"/>
              <a:t>«Мое настроение»</a:t>
            </a:r>
          </a:p>
        </p:txBody>
      </p:sp>
      <p:pic>
        <p:nvPicPr>
          <p:cNvPr id="29698" name="Picture 2" descr="C:\Documents and Settings\учитель\Рабочий стол\открытый урок 1 класс\images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2060575"/>
            <a:ext cx="3571875" cy="4572000"/>
          </a:xfrm>
        </p:spPr>
      </p:pic>
      <p:pic>
        <p:nvPicPr>
          <p:cNvPr id="29699" name="Picture 3" descr="C:\Documents and Settings\учитель\Рабочий стол\открытый урок 1 класс\images (1)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219700" y="1341438"/>
            <a:ext cx="3643313" cy="44291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xfrm>
            <a:off x="539750" y="-387350"/>
            <a:ext cx="8229600" cy="1417638"/>
          </a:xfrm>
        </p:spPr>
        <p:txBody>
          <a:bodyPr/>
          <a:lstStyle/>
          <a:p>
            <a:pPr eaLnBrk="1" hangingPunct="1"/>
            <a:r>
              <a:rPr lang="ru-RU" b="1" smtClean="0"/>
              <a:t>Домашнее задание</a:t>
            </a:r>
          </a:p>
        </p:txBody>
      </p:sp>
      <p:pic>
        <p:nvPicPr>
          <p:cNvPr id="30722" name="Picture 2" descr="C:\Documents and Settings\учитель\Рабочий стол\открытый урок 1 класс\images (13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63713" y="850900"/>
            <a:ext cx="5791200" cy="56340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Box 3"/>
          <p:cNvSpPr txBox="1">
            <a:spLocks noChangeArrowheads="1"/>
          </p:cNvSpPr>
          <p:nvPr/>
        </p:nvSpPr>
        <p:spPr bwMode="auto">
          <a:xfrm>
            <a:off x="642938" y="642938"/>
            <a:ext cx="7143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6" name="TextBox 4"/>
          <p:cNvSpPr txBox="1">
            <a:spLocks noChangeArrowheads="1"/>
          </p:cNvSpPr>
          <p:nvPr/>
        </p:nvSpPr>
        <p:spPr bwMode="auto">
          <a:xfrm>
            <a:off x="642938" y="4929188"/>
            <a:ext cx="8001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31747" name="Picture 1" descr="C:\Documents and Settings\учитель\Рабочий стол\открытый урок 1 класс\images (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500063"/>
            <a:ext cx="5143500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C:\Documents and Settings\учитель\Рабочий стол\открытый урок 1 класс\ce504f8s-9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0"/>
            <a:ext cx="73802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071688"/>
          </a:xfrm>
        </p:spPr>
        <p:txBody>
          <a:bodyPr/>
          <a:lstStyle/>
          <a:p>
            <a:r>
              <a:rPr lang="ru-RU" b="1" smtClean="0"/>
              <a:t>         В презентации использованы следующие интернет-ресурсы:</a:t>
            </a:r>
            <a:endParaRPr lang="ru-RU" smtClean="0"/>
          </a:p>
        </p:txBody>
      </p:sp>
      <p:sp>
        <p:nvSpPr>
          <p:cNvPr id="33794" name="Содержимое 2"/>
          <p:cNvSpPr>
            <a:spLocks noGrp="1"/>
          </p:cNvSpPr>
          <p:nvPr>
            <p:ph idx="1"/>
          </p:nvPr>
        </p:nvSpPr>
        <p:spPr>
          <a:xfrm>
            <a:off x="457200" y="2000250"/>
            <a:ext cx="8229600" cy="4572000"/>
          </a:xfrm>
        </p:spPr>
        <p:txBody>
          <a:bodyPr/>
          <a:lstStyle/>
          <a:p>
            <a:r>
              <a:rPr lang="en-US" sz="2800" smtClean="0">
                <a:hlinkClick r:id="rId2"/>
              </a:rPr>
              <a:t>http://www.grandars.ru/college/psihologiya/emocii-i-chuvstva.html</a:t>
            </a:r>
            <a:endParaRPr lang="ru-RU" sz="2800" smtClean="0"/>
          </a:p>
          <a:p>
            <a:r>
              <a:rPr lang="en-US" sz="2800" smtClean="0">
                <a:hlinkClick r:id="rId3"/>
              </a:rPr>
              <a:t>http://riddle-middle.ru/zagadki/otvety/%D3%EB%FB%E1%EA%E0</a:t>
            </a:r>
            <a:endParaRPr lang="ru-RU" sz="2800" smtClean="0"/>
          </a:p>
          <a:p>
            <a:r>
              <a:rPr lang="en-US" sz="2800" smtClean="0">
                <a:hlinkClick r:id="rId4"/>
              </a:rPr>
              <a:t>https://www.google.ru/search?q=%D0%BA%D0%B0%D1%80%D1%82%D0%B8%D0%BD%D0%BA%D0%B8+%D1%8D%D0%BC%D0%BE%D1%86%D0%B8%D0%B9&amp;newwindow=1&amp;es_sm=93&amp;biw=1024&amp;bih=677&amp;tbm=isch&amp;tbo=u&amp;source=univ&amp;sa=X&amp;ved=0CBoQsARqFQoTCNLo8_zd38gCFQOecgodjH8N7w</a:t>
            </a:r>
            <a:r>
              <a:rPr lang="ru-RU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3"/>
          <p:cNvSpPr>
            <a:spLocks noGrp="1"/>
          </p:cNvSpPr>
          <p:nvPr>
            <p:ph type="ctrTitle"/>
          </p:nvPr>
        </p:nvSpPr>
        <p:spPr>
          <a:xfrm>
            <a:off x="1403350" y="260350"/>
            <a:ext cx="7416800" cy="1296988"/>
          </a:xfrm>
        </p:spPr>
        <p:txBody>
          <a:bodyPr/>
          <a:lstStyle/>
          <a:p>
            <a:pPr algn="r" eaLnBrk="1" hangingPunct="1"/>
            <a:r>
              <a:rPr lang="ru-RU" sz="4800" b="1" smtClean="0"/>
              <a:t>Скажите, о чем идет речь?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16386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00063" y="1214438"/>
            <a:ext cx="8358187" cy="2643187"/>
          </a:xfrm>
        </p:spPr>
        <p:txBody>
          <a:bodyPr/>
          <a:lstStyle/>
          <a:p>
            <a:pPr eaLnBrk="1" hangingPunct="1"/>
            <a:r>
              <a:rPr lang="ru-RU" sz="7900" b="1" smtClean="0">
                <a:solidFill>
                  <a:srgbClr val="CC00CC"/>
                </a:solidFill>
              </a:rPr>
              <a:t>На лице цветёт –</a:t>
            </a:r>
            <a:br>
              <a:rPr lang="ru-RU" sz="7900" b="1" smtClean="0">
                <a:solidFill>
                  <a:srgbClr val="CC00CC"/>
                </a:solidFill>
              </a:rPr>
            </a:br>
            <a:r>
              <a:rPr lang="ru-RU" sz="7900" b="1" smtClean="0">
                <a:solidFill>
                  <a:srgbClr val="CC00CC"/>
                </a:solidFill>
                <a:latin typeface="Arial" charset="0"/>
              </a:rPr>
              <a:t>о</a:t>
            </a:r>
            <a:r>
              <a:rPr lang="ru-RU" sz="7900" b="1" smtClean="0">
                <a:solidFill>
                  <a:srgbClr val="CC00CC"/>
                </a:solidFill>
              </a:rPr>
              <a:t>т радости растёт</a:t>
            </a:r>
            <a:r>
              <a:rPr lang="ru-RU" sz="3000" smtClean="0">
                <a:solidFill>
                  <a:schemeClr val="tx1"/>
                </a:solidFill>
              </a:rPr>
              <a:t/>
            </a:r>
            <a:br>
              <a:rPr lang="ru-RU" sz="3000" smtClean="0">
                <a:solidFill>
                  <a:schemeClr val="tx1"/>
                </a:solidFill>
              </a:rPr>
            </a:br>
            <a:endParaRPr lang="ru-RU" sz="30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88913"/>
            <a:ext cx="7773988" cy="1223962"/>
          </a:xfrm>
        </p:spPr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5300" b="1" dirty="0" smtClean="0"/>
              <a:t>Скажите, о чем идем речь?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8434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00063" y="2500313"/>
            <a:ext cx="8358187" cy="3138487"/>
          </a:xfrm>
        </p:spPr>
        <p:txBody>
          <a:bodyPr/>
          <a:lstStyle/>
          <a:p>
            <a:pPr eaLnBrk="1" hangingPunct="1"/>
            <a:r>
              <a:rPr lang="ru-RU" sz="7900" b="1" smtClean="0">
                <a:solidFill>
                  <a:srgbClr val="FF0000"/>
                </a:solidFill>
              </a:rPr>
              <a:t>На лице цветёт –</a:t>
            </a:r>
            <a:br>
              <a:rPr lang="ru-RU" sz="7900" b="1" smtClean="0">
                <a:solidFill>
                  <a:srgbClr val="FF0000"/>
                </a:solidFill>
              </a:rPr>
            </a:br>
            <a:r>
              <a:rPr lang="ru-RU" sz="7900" b="1" smtClean="0">
                <a:solidFill>
                  <a:srgbClr val="FF0000"/>
                </a:solidFill>
                <a:latin typeface="Arial" charset="0"/>
              </a:rPr>
              <a:t>о</a:t>
            </a:r>
            <a:r>
              <a:rPr lang="ru-RU" sz="7900" b="1" smtClean="0">
                <a:solidFill>
                  <a:srgbClr val="FF0000"/>
                </a:solidFill>
              </a:rPr>
              <a:t>т радости растёт</a:t>
            </a:r>
            <a:r>
              <a:rPr lang="ru-RU" sz="3000" smtClean="0">
                <a:solidFill>
                  <a:schemeClr val="tx1"/>
                </a:solidFill>
              </a:rPr>
              <a:t/>
            </a:r>
            <a:br>
              <a:rPr lang="ru-RU" sz="3000" smtClean="0">
                <a:solidFill>
                  <a:schemeClr val="tx1"/>
                </a:solidFill>
              </a:rPr>
            </a:br>
            <a:endParaRPr lang="ru-RU" sz="3000" smtClean="0">
              <a:solidFill>
                <a:schemeClr val="tx1"/>
              </a:solidFill>
            </a:endParaRPr>
          </a:p>
        </p:txBody>
      </p:sp>
      <p:pic>
        <p:nvPicPr>
          <p:cNvPr id="18435" name="Picture 2" descr="C:\Documents and Settings\учитель\Рабочий стол\открытый урок 1 класс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1244600"/>
            <a:ext cx="5505450" cy="510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latin typeface="Arial" charset="0"/>
              </a:rPr>
              <a:t>О</a:t>
            </a:r>
            <a:r>
              <a:rPr lang="ru-RU" sz="4000" b="1" smtClean="0"/>
              <a:t>но бывает разное: </a:t>
            </a:r>
            <a:br>
              <a:rPr lang="ru-RU" sz="4000" b="1" smtClean="0"/>
            </a:br>
            <a:r>
              <a:rPr lang="ru-RU" sz="4000" b="1" smtClean="0"/>
              <a:t>веселое, грустное, </a:t>
            </a:r>
            <a:br>
              <a:rPr lang="ru-RU" sz="4000" b="1" smtClean="0"/>
            </a:br>
            <a:r>
              <a:rPr lang="ru-RU" sz="4000" b="1" smtClean="0"/>
              <a:t>вялое, печальное, радостное</a:t>
            </a:r>
          </a:p>
        </p:txBody>
      </p:sp>
      <p:pic>
        <p:nvPicPr>
          <p:cNvPr id="19458" name="Picture 2" descr="C:\Documents and Settings\учитель\Рабочий стол\открытый урок 1 класс\images (9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57375" y="1785938"/>
            <a:ext cx="5715000" cy="4643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00"/>
          </a:xfrm>
        </p:spPr>
        <p:txBody>
          <a:bodyPr/>
          <a:lstStyle/>
          <a:p>
            <a:pPr eaLnBrk="1" hangingPunct="1">
              <a:defRPr/>
            </a:pPr>
            <a:r>
              <a:rPr lang="ru-RU" sz="6600" b="1" dirty="0" smtClean="0">
                <a:solidFill>
                  <a:srgbClr val="CC00CC"/>
                </a:solidFill>
              </a:rPr>
              <a:t>Настроение – это эмоциональное </a:t>
            </a:r>
            <a:br>
              <a:rPr lang="ru-RU" sz="6600" b="1" dirty="0" smtClean="0">
                <a:solidFill>
                  <a:srgbClr val="CC00CC"/>
                </a:solidFill>
              </a:rPr>
            </a:br>
            <a:r>
              <a:rPr lang="ru-RU" sz="6600" b="1" dirty="0" smtClean="0">
                <a:solidFill>
                  <a:srgbClr val="CC00CC"/>
                </a:solidFill>
              </a:rPr>
              <a:t>состояние человека</a:t>
            </a:r>
            <a:r>
              <a:rPr lang="ru-RU" sz="6600" dirty="0" smtClean="0">
                <a:solidFill>
                  <a:srgbClr val="CC00CC"/>
                </a:solidFill>
              </a:rPr>
              <a:t> </a:t>
            </a:r>
            <a:r>
              <a:rPr lang="ru-RU" sz="6600" dirty="0" smtClean="0">
                <a:solidFill>
                  <a:srgbClr val="9900FF"/>
                </a:solidFill>
              </a:rPr>
              <a:t/>
            </a:r>
            <a:br>
              <a:rPr lang="ru-RU" sz="6600" dirty="0" smtClean="0">
                <a:solidFill>
                  <a:srgbClr val="9900FF"/>
                </a:solidFill>
              </a:rPr>
            </a:br>
            <a:r>
              <a:rPr lang="ru-RU" sz="6600" dirty="0" smtClean="0">
                <a:solidFill>
                  <a:srgbClr val="9900FF"/>
                </a:solidFill>
              </a:rPr>
              <a:t/>
            </a:r>
            <a:br>
              <a:rPr lang="ru-RU" sz="6600" dirty="0" smtClean="0">
                <a:solidFill>
                  <a:srgbClr val="9900FF"/>
                </a:solidFill>
              </a:rPr>
            </a:br>
            <a:r>
              <a:rPr lang="ru-RU" sz="3600" b="1" dirty="0" smtClean="0">
                <a:solidFill>
                  <a:srgbClr val="0000FF"/>
                </a:solidFill>
                <a:latin typeface="+mn-lt"/>
              </a:rPr>
              <a:t>(радостное, грустное, </a:t>
            </a:r>
            <a:br>
              <a:rPr lang="ru-RU" sz="3600" b="1" dirty="0" smtClean="0">
                <a:solidFill>
                  <a:srgbClr val="0000FF"/>
                </a:solidFill>
                <a:latin typeface="+mn-lt"/>
              </a:rPr>
            </a:br>
            <a:r>
              <a:rPr lang="ru-RU" sz="3600" b="1" dirty="0" smtClean="0">
                <a:solidFill>
                  <a:srgbClr val="0000FF"/>
                </a:solidFill>
                <a:latin typeface="+mn-lt"/>
              </a:rPr>
              <a:t>веселое, печальное)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b="1" smtClean="0">
                <a:latin typeface="Arial" charset="0"/>
              </a:rPr>
              <a:t>Какое настроение?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1507" name="Picture 4" descr="Vidy_emociy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1557338"/>
            <a:ext cx="4968875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/>
          <a:lstStyle/>
          <a:p>
            <a:pPr eaLnBrk="1" hangingPunct="1"/>
            <a:r>
              <a:rPr lang="ru-RU" sz="6000" b="1" smtClean="0">
                <a:solidFill>
                  <a:srgbClr val="CC00CC"/>
                </a:solidFill>
                <a:latin typeface="Arial" charset="0"/>
              </a:rPr>
              <a:t>     </a:t>
            </a:r>
            <a:r>
              <a:rPr lang="ru-RU" sz="6000" b="1" smtClean="0">
                <a:solidFill>
                  <a:srgbClr val="CC00CC"/>
                </a:solidFill>
              </a:rPr>
              <a:t>Настроение тесно </a:t>
            </a:r>
            <a:br>
              <a:rPr lang="ru-RU" sz="6000" b="1" smtClean="0">
                <a:solidFill>
                  <a:srgbClr val="CC00CC"/>
                </a:solidFill>
              </a:rPr>
            </a:br>
            <a:r>
              <a:rPr lang="ru-RU" sz="6000" b="1" smtClean="0">
                <a:solidFill>
                  <a:srgbClr val="CC00CC"/>
                </a:solidFill>
                <a:latin typeface="Arial" charset="0"/>
              </a:rPr>
              <a:t>   </a:t>
            </a:r>
            <a:r>
              <a:rPr lang="ru-RU" sz="6000" b="1" smtClean="0">
                <a:solidFill>
                  <a:srgbClr val="CC00CC"/>
                </a:solidFill>
              </a:rPr>
              <a:t>связано с эмоциями</a:t>
            </a: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457200" y="3214688"/>
            <a:ext cx="8229600" cy="291147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3000" smtClean="0"/>
              <a:t>    </a:t>
            </a:r>
            <a:r>
              <a:rPr lang="ru-RU" sz="4400" b="1" smtClean="0"/>
              <a:t>В отличии от настроения – эмоции могут меняться достаточно быстро и протекать довольно интенсивно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 b="1" smtClean="0">
                <a:solidFill>
                  <a:srgbClr val="FF0000"/>
                </a:solidFill>
              </a:rPr>
              <a:t/>
            </a:r>
            <a:br>
              <a:rPr lang="ru-RU" sz="2800" b="1" smtClean="0">
                <a:solidFill>
                  <a:srgbClr val="FF0000"/>
                </a:solidFill>
              </a:rPr>
            </a:br>
            <a:r>
              <a:rPr lang="ru-RU" sz="2800" b="1" smtClean="0">
                <a:solidFill>
                  <a:srgbClr val="FF0000"/>
                </a:solidFill>
              </a:rPr>
              <a:t/>
            </a:r>
            <a:br>
              <a:rPr lang="ru-RU" sz="2800" b="1" smtClean="0">
                <a:solidFill>
                  <a:srgbClr val="FF0000"/>
                </a:solidFill>
              </a:rPr>
            </a:br>
            <a:r>
              <a:rPr lang="ru-RU" sz="3600" b="1" smtClean="0">
                <a:solidFill>
                  <a:srgbClr val="FF0000"/>
                </a:solidFill>
              </a:rPr>
              <a:t/>
            </a:r>
            <a:br>
              <a:rPr lang="ru-RU" sz="3600" b="1" smtClean="0">
                <a:solidFill>
                  <a:srgbClr val="FF0000"/>
                </a:solidFill>
              </a:rPr>
            </a:br>
            <a:r>
              <a:rPr lang="ru-RU" sz="3600" b="1" smtClean="0">
                <a:solidFill>
                  <a:srgbClr val="CC0066"/>
                </a:solidFill>
                <a:latin typeface="Arial" charset="0"/>
              </a:rPr>
              <a:t>Каким</a:t>
            </a:r>
            <a:r>
              <a:rPr lang="ru-RU" sz="3600" b="1" smtClean="0">
                <a:solidFill>
                  <a:srgbClr val="CC00FF"/>
                </a:solidFill>
                <a:latin typeface="Arial" charset="0"/>
              </a:rPr>
              <a:t> </a:t>
            </a:r>
            <a:r>
              <a:rPr lang="ru-RU" sz="3600" b="1" smtClean="0">
                <a:solidFill>
                  <a:srgbClr val="006600"/>
                </a:solidFill>
                <a:latin typeface="Arial" charset="0"/>
              </a:rPr>
              <a:t>бывает</a:t>
            </a:r>
            <a:r>
              <a:rPr lang="ru-RU" sz="3600" b="1" smtClean="0">
                <a:solidFill>
                  <a:srgbClr val="CC00FF"/>
                </a:solidFill>
                <a:latin typeface="Arial" charset="0"/>
              </a:rPr>
              <a:t> </a:t>
            </a:r>
            <a:r>
              <a:rPr lang="ru-RU" sz="3600" b="1" smtClean="0">
                <a:solidFill>
                  <a:srgbClr val="FFFF00"/>
                </a:solidFill>
                <a:latin typeface="Arial" charset="0"/>
              </a:rPr>
              <a:t>настроение?</a:t>
            </a:r>
            <a:r>
              <a:rPr lang="ru-RU" sz="2800" smtClean="0">
                <a:solidFill>
                  <a:srgbClr val="CC00FF"/>
                </a:solidFill>
              </a:rPr>
              <a:t/>
            </a:r>
            <a:br>
              <a:rPr lang="ru-RU" sz="2800" smtClean="0">
                <a:solidFill>
                  <a:srgbClr val="CC00FF"/>
                </a:solidFill>
              </a:rPr>
            </a:b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23554" name="Прямоугольник 5"/>
          <p:cNvSpPr>
            <a:spLocks noChangeArrowheads="1"/>
          </p:cNvSpPr>
          <p:nvPr/>
        </p:nvSpPr>
        <p:spPr bwMode="auto">
          <a:xfrm>
            <a:off x="142875" y="1285875"/>
            <a:ext cx="87868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alibri" pitchFamily="34" charset="0"/>
              </a:rPr>
              <a:t>   </a:t>
            </a:r>
            <a:endParaRPr lang="ru-RU" sz="2400" b="1">
              <a:solidFill>
                <a:srgbClr val="0000FF"/>
              </a:solidFill>
              <a:latin typeface="Calibri" pitchFamily="34" charset="0"/>
            </a:endParaRPr>
          </a:p>
        </p:txBody>
      </p:sp>
      <p:pic>
        <p:nvPicPr>
          <p:cNvPr id="23555" name="Picture 4" descr="kak-kontrolirovat-svoi-emotsii-1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700213"/>
            <a:ext cx="662622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008062"/>
          </a:xfrm>
        </p:spPr>
        <p:txBody>
          <a:bodyPr/>
          <a:lstStyle/>
          <a:p>
            <a:pPr eaLnBrk="1" hangingPunct="1"/>
            <a:r>
              <a:rPr lang="ru-RU" sz="4300" b="1" smtClean="0">
                <a:latin typeface="Arial" charset="0"/>
              </a:rPr>
              <a:t>        </a:t>
            </a:r>
            <a:r>
              <a:rPr lang="ru-RU" sz="4300" b="1" smtClean="0"/>
              <a:t>Какой эмоции не хватает?</a:t>
            </a:r>
          </a:p>
        </p:txBody>
      </p:sp>
      <p:pic>
        <p:nvPicPr>
          <p:cNvPr id="24578" name="Picture 2" descr="C:\Documents and Settings\учитель\Рабочий стол\открытый урок 1 класс\images (7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68538" y="1220788"/>
            <a:ext cx="5595937" cy="52514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135</Words>
  <Application>Microsoft Office PowerPoint</Application>
  <PresentationFormat>Экран (4:3)</PresentationFormat>
  <Paragraphs>35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12</vt:i4>
      </vt:variant>
      <vt:variant>
        <vt:lpstr>Заголовки слайдов</vt:lpstr>
      </vt:variant>
      <vt:variant>
        <vt:i4>18</vt:i4>
      </vt:variant>
    </vt:vector>
  </HeadingPairs>
  <TitlesOfParts>
    <vt:vector size="32" baseType="lpstr">
      <vt:lpstr>Arial</vt:lpstr>
      <vt:lpstr>Calibri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Моё  настроение</vt:lpstr>
      <vt:lpstr>Скажите, о чем идет речь? </vt:lpstr>
      <vt:lpstr> Скажите, о чем идем речь? </vt:lpstr>
      <vt:lpstr>Оно бывает разное:  веселое, грустное,  вялое, печальное, радостное</vt:lpstr>
      <vt:lpstr>Настроение – это эмоциональное  состояние человека   (радостное, грустное,  веселое, печальное)</vt:lpstr>
      <vt:lpstr>Какое настроение?</vt:lpstr>
      <vt:lpstr>     Настроение тесно     связано с эмоциями</vt:lpstr>
      <vt:lpstr>   Каким бывает настроение?  </vt:lpstr>
      <vt:lpstr>        Какой эмоции не хватает?</vt:lpstr>
      <vt:lpstr>           Какой эмоции не хватает?  </vt:lpstr>
      <vt:lpstr>Задание: Обвести в кружок «довольные» листики </vt:lpstr>
      <vt:lpstr>         Задание: Обвести в кружок         «довольные» листики </vt:lpstr>
      <vt:lpstr>  Ответьте на вопросы: </vt:lpstr>
      <vt:lpstr>        «Мое настроение»</vt:lpstr>
      <vt:lpstr>Домашнее задание</vt:lpstr>
      <vt:lpstr>Слайд 16</vt:lpstr>
      <vt:lpstr>Слайд 17</vt:lpstr>
      <vt:lpstr>         В презентации использованы следующие интернет-ресурсы: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Лукина</cp:lastModifiedBy>
  <cp:revision>55</cp:revision>
  <dcterms:created xsi:type="dcterms:W3CDTF">2013-01-06T18:32:13Z</dcterms:created>
  <dcterms:modified xsi:type="dcterms:W3CDTF">2016-08-26T08:44:39Z</dcterms:modified>
</cp:coreProperties>
</file>