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4" r:id="rId2"/>
    <p:sldId id="271" r:id="rId3"/>
    <p:sldId id="277" r:id="rId4"/>
    <p:sldId id="278" r:id="rId5"/>
    <p:sldId id="279" r:id="rId6"/>
    <p:sldId id="280" r:id="rId7"/>
    <p:sldId id="281" r:id="rId8"/>
    <p:sldId id="283" r:id="rId9"/>
    <p:sldId id="282" r:id="rId10"/>
    <p:sldId id="284" r:id="rId11"/>
    <p:sldId id="285" r:id="rId12"/>
    <p:sldId id="286" r:id="rId13"/>
    <p:sldId id="287" r:id="rId14"/>
    <p:sldId id="288" r:id="rId15"/>
    <p:sldId id="259" r:id="rId16"/>
    <p:sldId id="289" r:id="rId17"/>
    <p:sldId id="263" r:id="rId18"/>
    <p:sldId id="264" r:id="rId19"/>
    <p:sldId id="290" r:id="rId20"/>
    <p:sldId id="291" r:id="rId21"/>
    <p:sldId id="312" r:id="rId22"/>
    <p:sldId id="261" r:id="rId23"/>
    <p:sldId id="294" r:id="rId24"/>
    <p:sldId id="300" r:id="rId25"/>
    <p:sldId id="301" r:id="rId26"/>
    <p:sldId id="302" r:id="rId27"/>
    <p:sldId id="30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04" r:id="rId36"/>
    <p:sldId id="265" r:id="rId37"/>
    <p:sldId id="292" r:id="rId38"/>
    <p:sldId id="313" r:id="rId39"/>
    <p:sldId id="314" r:id="rId40"/>
    <p:sldId id="269" r:id="rId41"/>
    <p:sldId id="27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14D2-D26E-4782-9326-E2B36829A5C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FEBD-B1C2-4711-BFC4-C888E03C0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FEBD-B1C2-4711-BFC4-C888E03C08D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F359-704B-4D0A-B312-C945F59D302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D364-BF4C-49E3-9931-265CA74EF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3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65439"/>
            <a:ext cx="864399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Виртуальный </a:t>
            </a:r>
          </a:p>
          <a:p>
            <a:pPr algn="ctr"/>
            <a:r>
              <a:rPr lang="ru-RU" sz="11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марафон</a:t>
            </a:r>
            <a:endParaRPr lang="ru-RU" sz="11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8. Какое </a:t>
            </a:r>
            <a:r>
              <a:rPr lang="ru-RU" sz="3600" b="1" i="1" dirty="0"/>
              <a:t>устройство может оказывать вредное воздействие на здоровье человека</a:t>
            </a:r>
            <a:r>
              <a:rPr lang="ru-RU" sz="3600" b="1" i="1" dirty="0" smtClean="0"/>
              <a:t>?</a:t>
            </a:r>
          </a:p>
          <a:p>
            <a:pPr lvl="2"/>
            <a:endParaRPr lang="ru-RU" sz="3600" b="1" i="1" dirty="0"/>
          </a:p>
          <a:p>
            <a:pPr lvl="2" indent="2579688"/>
            <a:r>
              <a:rPr lang="ru-RU" sz="3600" b="1" i="1" dirty="0" smtClean="0"/>
              <a:t>a) Принтер</a:t>
            </a:r>
            <a:r>
              <a:rPr lang="ru-RU" sz="3600" b="1" i="1" dirty="0"/>
              <a:t>;</a:t>
            </a:r>
          </a:p>
          <a:p>
            <a:pPr lvl="2" indent="2579688"/>
            <a:r>
              <a:rPr lang="ru-RU" sz="3600" b="1" i="1" dirty="0" smtClean="0"/>
              <a:t>b) Монитор</a:t>
            </a:r>
            <a:r>
              <a:rPr lang="ru-RU" sz="3600" b="1" i="1" dirty="0"/>
              <a:t>;	</a:t>
            </a:r>
          </a:p>
          <a:p>
            <a:pPr lvl="2" indent="2579688"/>
            <a:r>
              <a:rPr lang="ru-RU" sz="3600" b="1" i="1" dirty="0" smtClean="0"/>
              <a:t>c) Системный </a:t>
            </a:r>
            <a:r>
              <a:rPr lang="ru-RU" sz="3600" b="1" i="1" dirty="0"/>
              <a:t>блок;</a:t>
            </a:r>
          </a:p>
          <a:p>
            <a:pPr lvl="2" indent="2579688"/>
            <a:r>
              <a:rPr lang="ru-RU" sz="3600" b="1" i="1" dirty="0" smtClean="0"/>
              <a:t>d) Модем</a:t>
            </a:r>
            <a:r>
              <a:rPr lang="ru-RU" sz="3600" b="1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1557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9. В </a:t>
            </a:r>
            <a:r>
              <a:rPr lang="ru-RU" sz="3600" b="1" i="1" dirty="0"/>
              <a:t>каком мультфильме главному герою помогло знание техники для борьбы со злыми силами</a:t>
            </a:r>
            <a:r>
              <a:rPr lang="ru-RU" sz="3600" b="1" i="1" dirty="0" smtClean="0"/>
              <a:t>?</a:t>
            </a:r>
          </a:p>
          <a:p>
            <a:pPr lvl="2"/>
            <a:endParaRPr lang="ru-RU" sz="3600" b="1" i="1" dirty="0"/>
          </a:p>
          <a:p>
            <a:pPr lvl="2" indent="968375"/>
            <a:r>
              <a:rPr lang="ru-RU" sz="3600" b="1" i="1" dirty="0"/>
              <a:t>a</a:t>
            </a:r>
            <a:r>
              <a:rPr lang="ru-RU" sz="3600" b="1" i="1" dirty="0" smtClean="0"/>
              <a:t>) «</a:t>
            </a:r>
            <a:r>
              <a:rPr lang="ru-RU" sz="3600" b="1" i="1" dirty="0"/>
              <a:t>Гуси-лебеди»;</a:t>
            </a:r>
          </a:p>
          <a:p>
            <a:pPr lvl="2" indent="968375"/>
            <a:r>
              <a:rPr lang="ru-RU" sz="3600" b="1" i="1" dirty="0"/>
              <a:t>b</a:t>
            </a:r>
            <a:r>
              <a:rPr lang="ru-RU" sz="3600" b="1" i="1" dirty="0" smtClean="0"/>
              <a:t>) «</a:t>
            </a:r>
            <a:r>
              <a:rPr lang="ru-RU" sz="3600" b="1" i="1" dirty="0"/>
              <a:t>Маленький Мук»;</a:t>
            </a:r>
          </a:p>
          <a:p>
            <a:pPr lvl="2" indent="968375"/>
            <a:r>
              <a:rPr lang="ru-RU" sz="3600" b="1" i="1" dirty="0" smtClean="0"/>
              <a:t>c) «</a:t>
            </a:r>
            <a:r>
              <a:rPr lang="ru-RU" sz="3600" b="1" i="1" dirty="0"/>
              <a:t>Ивашка из дворца пионеров</a:t>
            </a:r>
            <a:r>
              <a:rPr lang="ru-RU" sz="3600" b="1" i="1" dirty="0" smtClean="0"/>
              <a:t>»;</a:t>
            </a:r>
          </a:p>
          <a:p>
            <a:pPr lvl="2" indent="968375"/>
            <a:r>
              <a:rPr lang="ru-RU" sz="3600" b="1" i="1" dirty="0" smtClean="0"/>
              <a:t>d) «</a:t>
            </a:r>
            <a:r>
              <a:rPr lang="ru-RU" sz="3600" b="1" i="1" dirty="0"/>
              <a:t>Аленький цветочек»;</a:t>
            </a:r>
          </a:p>
        </p:txBody>
      </p:sp>
    </p:spTree>
    <p:extLst>
      <p:ext uri="{BB962C8B-B14F-4D97-AF65-F5344CB8AC3E}">
        <p14:creationId xmlns:p14="http://schemas.microsoft.com/office/powerpoint/2010/main" val="31277430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10. Какое </a:t>
            </a:r>
            <a:r>
              <a:rPr lang="ru-RU" sz="3600" b="1" i="1" dirty="0"/>
              <a:t>устройство не предназначено для обработки информации</a:t>
            </a:r>
            <a:r>
              <a:rPr lang="ru-RU" sz="3600" b="1" i="1" dirty="0" smtClean="0"/>
              <a:t>?</a:t>
            </a:r>
          </a:p>
          <a:p>
            <a:pPr lvl="2"/>
            <a:endParaRPr lang="ru-RU" sz="3600" b="1" i="1" dirty="0"/>
          </a:p>
          <a:p>
            <a:pPr lvl="2" indent="2497138"/>
            <a:r>
              <a:rPr lang="ru-RU" sz="3600" b="1" i="1" dirty="0" smtClean="0"/>
              <a:t>a) Арифмометр</a:t>
            </a:r>
            <a:r>
              <a:rPr lang="ru-RU" sz="3600" b="1" i="1" dirty="0"/>
              <a:t>;</a:t>
            </a:r>
          </a:p>
          <a:p>
            <a:pPr lvl="2" indent="2497138"/>
            <a:r>
              <a:rPr lang="ru-RU" sz="3600" b="1" i="1" dirty="0" smtClean="0"/>
              <a:t>b) Компьютер</a:t>
            </a:r>
            <a:r>
              <a:rPr lang="ru-RU" sz="3600" b="1" i="1" dirty="0"/>
              <a:t>;</a:t>
            </a:r>
          </a:p>
          <a:p>
            <a:pPr lvl="2" indent="2497138"/>
            <a:r>
              <a:rPr lang="ru-RU" sz="3600" b="1" i="1" dirty="0" smtClean="0"/>
              <a:t>c) Калькулятор</a:t>
            </a:r>
            <a:r>
              <a:rPr lang="ru-RU" sz="3600" b="1" i="1" dirty="0"/>
              <a:t>;</a:t>
            </a:r>
          </a:p>
          <a:p>
            <a:pPr lvl="2" indent="2497138"/>
            <a:r>
              <a:rPr lang="ru-RU" sz="3600" b="1" i="1" dirty="0" smtClean="0"/>
              <a:t>d) Барометр</a:t>
            </a:r>
            <a:r>
              <a:rPr lang="ru-RU" sz="3600" b="1" i="1" dirty="0"/>
              <a:t>;	</a:t>
            </a:r>
          </a:p>
        </p:txBody>
      </p:sp>
    </p:spTree>
    <p:extLst>
      <p:ext uri="{BB962C8B-B14F-4D97-AF65-F5344CB8AC3E}">
        <p14:creationId xmlns:p14="http://schemas.microsoft.com/office/powerpoint/2010/main" val="28443294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11. О </a:t>
            </a:r>
            <a:r>
              <a:rPr lang="ru-RU" sz="3600" b="1" i="1" dirty="0"/>
              <a:t>каком подарке на день рождения мечтал Малыш из сказки «Малыш и </a:t>
            </a:r>
            <a:r>
              <a:rPr lang="ru-RU" sz="3600" b="1" i="1" dirty="0" err="1"/>
              <a:t>Карлсон</a:t>
            </a:r>
            <a:r>
              <a:rPr lang="ru-RU" sz="3600" b="1" i="1" dirty="0" smtClean="0"/>
              <a:t>»?</a:t>
            </a:r>
          </a:p>
          <a:p>
            <a:pPr lvl="2"/>
            <a:endParaRPr lang="ru-RU" sz="3600" b="1" i="1" dirty="0"/>
          </a:p>
          <a:p>
            <a:pPr lvl="2" indent="2497138"/>
            <a:r>
              <a:rPr lang="ru-RU" sz="3600" b="1" i="1" dirty="0" smtClean="0"/>
              <a:t>a) Компьютер</a:t>
            </a:r>
            <a:r>
              <a:rPr lang="ru-RU" sz="3600" b="1" i="1" dirty="0"/>
              <a:t>;</a:t>
            </a:r>
          </a:p>
          <a:p>
            <a:pPr lvl="2" indent="2497138"/>
            <a:r>
              <a:rPr lang="ru-RU" sz="3600" b="1" i="1" dirty="0" smtClean="0"/>
              <a:t>b) Собака</a:t>
            </a:r>
            <a:r>
              <a:rPr lang="ru-RU" sz="3600" b="1" i="1" dirty="0"/>
              <a:t>;		</a:t>
            </a:r>
          </a:p>
          <a:p>
            <a:pPr lvl="2" indent="2497138"/>
            <a:r>
              <a:rPr lang="ru-RU" sz="3600" b="1" i="1" dirty="0" smtClean="0"/>
              <a:t>c) Велосипед</a:t>
            </a:r>
            <a:r>
              <a:rPr lang="ru-RU" sz="3600" b="1" i="1" dirty="0"/>
              <a:t>;</a:t>
            </a:r>
          </a:p>
          <a:p>
            <a:pPr lvl="2" indent="2497138"/>
            <a:r>
              <a:rPr lang="ru-RU" sz="3600" b="1" i="1" dirty="0" smtClean="0"/>
              <a:t>d) Мобильный </a:t>
            </a:r>
            <a:r>
              <a:rPr lang="ru-RU" sz="3600" b="1" i="1" dirty="0"/>
              <a:t>телефон;</a:t>
            </a:r>
          </a:p>
        </p:txBody>
      </p:sp>
    </p:spTree>
    <p:extLst>
      <p:ext uri="{BB962C8B-B14F-4D97-AF65-F5344CB8AC3E}">
        <p14:creationId xmlns:p14="http://schemas.microsoft.com/office/powerpoint/2010/main" val="35497219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12. Согласно </a:t>
            </a:r>
            <a:r>
              <a:rPr lang="ru-RU" sz="3600" b="1" i="1" dirty="0"/>
              <a:t>закону </a:t>
            </a:r>
            <a:r>
              <a:rPr lang="ru-RU" sz="3600" b="1" i="1" dirty="0" err="1"/>
              <a:t>Мерфи</a:t>
            </a:r>
            <a:r>
              <a:rPr lang="ru-RU" sz="3600" b="1" i="1" dirty="0"/>
              <a:t>, решение сложной задачи надо поручить ленивому ученику. А почему? </a:t>
            </a:r>
            <a:endParaRPr lang="ru-RU" sz="3600" b="1" i="1" dirty="0" smtClean="0"/>
          </a:p>
          <a:p>
            <a:pPr lvl="2"/>
            <a:endParaRPr lang="ru-RU" sz="3600" b="1" i="1" dirty="0"/>
          </a:p>
          <a:p>
            <a:pPr lvl="2"/>
            <a:r>
              <a:rPr lang="ru-RU" sz="3600" b="1" i="1" dirty="0"/>
              <a:t>a</a:t>
            </a:r>
            <a:r>
              <a:rPr lang="ru-RU" sz="3600" b="1" i="1" dirty="0" smtClean="0"/>
              <a:t>) </a:t>
            </a:r>
            <a:r>
              <a:rPr lang="ru-RU" sz="3600" b="1" i="1" dirty="0"/>
              <a:t>Он найдет самое сложное решение;</a:t>
            </a:r>
          </a:p>
          <a:p>
            <a:pPr lvl="2"/>
            <a:r>
              <a:rPr lang="ru-RU" sz="3600" b="1" i="1" dirty="0"/>
              <a:t>b</a:t>
            </a:r>
            <a:r>
              <a:rPr lang="ru-RU" sz="3600" b="1" i="1" dirty="0" smtClean="0"/>
              <a:t>) </a:t>
            </a:r>
            <a:r>
              <a:rPr lang="ru-RU" sz="3600" b="1" i="1" dirty="0"/>
              <a:t>Он найдет самое простое решение;	</a:t>
            </a:r>
          </a:p>
          <a:p>
            <a:pPr lvl="2"/>
            <a:r>
              <a:rPr lang="ru-RU" sz="3600" b="1" i="1" dirty="0"/>
              <a:t>c</a:t>
            </a:r>
            <a:r>
              <a:rPr lang="ru-RU" sz="3600" b="1" i="1" dirty="0" smtClean="0"/>
              <a:t>) </a:t>
            </a:r>
            <a:r>
              <a:rPr lang="ru-RU" sz="3600" b="1" i="1" dirty="0"/>
              <a:t>Он отдаст задание самому умному ученику;</a:t>
            </a:r>
          </a:p>
          <a:p>
            <a:pPr lvl="2"/>
            <a:r>
              <a:rPr lang="ru-RU" sz="3600" b="1" i="1" dirty="0"/>
              <a:t>d</a:t>
            </a:r>
            <a:r>
              <a:rPr lang="ru-RU" sz="3600" b="1" i="1" dirty="0" smtClean="0"/>
              <a:t>) </a:t>
            </a:r>
            <a:r>
              <a:rPr lang="ru-RU" sz="3600" b="1" i="1" dirty="0"/>
              <a:t>Он попросит решить задачу взрослых.</a:t>
            </a:r>
          </a:p>
          <a:p>
            <a:pPr lvl="2" indent="2497138"/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6564983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829775">
            <a:off x="651165" y="1187068"/>
            <a:ext cx="551772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Дартс</a:t>
            </a:r>
            <a:endParaRPr lang="ru-RU" sz="19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2376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896930"/>
            <a:ext cx="8640960" cy="440427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185134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ПЕЙНТБОЛ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80008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7642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250_table_tennis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0" y="-24"/>
            <a:ext cx="9144000" cy="685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714356"/>
            <a:ext cx="4357718" cy="41434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6819375"/>
                <a:gd name="adj2" fmla="val 60876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Настольный теннис</a:t>
            </a:r>
            <a:endParaRPr lang="ru-RU" sz="54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14612" y="-71462"/>
            <a:ext cx="3929090" cy="7086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" y="2292344"/>
            <a:ext cx="9104224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Метание диска</a:t>
            </a:r>
            <a:endParaRPr lang="ru-RU" sz="10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77"/>
            <a:ext cx="9174547" cy="68822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155429">
            <a:off x="4291452" y="3146199"/>
            <a:ext cx="5997398" cy="4385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494236"/>
                <a:gd name="adj2" fmla="val 4292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Рукопашный бой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0316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_Docs\From_Inet\Sport\Spartak\SMb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" y="-24"/>
            <a:ext cx="9144000" cy="70090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92832" y="4429132"/>
            <a:ext cx="70796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Футбол</a:t>
            </a:r>
            <a:endParaRPr lang="ru-RU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3567" y="5661248"/>
            <a:ext cx="53691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Черлидинг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7243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99046"/>
              </p:ext>
            </p:extLst>
          </p:nvPr>
        </p:nvGraphicFramePr>
        <p:xfrm>
          <a:off x="287525" y="4077072"/>
          <a:ext cx="8496942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157"/>
                <a:gridCol w="1416157"/>
                <a:gridCol w="1416157"/>
                <a:gridCol w="1416157"/>
                <a:gridCol w="1416157"/>
                <a:gridCol w="1416157"/>
              </a:tblGrid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Меба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Едица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кочева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инма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гайт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35720"/>
              </p:ext>
            </p:extLst>
          </p:nvPr>
        </p:nvGraphicFramePr>
        <p:xfrm>
          <a:off x="179512" y="2420888"/>
          <a:ext cx="8568952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  <a:gridCol w="2664296"/>
                <a:gridCol w="1008111"/>
                <a:gridCol w="1728193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ляглолябальляная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яанретюьпмок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не три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89494"/>
            <a:ext cx="88924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поступили записки </a:t>
            </a:r>
            <a:r>
              <a:rPr lang="ru-RU" alt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странного содержания.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 вам расшифровать текст </a:t>
            </a:r>
            <a:r>
              <a:rPr lang="ru-RU" alt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записок</a:t>
            </a:r>
            <a:r>
              <a:rPr lang="ru-RU" alt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05835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Глобальная сеть Интернет</a:t>
            </a:r>
            <a:endParaRPr lang="ru-RU" alt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-10316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Мегабайт – единица измерения количества информации.</a:t>
            </a:r>
            <a:endParaRPr lang="ru-RU" alt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68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0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4725144"/>
            <a:ext cx="62535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Биатлон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28600" algn="l"/>
              </a:tabLst>
            </a:pPr>
            <a:r>
              <a:rPr lang="ru-RU" sz="5400" dirty="0" smtClean="0">
                <a:latin typeface="Times New Roman"/>
                <a:ea typeface="Times New Roman"/>
              </a:rPr>
              <a:t>1.Назовите клавишу, при помощи которой можно фиксировать режим ввода прописных букв и отказываться от этого режима?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 Lock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448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28600" algn="l"/>
              </a:tabLst>
            </a:pPr>
            <a:r>
              <a:rPr lang="ru-RU" sz="5400" dirty="0" smtClean="0">
                <a:latin typeface="Times New Roman"/>
                <a:ea typeface="Times New Roman"/>
              </a:rPr>
              <a:t>2. Клавиша </a:t>
            </a:r>
            <a:r>
              <a:rPr lang="ru-RU" sz="5400" dirty="0">
                <a:latin typeface="Times New Roman"/>
                <a:ea typeface="Times New Roman"/>
              </a:rPr>
              <a:t>выхода из текущего режима </a:t>
            </a:r>
            <a:endParaRPr lang="ru-RU" sz="5400" dirty="0" smtClean="0">
              <a:latin typeface="Times New Roman"/>
              <a:ea typeface="Times New Roman"/>
            </a:endParaRPr>
          </a:p>
          <a:p>
            <a:pPr lvl="0" algn="ctr">
              <a:spcAft>
                <a:spcPts val="0"/>
              </a:spcAft>
              <a:tabLst>
                <a:tab pos="228600" algn="l"/>
              </a:tabLst>
            </a:pPr>
            <a:r>
              <a:rPr lang="ru-RU" sz="5400" dirty="0" smtClean="0">
                <a:latin typeface="Times New Roman"/>
                <a:ea typeface="Times New Roman"/>
              </a:rPr>
              <a:t>(</a:t>
            </a:r>
            <a:r>
              <a:rPr lang="ru-RU" sz="5400" dirty="0">
                <a:latin typeface="Times New Roman"/>
                <a:ea typeface="Times New Roman"/>
              </a:rPr>
              <a:t>отказ от только что выполненного действия)? 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647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3</a:t>
            </a:r>
            <a:r>
              <a:rPr lang="ru-RU" sz="5400" dirty="0" smtClean="0">
                <a:latin typeface="Times New Roman"/>
                <a:ea typeface="Times New Roman"/>
              </a:rPr>
              <a:t>.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Какая клавиша заставляет курсор прыгнуть в </a:t>
            </a:r>
            <a:endParaRPr lang="ru-RU" sz="5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конец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строки?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852" y="2420888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41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4</a:t>
            </a:r>
            <a:r>
              <a:rPr lang="ru-RU" sz="5400" dirty="0" smtClean="0">
                <a:latin typeface="Times New Roman"/>
                <a:ea typeface="Times New Roman"/>
              </a:rPr>
              <a:t>.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С помощью какой клавиши можно увидеть предыдущую страницу текста на экране?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UP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98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latin typeface="Times New Roman"/>
                <a:ea typeface="Times New Roman"/>
              </a:rPr>
              <a:t>5.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Какая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клавиша завершает ввод 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команды и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вызывает её выполнение, </a:t>
            </a:r>
            <a:endParaRPr lang="ru-RU" sz="5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 при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наборе текста служит для завершения </a:t>
            </a:r>
            <a:endParaRPr lang="ru-RU" sz="5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ввода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абзаца?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328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70080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6. Чтобы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перейти в начало строки, надо нажать клавишу 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797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 startAt="7"/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С помощью какой клавиши можно удалить символ справа от курсора?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43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1.Что </a:t>
            </a:r>
            <a:r>
              <a:rPr lang="ru-RU" sz="3600" b="1" i="1" dirty="0"/>
              <a:t>обещали родители дяди Фёдора за информацию о его местоположении</a:t>
            </a:r>
            <a:r>
              <a:rPr lang="ru-RU" sz="3600" b="1" i="1" dirty="0" smtClean="0"/>
              <a:t>?</a:t>
            </a:r>
          </a:p>
          <a:p>
            <a:pPr lvl="2"/>
            <a:r>
              <a:rPr lang="ru-RU" sz="3600" b="1" i="1" dirty="0" smtClean="0"/>
              <a:t> </a:t>
            </a:r>
            <a:endParaRPr lang="ru-RU" sz="3600" b="1" dirty="0"/>
          </a:p>
          <a:p>
            <a:pPr marL="2571750" lvl="4" indent="-742950">
              <a:buFont typeface="+mj-lt"/>
              <a:buAutoNum type="alphaLcParenR"/>
            </a:pPr>
            <a:r>
              <a:rPr lang="ru-RU" sz="3600" b="1" i="1" dirty="0" smtClean="0"/>
              <a:t>Автомобиль</a:t>
            </a:r>
            <a:r>
              <a:rPr lang="ru-RU" sz="3600" b="1" i="1" dirty="0"/>
              <a:t>; </a:t>
            </a:r>
            <a:endParaRPr lang="ru-RU" sz="3600" b="1" dirty="0"/>
          </a:p>
          <a:p>
            <a:pPr marL="2571750" lvl="4" indent="-742950">
              <a:buFont typeface="+mj-lt"/>
              <a:buAutoNum type="alphaLcParenR"/>
            </a:pPr>
            <a:r>
              <a:rPr lang="ru-RU" sz="3600" b="1" i="1" dirty="0"/>
              <a:t>Велосипед; 	</a:t>
            </a:r>
            <a:endParaRPr lang="ru-RU" sz="3600" b="1" dirty="0"/>
          </a:p>
          <a:p>
            <a:pPr marL="2571750" lvl="4" indent="-742950">
              <a:buFont typeface="+mj-lt"/>
              <a:buAutoNum type="alphaLcParenR"/>
            </a:pPr>
            <a:r>
              <a:rPr lang="ru-RU" sz="3600" b="1" i="1" dirty="0"/>
              <a:t>Мороженое; </a:t>
            </a:r>
            <a:endParaRPr lang="ru-RU" sz="3600" b="1" dirty="0"/>
          </a:p>
          <a:p>
            <a:pPr marL="2571750" lvl="4" indent="-742950">
              <a:buFont typeface="+mj-lt"/>
              <a:buAutoNum type="alphaLcParenR"/>
            </a:pPr>
            <a:r>
              <a:rPr lang="ru-RU" sz="3600" b="1" i="1" dirty="0"/>
              <a:t>Компьютер;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265791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8.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Какая клавиша позволяет включить дополнительную клавиатуру?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580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9.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Как можно вводить символы, расположенные вместе с цифрами в верхнем ряду 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клавиатуры?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3" y="2492896"/>
            <a:ext cx="7897105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Shift+</a:t>
            </a:r>
            <a:r>
              <a:rPr lang="ru-RU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728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10. С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помощью какой клавиши можно переместить документ на экранную страницу вниз?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Down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131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70080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11.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Как можно удалить символ, стоящий 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слева</a:t>
            </a:r>
          </a:p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от курсора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517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5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12. 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Какая клавиша позволяет переключать режимы алфавитов (ввода русских букв на латинские буквы и обратно)? 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Alt+Shift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179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4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13.С 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Times New Roman"/>
              </a:rPr>
              <a:t>помощью какой клавиши можно переключить клавиатуру из режима вставки символов (новые символы вставляются между уже существующими) в режим замены символов (новые символы пишутся вместо уже существующих) и обратно?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074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ntathl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1"/>
            <a:ext cx="6109855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8496638">
            <a:off x="5233415" y="2810255"/>
            <a:ext cx="6247865" cy="56281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761391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Современное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пятиборье</a:t>
            </a:r>
            <a:endParaRPr lang="ru-RU" sz="9600" b="1" spc="50" dirty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337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3897" y="5229200"/>
            <a:ext cx="6416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Черлидинг</a:t>
            </a:r>
            <a:endParaRPr lang="ru-RU" sz="8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584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4325" y="202147"/>
            <a:ext cx="2592288" cy="4905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за всех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3317" y="836712"/>
            <a:ext cx="3635732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положишь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75856" y="202147"/>
            <a:ext cx="3492388" cy="4905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семеро с ложкой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62559" y="826825"/>
            <a:ext cx="3492388" cy="4084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поешь в охоту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75856" y="1428800"/>
            <a:ext cx="433502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кошечка не съела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81736" y="2564904"/>
            <a:ext cx="216024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есть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75856" y="3861048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 одного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1736" y="3212976"/>
            <a:ext cx="216024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 хорошо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81736" y="3861048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 сошкой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807240" y="1991734"/>
            <a:ext cx="335704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два лучше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14210" y="1412776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беда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81736" y="1991734"/>
            <a:ext cx="324036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миру  по нитке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35796" y="3212976"/>
            <a:ext cx="3096344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ученье - тьма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005088" y="2543004"/>
            <a:ext cx="3247767" cy="4539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пойду к другому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860032" y="4501093"/>
            <a:ext cx="367240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поближе возьмешь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767356" y="5085184"/>
            <a:ext cx="3002737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ворота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81251" y="5661248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Ученье свет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81736" y="5085184"/>
            <a:ext cx="4080823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пташечка запела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66050" y="4501093"/>
            <a:ext cx="4169946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Поработаешь до поту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75856" y="5667643"/>
            <a:ext cx="324036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50956" y="6237312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 не надо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66049" y="6237312"/>
            <a:ext cx="3682999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вашему дому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24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4325" y="202147"/>
            <a:ext cx="2592288" cy="4905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за всех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3317" y="836712"/>
            <a:ext cx="3635732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положишь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75856" y="202147"/>
            <a:ext cx="3492388" cy="4905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семеро с ложкой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62559" y="826825"/>
            <a:ext cx="3492388" cy="4084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поешь в охоту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75856" y="1428800"/>
            <a:ext cx="433502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кошечка не съела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81736" y="2564904"/>
            <a:ext cx="216024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есть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75856" y="3861048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 одного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1736" y="3212976"/>
            <a:ext cx="216024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 хорошо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81736" y="3861048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 сошкой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807240" y="1991734"/>
            <a:ext cx="335704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два лучше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14210" y="1412776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беда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81736" y="1991734"/>
            <a:ext cx="324036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миру  по нитке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35796" y="3212976"/>
            <a:ext cx="3096344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ученье - тьма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005088" y="2543004"/>
            <a:ext cx="3247767" cy="4539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пойду к другому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860032" y="4501093"/>
            <a:ext cx="367240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поближе возьмешь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767356" y="5085184"/>
            <a:ext cx="3002737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ворота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81251" y="5661248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Ученье свет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81736" y="5085184"/>
            <a:ext cx="4080823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пташечка запела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66050" y="4501093"/>
            <a:ext cx="4169946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Поработаешь до поту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75856" y="5667643"/>
            <a:ext cx="3240360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50956" y="6237312"/>
            <a:ext cx="2592288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 не надо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66049" y="6237312"/>
            <a:ext cx="3682999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вашему дому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992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2451 L 0 -4.54209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-0.53377 L -0.10625 -0.01041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261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7604E-6 L -0.01771 0.52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264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0694E-6 L 0.0415 0.538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268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9 -0.53492 L -0.16979 -0.00023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947E-6 L 0.14879 0.532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266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62 -0.53492 L 2.77778E-6 -1.75763E-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267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-0.53585 L 3.33333E-6 3.21924E-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267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3469E-6 L 0.0552 0.356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78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2276E-7 L -0.11562 0.177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88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0162 L 0.1276 0.536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08"/>
            <a:ext cx="9144000" cy="687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2. Как </a:t>
            </a:r>
            <a:r>
              <a:rPr lang="ru-RU" sz="3600" b="1" i="1" dirty="0"/>
              <a:t>зовут создателя компании “Майкрософт” Гейтса? </a:t>
            </a:r>
            <a:endParaRPr lang="ru-RU" sz="3600" b="1" i="1" dirty="0" smtClean="0"/>
          </a:p>
          <a:p>
            <a:pPr lvl="2"/>
            <a:endParaRPr lang="ru-RU" sz="3600" b="1" i="1" dirty="0" smtClean="0"/>
          </a:p>
          <a:p>
            <a:pPr lvl="2" algn="ctr"/>
            <a:r>
              <a:rPr lang="ru-RU" sz="3600" b="1" i="1" dirty="0"/>
              <a:t> </a:t>
            </a:r>
            <a:r>
              <a:rPr lang="ru-RU" sz="3600" b="1" i="1" dirty="0" smtClean="0"/>
              <a:t>   a) Дэвид</a:t>
            </a:r>
            <a:r>
              <a:rPr lang="ru-RU" sz="3600" b="1" i="1" dirty="0"/>
              <a:t>; </a:t>
            </a:r>
          </a:p>
          <a:p>
            <a:pPr lvl="2" algn="ctr"/>
            <a:r>
              <a:rPr lang="ru-RU" sz="3600" b="1" i="1" dirty="0" smtClean="0"/>
              <a:t>     b) Майкл</a:t>
            </a:r>
            <a:r>
              <a:rPr lang="ru-RU" sz="3600" b="1" i="1" dirty="0"/>
              <a:t>; </a:t>
            </a:r>
            <a:endParaRPr lang="ru-RU" sz="3600" b="1" i="1" dirty="0" smtClean="0"/>
          </a:p>
          <a:p>
            <a:pPr lvl="2" algn="ctr"/>
            <a:r>
              <a:rPr lang="ru-RU" sz="3600" b="1" i="1" dirty="0" smtClean="0"/>
              <a:t>   c) Джон; </a:t>
            </a:r>
          </a:p>
          <a:p>
            <a:pPr lvl="2" algn="ctr"/>
            <a:r>
              <a:rPr lang="ru-RU" sz="3600" b="1" i="1" dirty="0" smtClean="0"/>
              <a:t>  d) Билл</a:t>
            </a:r>
            <a:r>
              <a:rPr lang="ru-RU" sz="3600" b="1" i="1" dirty="0"/>
              <a:t>;	</a:t>
            </a:r>
          </a:p>
        </p:txBody>
      </p:sp>
    </p:spTree>
    <p:extLst>
      <p:ext uri="{BB962C8B-B14F-4D97-AF65-F5344CB8AC3E}">
        <p14:creationId xmlns:p14="http://schemas.microsoft.com/office/powerpoint/2010/main" val="22118031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56" y="0"/>
            <a:ext cx="9189355" cy="6887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026" y="0"/>
            <a:ext cx="8550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Эстафета</a:t>
            </a:r>
            <a:endParaRPr lang="ru-RU" sz="10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128132">
            <a:off x="-684632" y="2081178"/>
            <a:ext cx="958983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Виртуальный </a:t>
            </a:r>
          </a:p>
          <a:p>
            <a:pPr algn="ctr"/>
            <a:r>
              <a:rPr lang="ru-RU" sz="1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марафон</a:t>
            </a:r>
            <a:endParaRPr lang="ru-RU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3. Какой </a:t>
            </a:r>
            <a:r>
              <a:rPr lang="ru-RU" sz="3600" b="1" i="1" dirty="0"/>
              <a:t>инфекцией может заразиться компьютер? </a:t>
            </a:r>
            <a:endParaRPr lang="ru-RU" sz="3600" b="1" i="1" dirty="0" smtClean="0"/>
          </a:p>
          <a:p>
            <a:pPr lvl="2"/>
            <a:endParaRPr lang="ru-RU" sz="3600" b="1" i="1" dirty="0"/>
          </a:p>
          <a:p>
            <a:pPr marL="3316288" lvl="2"/>
            <a:r>
              <a:rPr lang="ru-RU" sz="3600" b="1" i="1" dirty="0" smtClean="0"/>
              <a:t>а) простудной</a:t>
            </a:r>
            <a:r>
              <a:rPr lang="ru-RU" sz="3600" b="1" i="1" dirty="0"/>
              <a:t>; </a:t>
            </a:r>
          </a:p>
          <a:p>
            <a:pPr marL="3316288" lvl="2"/>
            <a:r>
              <a:rPr lang="ru-RU" sz="3600" b="1" i="1" dirty="0" smtClean="0"/>
              <a:t>b) вирусной</a:t>
            </a:r>
            <a:r>
              <a:rPr lang="ru-RU" sz="3600" b="1" i="1" dirty="0"/>
              <a:t>; 	</a:t>
            </a:r>
            <a:endParaRPr lang="ru-RU" sz="3600" b="1" i="1" dirty="0" smtClean="0"/>
          </a:p>
          <a:p>
            <a:pPr marL="3316288" lvl="2"/>
            <a:r>
              <a:rPr lang="ru-RU" sz="3600" b="1" i="1" dirty="0" smtClean="0"/>
              <a:t>c) кишечной; </a:t>
            </a:r>
          </a:p>
          <a:p>
            <a:pPr marL="3316288" lvl="2"/>
            <a:r>
              <a:rPr lang="ru-RU" sz="3600" b="1" i="1" dirty="0" smtClean="0"/>
              <a:t>d) никакой;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36439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4. Какой </a:t>
            </a:r>
            <a:r>
              <a:rPr lang="ru-RU" sz="3600" b="1" i="1" dirty="0"/>
              <a:t>вид транспорта не оснащен компьютерной техникой</a:t>
            </a:r>
            <a:r>
              <a:rPr lang="ru-RU" sz="3600" b="1" i="1" dirty="0" smtClean="0"/>
              <a:t>?</a:t>
            </a:r>
          </a:p>
          <a:p>
            <a:pPr lvl="2"/>
            <a:endParaRPr lang="ru-RU" sz="3600" b="1" i="1" dirty="0"/>
          </a:p>
          <a:p>
            <a:pPr marL="3316288" lvl="2"/>
            <a:r>
              <a:rPr lang="ru-RU" sz="3600" b="1" i="1" dirty="0" smtClean="0"/>
              <a:t>a) Авиация</a:t>
            </a:r>
            <a:r>
              <a:rPr lang="ru-RU" sz="3600" b="1" i="1" dirty="0"/>
              <a:t>;</a:t>
            </a:r>
          </a:p>
          <a:p>
            <a:pPr marL="3316288" lvl="2"/>
            <a:r>
              <a:rPr lang="ru-RU" sz="3600" b="1" i="1" dirty="0" smtClean="0"/>
              <a:t>b) Автомобили</a:t>
            </a:r>
            <a:r>
              <a:rPr lang="ru-RU" sz="3600" b="1" i="1" dirty="0"/>
              <a:t>;</a:t>
            </a:r>
          </a:p>
          <a:p>
            <a:pPr marL="3316288" lvl="2"/>
            <a:r>
              <a:rPr lang="ru-RU" sz="3600" b="1" i="1" dirty="0"/>
              <a:t>c)	Ступа Бабы Яги;	</a:t>
            </a:r>
          </a:p>
          <a:p>
            <a:pPr marL="3316288" lvl="2"/>
            <a:r>
              <a:rPr lang="ru-RU" sz="3600" b="1" i="1" dirty="0" smtClean="0"/>
              <a:t>d) Корабли</a:t>
            </a:r>
            <a:r>
              <a:rPr lang="ru-RU" sz="3600" b="1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043228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5. Каков </a:t>
            </a:r>
            <a:r>
              <a:rPr lang="ru-RU" sz="3600" b="1" i="1" dirty="0"/>
              <a:t>первоначальный смысл английского слова «компьютер</a:t>
            </a:r>
            <a:r>
              <a:rPr lang="ru-RU" sz="3600" b="1" i="1" dirty="0" smtClean="0"/>
              <a:t>»?</a:t>
            </a:r>
          </a:p>
          <a:p>
            <a:pPr lvl="2"/>
            <a:endParaRPr lang="ru-RU" sz="3600" b="1" i="1" dirty="0"/>
          </a:p>
          <a:p>
            <a:pPr marL="1787525" lvl="2"/>
            <a:r>
              <a:rPr lang="ru-RU" sz="3600" b="1" i="1" dirty="0" smtClean="0"/>
              <a:t>a) Вид </a:t>
            </a:r>
            <a:r>
              <a:rPr lang="ru-RU" sz="3600" b="1" i="1" dirty="0"/>
              <a:t>телескопа;</a:t>
            </a:r>
          </a:p>
          <a:p>
            <a:pPr marL="1787525" lvl="2"/>
            <a:r>
              <a:rPr lang="ru-RU" sz="3600" b="1" i="1" dirty="0" smtClean="0"/>
              <a:t>b) Электронный </a:t>
            </a:r>
            <a:r>
              <a:rPr lang="ru-RU" sz="3600" b="1" i="1" dirty="0"/>
              <a:t>аппарат;</a:t>
            </a:r>
          </a:p>
          <a:p>
            <a:pPr marL="1787525" lvl="2"/>
            <a:r>
              <a:rPr lang="ru-RU" sz="3600" b="1" i="1" dirty="0" smtClean="0"/>
              <a:t>c) Электронно-лучевая </a:t>
            </a:r>
            <a:r>
              <a:rPr lang="ru-RU" sz="3600" b="1" i="1" dirty="0"/>
              <a:t>трубка;</a:t>
            </a:r>
          </a:p>
          <a:p>
            <a:pPr marL="1787525" lvl="2"/>
            <a:r>
              <a:rPr lang="ru-RU" sz="3600" b="1" i="1" dirty="0" smtClean="0"/>
              <a:t>d) Человек</a:t>
            </a:r>
            <a:r>
              <a:rPr lang="ru-RU" sz="3600" b="1" i="1" dirty="0"/>
              <a:t>, производящий расчеты;</a:t>
            </a:r>
          </a:p>
          <a:p>
            <a:pPr marL="1787525" lvl="2"/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305903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40568" y="373910"/>
            <a:ext cx="100811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6. В </a:t>
            </a:r>
            <a:r>
              <a:rPr lang="ru-RU" sz="3600" b="1" i="1" dirty="0"/>
              <a:t>Англии давно была написана программа, предназначенная для использования в офисах крупных </a:t>
            </a:r>
            <a:endParaRPr lang="ru-RU" sz="3600" b="1" i="1" dirty="0" smtClean="0"/>
          </a:p>
          <a:p>
            <a:pPr lvl="2"/>
            <a:r>
              <a:rPr lang="ru-RU" sz="3600" b="1" i="1" dirty="0" smtClean="0"/>
              <a:t>компаний</a:t>
            </a:r>
            <a:r>
              <a:rPr lang="ru-RU" sz="3600" b="1" i="1" dirty="0"/>
              <a:t>. По принципу действия она напоминает антивирусы, но </a:t>
            </a:r>
            <a:endParaRPr lang="ru-RU" sz="3600" b="1" i="1" dirty="0" smtClean="0"/>
          </a:p>
          <a:p>
            <a:pPr lvl="2"/>
            <a:r>
              <a:rPr lang="ru-RU" sz="3600" b="1" i="1" dirty="0" smtClean="0"/>
              <a:t>используется </a:t>
            </a:r>
            <a:r>
              <a:rPr lang="ru-RU" sz="3600" b="1" i="1" dirty="0"/>
              <a:t>для другой цели. Для какой? </a:t>
            </a:r>
          </a:p>
          <a:p>
            <a:pPr lvl="2"/>
            <a:r>
              <a:rPr lang="ru-RU" sz="3600" b="1" i="1" dirty="0" smtClean="0"/>
              <a:t>a) Для </a:t>
            </a:r>
            <a:r>
              <a:rPr lang="ru-RU" sz="3600" b="1" i="1" dirty="0"/>
              <a:t>уничтожения игр; 	</a:t>
            </a:r>
          </a:p>
          <a:p>
            <a:pPr lvl="2"/>
            <a:r>
              <a:rPr lang="ru-RU" sz="3600" b="1" i="1" dirty="0" smtClean="0"/>
              <a:t>b) Для </a:t>
            </a:r>
            <a:r>
              <a:rPr lang="ru-RU" sz="3600" b="1" i="1" dirty="0"/>
              <a:t>автоматического запуска классической музыки;</a:t>
            </a:r>
          </a:p>
          <a:p>
            <a:pPr lvl="2"/>
            <a:r>
              <a:rPr lang="ru-RU" sz="3600" b="1" i="1" dirty="0" smtClean="0"/>
              <a:t>c) Для </a:t>
            </a:r>
            <a:r>
              <a:rPr lang="ru-RU" sz="3600" b="1" i="1" dirty="0"/>
              <a:t>защиты от вирусов; </a:t>
            </a:r>
          </a:p>
          <a:p>
            <a:pPr lvl="2"/>
            <a:r>
              <a:rPr lang="ru-RU" sz="3600" b="1" i="1" dirty="0" smtClean="0"/>
              <a:t>d) Для </a:t>
            </a:r>
            <a:r>
              <a:rPr lang="ru-RU" sz="3600" b="1" i="1" dirty="0"/>
              <a:t>стирания ненужной информации;</a:t>
            </a:r>
          </a:p>
        </p:txBody>
      </p:sp>
    </p:spTree>
    <p:extLst>
      <p:ext uri="{BB962C8B-B14F-4D97-AF65-F5344CB8AC3E}">
        <p14:creationId xmlns:p14="http://schemas.microsoft.com/office/powerpoint/2010/main" val="22126380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373910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600" b="1" i="1" dirty="0" smtClean="0"/>
              <a:t>7. Где </a:t>
            </a:r>
            <a:r>
              <a:rPr lang="ru-RU" sz="3600" b="1" i="1" dirty="0"/>
              <a:t>теряется информация при выключении компьютера</a:t>
            </a:r>
            <a:r>
              <a:rPr lang="ru-RU" sz="3600" b="1" i="1" dirty="0" smtClean="0"/>
              <a:t>?</a:t>
            </a:r>
          </a:p>
          <a:p>
            <a:pPr lvl="2"/>
            <a:endParaRPr lang="ru-RU" sz="3600" b="1" i="1" dirty="0"/>
          </a:p>
          <a:p>
            <a:pPr lvl="2" indent="873125"/>
            <a:r>
              <a:rPr lang="ru-RU" sz="3600" b="1" i="1" dirty="0" smtClean="0"/>
              <a:t>a) На </a:t>
            </a:r>
            <a:r>
              <a:rPr lang="ru-RU" sz="3600" b="1" i="1" dirty="0"/>
              <a:t>гибком диске;</a:t>
            </a:r>
          </a:p>
          <a:p>
            <a:pPr lvl="2" indent="873125"/>
            <a:r>
              <a:rPr lang="ru-RU" sz="3600" b="1" i="1" dirty="0" smtClean="0"/>
              <a:t>b) На </a:t>
            </a:r>
            <a:r>
              <a:rPr lang="ru-RU" sz="3600" b="1" i="1" dirty="0"/>
              <a:t>жестком диске;</a:t>
            </a:r>
          </a:p>
          <a:p>
            <a:pPr lvl="2" indent="873125"/>
            <a:r>
              <a:rPr lang="ru-RU" sz="3600" b="1" i="1" dirty="0" smtClean="0"/>
              <a:t>c) В </a:t>
            </a:r>
            <a:r>
              <a:rPr lang="ru-RU" sz="3600" b="1" i="1" dirty="0"/>
              <a:t>ПЗУ;</a:t>
            </a:r>
          </a:p>
          <a:p>
            <a:pPr lvl="2" indent="873125"/>
            <a:r>
              <a:rPr lang="ru-RU" sz="3600" b="1" i="1" dirty="0" smtClean="0"/>
              <a:t>d) В </a:t>
            </a:r>
            <a:r>
              <a:rPr lang="ru-RU" sz="3600" b="1" i="1" dirty="0"/>
              <a:t>оперативной памяти;	</a:t>
            </a:r>
          </a:p>
        </p:txBody>
      </p:sp>
    </p:spTree>
    <p:extLst>
      <p:ext uri="{BB962C8B-B14F-4D97-AF65-F5344CB8AC3E}">
        <p14:creationId xmlns:p14="http://schemas.microsoft.com/office/powerpoint/2010/main" val="42680571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747</Words>
  <Application>Microsoft Office PowerPoint</Application>
  <PresentationFormat>Экран (4:3)</PresentationFormat>
  <Paragraphs>185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Elian</cp:lastModifiedBy>
  <cp:revision>74</cp:revision>
  <dcterms:created xsi:type="dcterms:W3CDTF">2008-11-23T15:05:45Z</dcterms:created>
  <dcterms:modified xsi:type="dcterms:W3CDTF">2014-04-01T19:59:30Z</dcterms:modified>
</cp:coreProperties>
</file>