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7" r:id="rId3"/>
    <p:sldId id="257" r:id="rId4"/>
    <p:sldId id="258" r:id="rId5"/>
    <p:sldId id="259" r:id="rId6"/>
    <p:sldId id="260" r:id="rId7"/>
    <p:sldId id="262" r:id="rId8"/>
    <p:sldId id="261" r:id="rId9"/>
    <p:sldId id="263" r:id="rId10"/>
    <p:sldId id="264" r:id="rId11"/>
    <p:sldId id="265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61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B15EE20-D4B3-49EB-98E4-99295C610FDC}" type="datetimeFigureOut">
              <a:rPr lang="ru-RU" smtClean="0"/>
              <a:pPr/>
              <a:t>08.11.2014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56D0196-6E25-4142-A96C-410EA459E0F1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5EE20-D4B3-49EB-98E4-99295C610FDC}" type="datetimeFigureOut">
              <a:rPr lang="ru-RU" smtClean="0"/>
              <a:pPr/>
              <a:t>08.11.2014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D0196-6E25-4142-A96C-410EA459E0F1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5EE20-D4B3-49EB-98E4-99295C610FDC}" type="datetimeFigureOut">
              <a:rPr lang="ru-RU" smtClean="0"/>
              <a:pPr/>
              <a:t>08.11.2014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D0196-6E25-4142-A96C-410EA459E0F1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5EE20-D4B3-49EB-98E4-99295C610FDC}" type="datetimeFigureOut">
              <a:rPr lang="ru-RU" smtClean="0"/>
              <a:pPr/>
              <a:t>08.11.2014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D0196-6E25-4142-A96C-410EA459E0F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5EE20-D4B3-49EB-98E4-99295C610FDC}" type="datetimeFigureOut">
              <a:rPr lang="ru-RU" smtClean="0"/>
              <a:pPr/>
              <a:t>08.11.2014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D0196-6E25-4142-A96C-410EA459E0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5EE20-D4B3-49EB-98E4-99295C610FDC}" type="datetimeFigureOut">
              <a:rPr lang="ru-RU" smtClean="0"/>
              <a:pPr/>
              <a:t>08.11.2014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D0196-6E25-4142-A96C-410EA459E0F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5EE20-D4B3-49EB-98E4-99295C610FDC}" type="datetimeFigureOut">
              <a:rPr lang="ru-RU" smtClean="0"/>
              <a:pPr/>
              <a:t>08.11.2014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D0196-6E25-4142-A96C-410EA459E0F1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5EE20-D4B3-49EB-98E4-99295C610FDC}" type="datetimeFigureOut">
              <a:rPr lang="ru-RU" smtClean="0"/>
              <a:pPr/>
              <a:t>08.11.2014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D0196-6E25-4142-A96C-410EA459E0F1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5EE20-D4B3-49EB-98E4-99295C610FDC}" type="datetimeFigureOut">
              <a:rPr lang="ru-RU" smtClean="0"/>
              <a:pPr/>
              <a:t>08.11.2014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D0196-6E25-4142-A96C-410EA459E0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5EE20-D4B3-49EB-98E4-99295C610FDC}" type="datetimeFigureOut">
              <a:rPr lang="ru-RU" smtClean="0"/>
              <a:pPr/>
              <a:t>08.11.2014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D0196-6E25-4142-A96C-410EA459E0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5EE20-D4B3-49EB-98E4-99295C610FDC}" type="datetimeFigureOut">
              <a:rPr lang="ru-RU" smtClean="0"/>
              <a:pPr/>
              <a:t>08.11.2014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D0196-6E25-4142-A96C-410EA459E0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5B15EE20-D4B3-49EB-98E4-99295C610FDC}" type="datetimeFigureOut">
              <a:rPr lang="ru-RU" smtClean="0"/>
              <a:pPr/>
              <a:t>08.11.2014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456D0196-6E25-4142-A96C-410EA459E0F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slide" Target="slide11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slide" Target="slide1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wmf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9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slide" Target="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" Target="slide1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slide" Target="slide9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slide" Target="slide10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1037082"/>
            <a:ext cx="7269746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b="1" cap="none" spc="200" dirty="0" smtClean="0">
                <a:ln w="29210">
                  <a:solidFill>
                    <a:schemeClr val="accent3">
                      <a:tint val="10000"/>
                    </a:schemeClr>
                  </a:solidFill>
                </a:ln>
                <a:solidFill>
                  <a:schemeClr val="accent3">
                    <a:satMod val="200000"/>
                    <a:alpha val="50000"/>
                  </a:schemeClr>
                </a:solidFill>
                <a:effectLst>
                  <a:innerShdw blurRad="50800" dist="50800" dir="8100000">
                    <a:srgbClr val="7D7D7D">
                      <a:alpha val="73000"/>
                    </a:srgbClr>
                  </a:innerShdw>
                </a:effectLst>
              </a:rPr>
              <a:t>Информация и </a:t>
            </a:r>
          </a:p>
          <a:p>
            <a:pPr algn="ctr"/>
            <a:r>
              <a:rPr lang="ru-RU" sz="4000" b="1" cap="none" spc="200" dirty="0" smtClean="0">
                <a:ln w="29210">
                  <a:solidFill>
                    <a:schemeClr val="accent3">
                      <a:tint val="10000"/>
                    </a:schemeClr>
                  </a:solidFill>
                </a:ln>
                <a:solidFill>
                  <a:schemeClr val="accent3">
                    <a:satMod val="200000"/>
                    <a:alpha val="50000"/>
                  </a:schemeClr>
                </a:solidFill>
                <a:effectLst>
                  <a:innerShdw blurRad="50800" dist="50800" dir="8100000">
                    <a:srgbClr val="7D7D7D">
                      <a:alpha val="73000"/>
                    </a:srgbClr>
                  </a:innerShdw>
                </a:effectLst>
              </a:rPr>
              <a:t>информационные процессы</a:t>
            </a:r>
            <a:endParaRPr lang="ru-RU" sz="4000" b="1" cap="none" spc="200" dirty="0">
              <a:ln w="29210">
                <a:solidFill>
                  <a:schemeClr val="accent3">
                    <a:tint val="10000"/>
                  </a:schemeClr>
                </a:solidFill>
              </a:ln>
              <a:solidFill>
                <a:schemeClr val="accent3">
                  <a:satMod val="200000"/>
                  <a:alpha val="50000"/>
                </a:schemeClr>
              </a:solidFill>
              <a:effectLst>
                <a:innerShdw blurRad="50800" dist="50800" dir="8100000">
                  <a:srgbClr val="7D7D7D">
                    <a:alpha val="73000"/>
                  </a:srgbClr>
                </a:inn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521789" y="2383615"/>
            <a:ext cx="1721946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ТЕСТ</a:t>
            </a:r>
            <a:endParaRPr lang="ru-RU" sz="4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08611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92233" y="1859340"/>
            <a:ext cx="4572000" cy="452431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b="1" dirty="0" smtClean="0"/>
              <a:t>Что </a:t>
            </a:r>
            <a:r>
              <a:rPr lang="ru-RU" sz="2400" b="1" dirty="0" smtClean="0">
                <a:solidFill>
                  <a:srgbClr val="FF0000"/>
                </a:solidFill>
              </a:rPr>
              <a:t>НЕ</a:t>
            </a:r>
            <a:r>
              <a:rPr lang="ru-RU" sz="2400" b="1" dirty="0" smtClean="0"/>
              <a:t> является информационным каналом?	</a:t>
            </a:r>
            <a:r>
              <a:rPr lang="ru-RU" sz="2400" dirty="0" smtClean="0"/>
              <a:t>				</a:t>
            </a:r>
          </a:p>
          <a:p>
            <a:r>
              <a:rPr lang="ru-RU" sz="2400" dirty="0" smtClean="0">
                <a:hlinkClick r:id="" action="ppaction://noaction"/>
              </a:rPr>
              <a:t>1) телефон;</a:t>
            </a:r>
            <a:r>
              <a:rPr lang="ru-RU" sz="2400" dirty="0" smtClean="0"/>
              <a:t>					</a:t>
            </a:r>
          </a:p>
          <a:p>
            <a:r>
              <a:rPr lang="ru-RU" sz="2400" dirty="0" smtClean="0">
                <a:hlinkClick r:id="" action="ppaction://noaction"/>
              </a:rPr>
              <a:t>2) Интернет;</a:t>
            </a:r>
            <a:r>
              <a:rPr lang="ru-RU" sz="2400" dirty="0" smtClean="0"/>
              <a:t>					</a:t>
            </a:r>
          </a:p>
          <a:p>
            <a:r>
              <a:rPr lang="ru-RU" sz="2400" dirty="0" smtClean="0">
                <a:hlinkClick r:id="" action="ppaction://noaction"/>
              </a:rPr>
              <a:t>3) телевидение;</a:t>
            </a:r>
            <a:r>
              <a:rPr lang="ru-RU" sz="2400" dirty="0" smtClean="0"/>
              <a:t>					</a:t>
            </a:r>
          </a:p>
          <a:p>
            <a:r>
              <a:rPr lang="ru-RU" sz="2400" dirty="0" smtClean="0">
                <a:hlinkClick r:id="rId2" action="ppaction://hlinksldjump"/>
              </a:rPr>
              <a:t>4) настольная лампа</a:t>
            </a:r>
            <a:r>
              <a:rPr lang="ru-RU" sz="2400" dirty="0" smtClean="0"/>
              <a:t>				</a:t>
            </a:r>
            <a:r>
              <a:rPr lang="ru-RU" dirty="0" smtClean="0"/>
              <a:t>	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780645" y="260648"/>
            <a:ext cx="294984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Вопрос 9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pic>
        <p:nvPicPr>
          <p:cNvPr id="9218" name="Picture 2" descr="C:\Program Files (x86)\Microsoft Office\MEDIA\CAGCAT10\j0302953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24240" y="4221088"/>
            <a:ext cx="1735871" cy="2433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094740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1037" y="836712"/>
            <a:ext cx="865209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Кодирование - это …</a:t>
            </a:r>
            <a:r>
              <a:rPr lang="ru-RU" sz="2400" dirty="0" smtClean="0"/>
              <a:t>												</a:t>
            </a:r>
          </a:p>
          <a:p>
            <a:r>
              <a:rPr lang="ru-RU" sz="2400" dirty="0" smtClean="0">
                <a:hlinkClick r:id="rId2" action="ppaction://hlinksldjump"/>
              </a:rPr>
              <a:t>1) запись информации с использованием определённого кода;</a:t>
            </a:r>
            <a:r>
              <a:rPr lang="ru-RU" sz="2400" dirty="0" smtClean="0"/>
              <a:t>												</a:t>
            </a:r>
          </a:p>
          <a:p>
            <a:r>
              <a:rPr lang="ru-RU" sz="2400" dirty="0" smtClean="0">
                <a:hlinkClick r:id="rId3" action="ppaction://hlinksldjump"/>
              </a:rPr>
              <a:t>2) информация, представленная в форме, пригодной для обработки компьютером;</a:t>
            </a:r>
            <a:r>
              <a:rPr lang="ru-RU" sz="2400" dirty="0" smtClean="0"/>
              <a:t>												</a:t>
            </a:r>
          </a:p>
          <a:p>
            <a:r>
              <a:rPr lang="ru-RU" sz="2400" dirty="0" smtClean="0">
                <a:hlinkClick r:id="rId3" action="ppaction://hlinksldjump"/>
              </a:rPr>
              <a:t>3) любое словесное высказывание, напечатанное, написанное или существующее в устной форме;	</a:t>
            </a:r>
            <a:r>
              <a:rPr lang="ru-RU" sz="2400" dirty="0" smtClean="0"/>
              <a:t>											</a:t>
            </a:r>
          </a:p>
          <a:p>
            <a:r>
              <a:rPr lang="ru-RU" sz="2400" dirty="0" smtClean="0">
                <a:hlinkClick r:id="rId3" action="ppaction://hlinksldjump"/>
              </a:rPr>
              <a:t>4) решение информационной задачи, или процесс перехода от исходных данных к результату</a:t>
            </a:r>
            <a:r>
              <a:rPr lang="ru-RU" sz="2400" dirty="0" smtClean="0"/>
              <a:t>											</a:t>
            </a:r>
            <a:r>
              <a:rPr lang="ru-RU" dirty="0" smtClean="0"/>
              <a:t>	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607521" y="260648"/>
            <a:ext cx="329609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Вопрос 10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-82" t="15267" r="82" b="15267"/>
          <a:stretch/>
        </p:blipFill>
        <p:spPr bwMode="auto">
          <a:xfrm>
            <a:off x="6876256" y="5445224"/>
            <a:ext cx="1727473" cy="1199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668324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958579" y="260648"/>
            <a:ext cx="259398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10 из 10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195736" y="4293096"/>
            <a:ext cx="451437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Оценка «5»</a:t>
            </a:r>
            <a:endParaRPr lang="ru-RU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131840" y="2132856"/>
            <a:ext cx="1828572" cy="1828572"/>
          </a:xfrm>
          <a:prstGeom prst="rect">
            <a:avLst/>
          </a:prstGeom>
        </p:spPr>
      </p:pic>
      <p:sp>
        <p:nvSpPr>
          <p:cNvPr id="6" name="Управляющая кнопка: настраиваемая 5">
            <a:hlinkClick r:id="" action="ppaction://hlinkshowjump?jump=lastslide" highlightClick="1"/>
          </p:cNvPr>
          <p:cNvSpPr/>
          <p:nvPr/>
        </p:nvSpPr>
        <p:spPr>
          <a:xfrm>
            <a:off x="2519771" y="5859677"/>
            <a:ext cx="4104456" cy="936104"/>
          </a:xfrm>
          <a:prstGeom prst="actionButtonBlank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48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ВЫХОД</a:t>
            </a:r>
            <a:endParaRPr lang="ru-RU" sz="48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77065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31704" y="260648"/>
            <a:ext cx="22477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9 из 10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195736" y="4293096"/>
            <a:ext cx="451437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Оценка «5»</a:t>
            </a:r>
            <a:endParaRPr lang="ru-RU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131840" y="2132856"/>
            <a:ext cx="1828572" cy="1828572"/>
          </a:xfrm>
          <a:prstGeom prst="rect">
            <a:avLst/>
          </a:prstGeom>
        </p:spPr>
      </p:pic>
      <p:sp>
        <p:nvSpPr>
          <p:cNvPr id="5" name="Управляющая кнопка: настраиваемая 4">
            <a:hlinkClick r:id="" action="ppaction://hlinkshowjump?jump=lastslide" highlightClick="1"/>
          </p:cNvPr>
          <p:cNvSpPr/>
          <p:nvPr/>
        </p:nvSpPr>
        <p:spPr>
          <a:xfrm>
            <a:off x="2519771" y="5859677"/>
            <a:ext cx="4104456" cy="936104"/>
          </a:xfrm>
          <a:prstGeom prst="actionButtonBlank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48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ВЫХОД</a:t>
            </a:r>
            <a:endParaRPr lang="ru-RU" sz="48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08247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31704" y="260648"/>
            <a:ext cx="22477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8 из 10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195736" y="4293096"/>
            <a:ext cx="451437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Оценка «4»</a:t>
            </a:r>
            <a:endParaRPr lang="ru-RU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358618" y="1844824"/>
            <a:ext cx="2188612" cy="2188612"/>
          </a:xfrm>
          <a:prstGeom prst="rect">
            <a:avLst/>
          </a:prstGeom>
        </p:spPr>
      </p:pic>
      <p:sp>
        <p:nvSpPr>
          <p:cNvPr id="5" name="Управляющая кнопка: настраиваемая 4">
            <a:hlinkClick r:id="" action="ppaction://hlinkshowjump?jump=lastslide" highlightClick="1"/>
          </p:cNvPr>
          <p:cNvSpPr/>
          <p:nvPr/>
        </p:nvSpPr>
        <p:spPr>
          <a:xfrm>
            <a:off x="2519771" y="5859677"/>
            <a:ext cx="4104456" cy="936104"/>
          </a:xfrm>
          <a:prstGeom prst="actionButtonBlank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48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ВЫХОД</a:t>
            </a:r>
            <a:endParaRPr lang="ru-RU" sz="48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49771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31704" y="260648"/>
            <a:ext cx="22477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7 из 10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195736" y="4293096"/>
            <a:ext cx="451437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Оценка «4»</a:t>
            </a:r>
            <a:endParaRPr lang="ru-RU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358618" y="1844824"/>
            <a:ext cx="2188612" cy="2188612"/>
          </a:xfrm>
          <a:prstGeom prst="rect">
            <a:avLst/>
          </a:prstGeom>
        </p:spPr>
      </p:pic>
      <p:sp>
        <p:nvSpPr>
          <p:cNvPr id="5" name="Управляющая кнопка: настраиваемая 4">
            <a:hlinkClick r:id="" action="ppaction://hlinkshowjump?jump=lastslide" highlightClick="1"/>
          </p:cNvPr>
          <p:cNvSpPr/>
          <p:nvPr/>
        </p:nvSpPr>
        <p:spPr>
          <a:xfrm>
            <a:off x="2519771" y="5859677"/>
            <a:ext cx="4104456" cy="936104"/>
          </a:xfrm>
          <a:prstGeom prst="actionButtonBlank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48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ВЫХОД</a:t>
            </a:r>
            <a:endParaRPr lang="ru-RU" sz="48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99352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31704" y="260648"/>
            <a:ext cx="22477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6 из 10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195736" y="4293096"/>
            <a:ext cx="451437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Оценка «3»</a:t>
            </a:r>
            <a:endParaRPr lang="ru-RU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68750" y="1272361"/>
            <a:ext cx="1971402" cy="3107552"/>
          </a:xfrm>
          <a:prstGeom prst="rect">
            <a:avLst/>
          </a:prstGeom>
        </p:spPr>
      </p:pic>
      <p:sp>
        <p:nvSpPr>
          <p:cNvPr id="7" name="Управляющая кнопка: настраиваемая 6">
            <a:hlinkClick r:id="" action="ppaction://hlinkshowjump?jump=lastslide" highlightClick="1"/>
          </p:cNvPr>
          <p:cNvSpPr/>
          <p:nvPr/>
        </p:nvSpPr>
        <p:spPr>
          <a:xfrm>
            <a:off x="2519771" y="5859677"/>
            <a:ext cx="4104456" cy="936104"/>
          </a:xfrm>
          <a:prstGeom prst="actionButtonBlank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48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ВЫХОД</a:t>
            </a:r>
            <a:endParaRPr lang="ru-RU" sz="48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93635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31704" y="260648"/>
            <a:ext cx="22477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5 из 10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195736" y="4293096"/>
            <a:ext cx="451437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Оценка «3»</a:t>
            </a:r>
            <a:endParaRPr lang="ru-RU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131840" y="1844824"/>
            <a:ext cx="2232248" cy="2273586"/>
          </a:xfrm>
          <a:prstGeom prst="rect">
            <a:avLst/>
          </a:prstGeom>
        </p:spPr>
      </p:pic>
      <p:sp>
        <p:nvSpPr>
          <p:cNvPr id="5" name="Управляющая кнопка: настраиваемая 4">
            <a:hlinkClick r:id="" action="ppaction://hlinkshowjump?jump=lastslide" highlightClick="1"/>
          </p:cNvPr>
          <p:cNvSpPr/>
          <p:nvPr/>
        </p:nvSpPr>
        <p:spPr>
          <a:xfrm>
            <a:off x="2519771" y="5859677"/>
            <a:ext cx="4104456" cy="936104"/>
          </a:xfrm>
          <a:prstGeom prst="actionButtonBlank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48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ВЫХОД</a:t>
            </a:r>
            <a:endParaRPr lang="ru-RU" sz="48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96235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31704" y="260648"/>
            <a:ext cx="22477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4 из 10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195736" y="4293096"/>
            <a:ext cx="451437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Оценка «2»</a:t>
            </a:r>
            <a:endParaRPr lang="ru-RU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314823" y="2125428"/>
            <a:ext cx="2276202" cy="2168759"/>
          </a:xfrm>
          <a:prstGeom prst="rect">
            <a:avLst/>
          </a:prstGeom>
        </p:spPr>
      </p:pic>
      <p:sp>
        <p:nvSpPr>
          <p:cNvPr id="6" name="Управляющая кнопка: настраиваемая 5">
            <a:hlinkClick r:id="" action="ppaction://hlinkshowjump?jump=lastslide" highlightClick="1"/>
          </p:cNvPr>
          <p:cNvSpPr/>
          <p:nvPr/>
        </p:nvSpPr>
        <p:spPr>
          <a:xfrm>
            <a:off x="2519771" y="5859677"/>
            <a:ext cx="4104456" cy="936104"/>
          </a:xfrm>
          <a:prstGeom prst="actionButtonBlank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48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ВЫХОД</a:t>
            </a:r>
            <a:endParaRPr lang="ru-RU" sz="48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6618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31704" y="260648"/>
            <a:ext cx="22477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3 из 10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195736" y="4293096"/>
            <a:ext cx="451437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Оценка «2»</a:t>
            </a:r>
            <a:endParaRPr lang="ru-RU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314823" y="2125428"/>
            <a:ext cx="2276202" cy="2168759"/>
          </a:xfrm>
          <a:prstGeom prst="rect">
            <a:avLst/>
          </a:prstGeom>
        </p:spPr>
      </p:pic>
      <p:sp>
        <p:nvSpPr>
          <p:cNvPr id="5" name="Управляющая кнопка: настраиваемая 4">
            <a:hlinkClick r:id="" action="ppaction://hlinkshowjump?jump=lastslide" highlightClick="1"/>
          </p:cNvPr>
          <p:cNvSpPr/>
          <p:nvPr/>
        </p:nvSpPr>
        <p:spPr>
          <a:xfrm>
            <a:off x="2519771" y="5859677"/>
            <a:ext cx="4104456" cy="936104"/>
          </a:xfrm>
          <a:prstGeom prst="actionButtonBlank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48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ВЫХОД</a:t>
            </a:r>
            <a:endParaRPr lang="ru-RU" sz="48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70605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1859340"/>
            <a:ext cx="662473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/>
              <a:t>Найдите наиболее точный ответ:				</a:t>
            </a:r>
          </a:p>
          <a:p>
            <a:r>
              <a:rPr lang="ru-RU" sz="2400" b="1" dirty="0"/>
              <a:t>Информация - это …		</a:t>
            </a:r>
            <a:r>
              <a:rPr lang="ru-RU" sz="2400" dirty="0"/>
              <a:t>		</a:t>
            </a:r>
          </a:p>
          <a:p>
            <a:pPr>
              <a:lnSpc>
                <a:spcPct val="200000"/>
              </a:lnSpc>
            </a:pPr>
            <a:r>
              <a:rPr lang="ru-RU" sz="2400" dirty="0">
                <a:hlinkClick r:id="rId2" action="ppaction://hlinksldjump"/>
              </a:rPr>
              <a:t>1) параграф в учебнике;</a:t>
            </a:r>
            <a:r>
              <a:rPr lang="ru-RU" sz="2400" dirty="0"/>
              <a:t>				</a:t>
            </a:r>
          </a:p>
          <a:p>
            <a:pPr>
              <a:lnSpc>
                <a:spcPct val="200000"/>
              </a:lnSpc>
            </a:pPr>
            <a:r>
              <a:rPr lang="ru-RU" sz="2400" dirty="0">
                <a:hlinkClick r:id="rId2" action="ppaction://hlinksldjump"/>
              </a:rPr>
              <a:t>2) записи в блокноте;</a:t>
            </a:r>
            <a:r>
              <a:rPr lang="ru-RU" sz="2400" dirty="0"/>
              <a:t>				</a:t>
            </a:r>
          </a:p>
          <a:p>
            <a:pPr>
              <a:lnSpc>
                <a:spcPct val="200000"/>
              </a:lnSpc>
            </a:pPr>
            <a:r>
              <a:rPr lang="ru-RU" sz="2400" dirty="0">
                <a:hlinkClick r:id="rId3" action="ppaction://hlinksldjump"/>
              </a:rPr>
              <a:t>3) сведения об окружающем нас мире;</a:t>
            </a:r>
            <a:r>
              <a:rPr lang="ru-RU" sz="2400" dirty="0"/>
              <a:t>	</a:t>
            </a:r>
            <a:endParaRPr lang="ru-RU" sz="2400" dirty="0" smtClean="0"/>
          </a:p>
          <a:p>
            <a:pPr>
              <a:lnSpc>
                <a:spcPct val="200000"/>
              </a:lnSpc>
            </a:pPr>
            <a:r>
              <a:rPr lang="ru-RU" sz="2400" dirty="0" smtClean="0">
                <a:hlinkClick r:id="rId2" action="ppaction://hlinksldjump"/>
              </a:rPr>
              <a:t>4</a:t>
            </a:r>
            <a:r>
              <a:rPr lang="ru-RU" sz="2400" dirty="0">
                <a:hlinkClick r:id="rId2" action="ppaction://hlinksldjump"/>
              </a:rPr>
              <a:t>) документальный фильм	</a:t>
            </a:r>
            <a:r>
              <a:rPr lang="ru-RU" sz="2400" dirty="0"/>
              <a:t>	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5780645" y="260648"/>
            <a:ext cx="294984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Вопрос 1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pic>
        <p:nvPicPr>
          <p:cNvPr id="1026" name="Picture 2" descr="C:\Program Files (x86)\Microsoft Office\MEDIA\CAGCAT10\j0299125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705556" y="3933056"/>
            <a:ext cx="1342852" cy="2203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334556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31704" y="260648"/>
            <a:ext cx="22477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2 из 10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195736" y="4293096"/>
            <a:ext cx="451437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Оценка «2»</a:t>
            </a:r>
            <a:endParaRPr lang="ru-RU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215077" y="2492896"/>
            <a:ext cx="2475693" cy="1690508"/>
          </a:xfrm>
          <a:prstGeom prst="rect">
            <a:avLst/>
          </a:prstGeom>
        </p:spPr>
      </p:pic>
      <p:sp>
        <p:nvSpPr>
          <p:cNvPr id="7" name="Управляющая кнопка: настраиваемая 6">
            <a:hlinkClick r:id="" action="ppaction://hlinkshowjump?jump=lastslide" highlightClick="1"/>
          </p:cNvPr>
          <p:cNvSpPr/>
          <p:nvPr/>
        </p:nvSpPr>
        <p:spPr>
          <a:xfrm>
            <a:off x="2519771" y="5859677"/>
            <a:ext cx="4104456" cy="936104"/>
          </a:xfrm>
          <a:prstGeom prst="actionButtonBlank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48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ВЫХОД</a:t>
            </a:r>
            <a:endParaRPr lang="ru-RU" sz="48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81749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31704" y="260648"/>
            <a:ext cx="22477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1 из 10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195736" y="4293096"/>
            <a:ext cx="451437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Оценка «2»</a:t>
            </a:r>
            <a:endParaRPr lang="ru-RU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608387" y="2546846"/>
            <a:ext cx="1927225" cy="1746250"/>
          </a:xfrm>
          <a:prstGeom prst="rect">
            <a:avLst/>
          </a:prstGeom>
        </p:spPr>
      </p:pic>
      <p:sp>
        <p:nvSpPr>
          <p:cNvPr id="5" name="Управляющая кнопка: настраиваемая 4">
            <a:hlinkClick r:id="" action="ppaction://hlinkshowjump?jump=lastslide" highlightClick="1"/>
          </p:cNvPr>
          <p:cNvSpPr/>
          <p:nvPr/>
        </p:nvSpPr>
        <p:spPr>
          <a:xfrm>
            <a:off x="2519771" y="5859677"/>
            <a:ext cx="4104456" cy="936104"/>
          </a:xfrm>
          <a:prstGeom prst="actionButtonBlank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48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ВЫХОД</a:t>
            </a:r>
            <a:endParaRPr lang="ru-RU" sz="48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96247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31704" y="260648"/>
            <a:ext cx="22477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0 из 10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195736" y="4293096"/>
            <a:ext cx="451437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Оценка «2»</a:t>
            </a:r>
            <a:endParaRPr lang="ru-RU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608387" y="2546846"/>
            <a:ext cx="1927225" cy="1746250"/>
          </a:xfrm>
          <a:prstGeom prst="rect">
            <a:avLst/>
          </a:prstGeom>
        </p:spPr>
      </p:pic>
      <p:sp>
        <p:nvSpPr>
          <p:cNvPr id="5" name="Управляющая кнопка: настраиваемая 4">
            <a:hlinkClick r:id="" action="ppaction://hlinkshowjump?jump=lastslide" highlightClick="1"/>
          </p:cNvPr>
          <p:cNvSpPr/>
          <p:nvPr/>
        </p:nvSpPr>
        <p:spPr>
          <a:xfrm>
            <a:off x="2519771" y="5859677"/>
            <a:ext cx="4104456" cy="936104"/>
          </a:xfrm>
          <a:prstGeom prst="actionButtonBlank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48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ВЫХОД</a:t>
            </a:r>
            <a:endParaRPr lang="ru-RU" sz="48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23890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3537" y="1412776"/>
            <a:ext cx="799693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Спасибо за ответы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" name="Управляющая кнопка: настраиваемая 4">
            <a:hlinkClick r:id="" action="ppaction://hlinkshowjump?jump=endshow" highlightClick="1"/>
          </p:cNvPr>
          <p:cNvSpPr/>
          <p:nvPr/>
        </p:nvSpPr>
        <p:spPr>
          <a:xfrm>
            <a:off x="1043608" y="3429000"/>
            <a:ext cx="2592288" cy="936104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3200" b="1" dirty="0" smtClean="0">
                <a:ln/>
                <a:solidFill>
                  <a:schemeClr val="accent3"/>
                </a:solidFill>
              </a:rPr>
              <a:t>ВЫХОД</a:t>
            </a:r>
            <a:endParaRPr lang="ru-RU" sz="3200" b="1" dirty="0">
              <a:ln/>
              <a:solidFill>
                <a:schemeClr val="accent3"/>
              </a:solidFill>
            </a:endParaRPr>
          </a:p>
        </p:txBody>
      </p:sp>
      <p:sp>
        <p:nvSpPr>
          <p:cNvPr id="6" name="Управляющая кнопка: настраиваемая 5">
            <a:hlinkClick r:id="rId2" action="ppaction://hlinksldjump" highlightClick="1"/>
          </p:cNvPr>
          <p:cNvSpPr/>
          <p:nvPr/>
        </p:nvSpPr>
        <p:spPr>
          <a:xfrm>
            <a:off x="4499992" y="3409244"/>
            <a:ext cx="2592288" cy="936104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3200" b="1" dirty="0" smtClean="0">
                <a:ln/>
                <a:solidFill>
                  <a:schemeClr val="accent3"/>
                </a:solidFill>
              </a:rPr>
              <a:t>ПРОЙТИ СНАЧАЛА</a:t>
            </a:r>
            <a:endParaRPr lang="ru-RU" sz="3200" b="1" dirty="0">
              <a:ln/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02176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1843698"/>
            <a:ext cx="4572000" cy="452431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b="1" dirty="0" smtClean="0"/>
              <a:t>Больше всего информации мы получаем с помощью …</a:t>
            </a:r>
            <a:r>
              <a:rPr lang="ru-RU" sz="2400" dirty="0" smtClean="0"/>
              <a:t>						</a:t>
            </a:r>
          </a:p>
          <a:p>
            <a:r>
              <a:rPr lang="ru-RU" sz="2400" dirty="0" smtClean="0">
                <a:hlinkClick r:id="rId2" action="ppaction://hlinksldjump"/>
              </a:rPr>
              <a:t>1) зрения;</a:t>
            </a:r>
            <a:r>
              <a:rPr lang="ru-RU" sz="2400" dirty="0" smtClean="0"/>
              <a:t>						</a:t>
            </a:r>
          </a:p>
          <a:p>
            <a:r>
              <a:rPr lang="ru-RU" sz="2400" dirty="0" smtClean="0">
                <a:hlinkClick r:id="rId3" action="ppaction://hlinksldjump"/>
              </a:rPr>
              <a:t>2) слуха;	</a:t>
            </a:r>
            <a:r>
              <a:rPr lang="ru-RU" sz="2400" dirty="0" smtClean="0"/>
              <a:t>					</a:t>
            </a:r>
          </a:p>
          <a:p>
            <a:r>
              <a:rPr lang="ru-RU" sz="2400" dirty="0" smtClean="0">
                <a:hlinkClick r:id="rId3" action="ppaction://hlinksldjump"/>
              </a:rPr>
              <a:t>3) вкуса;	</a:t>
            </a:r>
            <a:r>
              <a:rPr lang="ru-RU" sz="2400" dirty="0" smtClean="0"/>
              <a:t>					</a:t>
            </a:r>
          </a:p>
          <a:p>
            <a:r>
              <a:rPr lang="ru-RU" sz="2400" dirty="0" smtClean="0">
                <a:hlinkClick r:id="rId3" action="ppaction://hlinksldjump"/>
              </a:rPr>
              <a:t>4) осязания</a:t>
            </a:r>
            <a:r>
              <a:rPr lang="ru-RU" sz="2400" dirty="0" smtClean="0"/>
              <a:t>					</a:t>
            </a:r>
            <a:r>
              <a:rPr lang="ru-RU" dirty="0" smtClean="0"/>
              <a:t>	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780645" y="260648"/>
            <a:ext cx="294984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Вопрос 2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88224" y="4124929"/>
            <a:ext cx="1747464" cy="17474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588310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1997838"/>
            <a:ext cx="4572000" cy="369331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b="1" dirty="0" smtClean="0"/>
              <a:t>Чертежи и схемы - это …	</a:t>
            </a:r>
            <a:r>
              <a:rPr lang="ru-RU" sz="2400" dirty="0" smtClean="0"/>
              <a:t>		</a:t>
            </a:r>
          </a:p>
          <a:p>
            <a:r>
              <a:rPr lang="ru-RU" sz="2400" dirty="0" smtClean="0">
                <a:hlinkClick r:id="rId2" action="ppaction://hlinksldjump"/>
              </a:rPr>
              <a:t>1) числовая информация;</a:t>
            </a:r>
            <a:r>
              <a:rPr lang="ru-RU" sz="2400" dirty="0" smtClean="0"/>
              <a:t>			</a:t>
            </a:r>
          </a:p>
          <a:p>
            <a:r>
              <a:rPr lang="ru-RU" sz="2400" dirty="0" smtClean="0">
                <a:hlinkClick r:id="rId3" action="ppaction://hlinksldjump"/>
              </a:rPr>
              <a:t>2) графическая информация;</a:t>
            </a:r>
            <a:r>
              <a:rPr lang="ru-RU" sz="2400" dirty="0" smtClean="0"/>
              <a:t>			</a:t>
            </a:r>
          </a:p>
          <a:p>
            <a:r>
              <a:rPr lang="ru-RU" sz="2400" dirty="0" smtClean="0">
                <a:hlinkClick r:id="rId2" action="ppaction://hlinksldjump"/>
              </a:rPr>
              <a:t>3) текстовая информация;	</a:t>
            </a:r>
            <a:r>
              <a:rPr lang="ru-RU" sz="2400" dirty="0" smtClean="0"/>
              <a:t>		</a:t>
            </a:r>
          </a:p>
          <a:p>
            <a:r>
              <a:rPr lang="ru-RU" sz="2400" dirty="0" smtClean="0">
                <a:hlinkClick r:id="rId2" action="ppaction://hlinksldjump"/>
              </a:rPr>
              <a:t>4) видеоинформация</a:t>
            </a:r>
            <a:r>
              <a:rPr lang="ru-RU" dirty="0" smtClean="0"/>
              <a:t>			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780645" y="260648"/>
            <a:ext cx="294984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Вопрос 3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5415791" y="4005064"/>
            <a:ext cx="3314700" cy="2530550"/>
            <a:chOff x="1248" y="240"/>
            <a:chExt cx="4176" cy="3600"/>
          </a:xfrm>
        </p:grpSpPr>
        <p:sp>
          <p:nvSpPr>
            <p:cNvPr id="5" name="Pyr1"/>
            <p:cNvSpPr>
              <a:spLocks noEditPoints="1" noChangeArrowheads="1"/>
            </p:cNvSpPr>
            <p:nvPr/>
          </p:nvSpPr>
          <p:spPr bwMode="auto">
            <a:xfrm>
              <a:off x="2873" y="240"/>
              <a:ext cx="936" cy="798"/>
            </a:xfrm>
            <a:custGeom>
              <a:avLst/>
              <a:gdLst>
                <a:gd name="T0" fmla="*/ 1080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  <a:gd name="T6" fmla="*/ 5400 w 21600"/>
                <a:gd name="T7" fmla="*/ 11800 h 21600"/>
                <a:gd name="T8" fmla="*/ 16200 w 21600"/>
                <a:gd name="T9" fmla="*/ 20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T6" t="T7" r="T8" b="T9"/>
              <a:pathLst>
                <a:path w="21600" h="21600">
                  <a:moveTo>
                    <a:pt x="10800" y="0"/>
                  </a:moveTo>
                  <a:lnTo>
                    <a:pt x="21600" y="21600"/>
                  </a:lnTo>
                  <a:lnTo>
                    <a:pt x="0" y="21600"/>
                  </a:lnTo>
                  <a:lnTo>
                    <a:pt x="10800" y="0"/>
                  </a:lnTo>
                  <a:close/>
                </a:path>
              </a:pathLst>
            </a:custGeom>
            <a:solidFill>
              <a:srgbClr val="D8EBB3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" name="Pyr2"/>
            <p:cNvSpPr>
              <a:spLocks noEditPoints="1" noChangeArrowheads="1"/>
            </p:cNvSpPr>
            <p:nvPr/>
          </p:nvSpPr>
          <p:spPr bwMode="auto">
            <a:xfrm>
              <a:off x="2331" y="1038"/>
              <a:ext cx="2015" cy="936"/>
            </a:xfrm>
            <a:custGeom>
              <a:avLst/>
              <a:gdLst>
                <a:gd name="T0" fmla="*/ 5787 w 21600"/>
                <a:gd name="T1" fmla="*/ 0 h 21600"/>
                <a:gd name="T2" fmla="*/ 15812 w 21600"/>
                <a:gd name="T3" fmla="*/ 0 h 21600"/>
                <a:gd name="T4" fmla="*/ 21600 w 21600"/>
                <a:gd name="T5" fmla="*/ 21600 h 21600"/>
                <a:gd name="T6" fmla="*/ 0 w 21600"/>
                <a:gd name="T7" fmla="*/ 21600 h 21600"/>
                <a:gd name="T8" fmla="*/ 5787 w 21600"/>
                <a:gd name="T9" fmla="*/ 500 h 21600"/>
                <a:gd name="T10" fmla="*/ 15812 w 21600"/>
                <a:gd name="T11" fmla="*/ 21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5787" y="0"/>
                  </a:moveTo>
                  <a:lnTo>
                    <a:pt x="15812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5787" y="0"/>
                  </a:lnTo>
                  <a:close/>
                </a:path>
              </a:pathLst>
            </a:custGeom>
            <a:solidFill>
              <a:srgbClr val="CC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" name="Pyr3"/>
            <p:cNvSpPr>
              <a:spLocks noEditPoints="1" noChangeArrowheads="1"/>
            </p:cNvSpPr>
            <p:nvPr/>
          </p:nvSpPr>
          <p:spPr bwMode="auto">
            <a:xfrm>
              <a:off x="1795" y="1974"/>
              <a:ext cx="3087" cy="935"/>
            </a:xfrm>
            <a:custGeom>
              <a:avLst/>
              <a:gdLst>
                <a:gd name="T0" fmla="*/ 3768 w 21600"/>
                <a:gd name="T1" fmla="*/ 0 h 21600"/>
                <a:gd name="T2" fmla="*/ 17831 w 21600"/>
                <a:gd name="T3" fmla="*/ 0 h 21600"/>
                <a:gd name="T4" fmla="*/ 21600 w 21600"/>
                <a:gd name="T5" fmla="*/ 21600 h 21600"/>
                <a:gd name="T6" fmla="*/ 0 w 21600"/>
                <a:gd name="T7" fmla="*/ 21600 h 21600"/>
                <a:gd name="T8" fmla="*/ 5287 w 21600"/>
                <a:gd name="T9" fmla="*/ 500 h 21600"/>
                <a:gd name="T10" fmla="*/ 16312 w 21600"/>
                <a:gd name="T11" fmla="*/ 21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3768" y="0"/>
                  </a:moveTo>
                  <a:lnTo>
                    <a:pt x="17831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3768" y="0"/>
                  </a:lnTo>
                  <a:close/>
                </a:path>
              </a:pathLst>
            </a:custGeom>
            <a:solidFill>
              <a:srgbClr val="FFBE7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8" name="Pyr4"/>
            <p:cNvSpPr>
              <a:spLocks noEditPoints="1" noChangeArrowheads="1"/>
            </p:cNvSpPr>
            <p:nvPr/>
          </p:nvSpPr>
          <p:spPr bwMode="auto">
            <a:xfrm>
              <a:off x="1248" y="2904"/>
              <a:ext cx="4176" cy="936"/>
            </a:xfrm>
            <a:custGeom>
              <a:avLst/>
              <a:gdLst>
                <a:gd name="T0" fmla="*/ 2793 w 21600"/>
                <a:gd name="T1" fmla="*/ 0 h 21600"/>
                <a:gd name="T2" fmla="*/ 18806 w 21600"/>
                <a:gd name="T3" fmla="*/ 0 h 21600"/>
                <a:gd name="T4" fmla="*/ 21600 w 21600"/>
                <a:gd name="T5" fmla="*/ 21600 h 21600"/>
                <a:gd name="T6" fmla="*/ 0 w 21600"/>
                <a:gd name="T7" fmla="*/ 21600 h 21600"/>
                <a:gd name="T8" fmla="*/ 3287 w 21600"/>
                <a:gd name="T9" fmla="*/ 500 h 21600"/>
                <a:gd name="T10" fmla="*/ 17312 w 21600"/>
                <a:gd name="T11" fmla="*/ 21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2793" y="0"/>
                  </a:moveTo>
                  <a:lnTo>
                    <a:pt x="18806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2793" y="0"/>
                  </a:lnTo>
                  <a:close/>
                </a:path>
              </a:pathLst>
            </a:custGeom>
            <a:solidFill>
              <a:srgbClr val="FFFF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xmlns="" val="2763222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1340768"/>
            <a:ext cx="757075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Найдите наиболее точный ответ:										</a:t>
            </a:r>
          </a:p>
          <a:p>
            <a:r>
              <a:rPr lang="ru-RU" sz="2400" b="1" dirty="0" smtClean="0"/>
              <a:t>Информатика - это наука, занимающаяся …</a:t>
            </a:r>
            <a:r>
              <a:rPr lang="ru-RU" sz="2400" dirty="0" smtClean="0"/>
              <a:t>										</a:t>
            </a:r>
          </a:p>
          <a:p>
            <a:r>
              <a:rPr lang="ru-RU" sz="2400" dirty="0" smtClean="0">
                <a:hlinkClick r:id="rId2" action="ppaction://hlinksldjump"/>
              </a:rPr>
              <a:t>1) изучением всевозможных способов передачи, хранения и обработки информации;	</a:t>
            </a:r>
            <a:r>
              <a:rPr lang="ru-RU" sz="2400" dirty="0" smtClean="0"/>
              <a:t>									</a:t>
            </a:r>
          </a:p>
          <a:p>
            <a:r>
              <a:rPr lang="ru-RU" sz="2400" dirty="0" smtClean="0">
                <a:hlinkClick r:id="rId3" action="ppaction://hlinksldjump"/>
              </a:rPr>
              <a:t>2) изучением устройства компьютера;</a:t>
            </a:r>
            <a:r>
              <a:rPr lang="ru-RU" sz="2400" dirty="0" smtClean="0"/>
              <a:t>										</a:t>
            </a:r>
          </a:p>
          <a:p>
            <a:r>
              <a:rPr lang="ru-RU" sz="2400" dirty="0" smtClean="0">
                <a:hlinkClick r:id="rId3" action="ppaction://hlinksldjump"/>
              </a:rPr>
              <a:t>3) созданием компьютерных программ</a:t>
            </a:r>
            <a:r>
              <a:rPr lang="ru-RU" sz="2400" dirty="0" smtClean="0"/>
              <a:t>										</a:t>
            </a:r>
          </a:p>
          <a:p>
            <a:r>
              <a:rPr lang="ru-RU" sz="2400" dirty="0" smtClean="0">
                <a:hlinkClick r:id="rId3" action="ppaction://hlinksldjump"/>
              </a:rPr>
              <a:t>4) изучением видов информации</a:t>
            </a:r>
            <a:r>
              <a:rPr lang="ru-RU" dirty="0" smtClean="0"/>
              <a:t>										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780645" y="260648"/>
            <a:ext cx="294984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Вопрос 4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pic>
        <p:nvPicPr>
          <p:cNvPr id="4098" name="Picture 2" descr="C:\Program Files (x86)\Microsoft Office\MEDIA\CAGCAT10\j0293236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72841" y="4365104"/>
            <a:ext cx="1565453" cy="1154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612436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1859340"/>
            <a:ext cx="4572000" cy="443198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b="1" dirty="0" smtClean="0"/>
              <a:t>Что НЕ является действием с информацией?</a:t>
            </a:r>
            <a:r>
              <a:rPr lang="ru-RU" sz="2400" dirty="0" smtClean="0"/>
              <a:t>					</a:t>
            </a:r>
          </a:p>
          <a:p>
            <a:r>
              <a:rPr lang="ru-RU" sz="2400" dirty="0" smtClean="0">
                <a:hlinkClick r:id="rId2" action="ppaction://hlinksldjump"/>
              </a:rPr>
              <a:t>1) поиск слова в словаре;</a:t>
            </a:r>
            <a:r>
              <a:rPr lang="ru-RU" sz="2400" dirty="0" smtClean="0"/>
              <a:t>					</a:t>
            </a:r>
          </a:p>
          <a:p>
            <a:r>
              <a:rPr lang="ru-RU" sz="2400" dirty="0" smtClean="0">
                <a:hlinkClick r:id="rId2" action="ppaction://hlinksldjump"/>
              </a:rPr>
              <a:t>2) чтение журнала;</a:t>
            </a:r>
            <a:r>
              <a:rPr lang="ru-RU" sz="2400" dirty="0" smtClean="0"/>
              <a:t>					</a:t>
            </a:r>
          </a:p>
          <a:p>
            <a:r>
              <a:rPr lang="ru-RU" sz="2400" dirty="0" smtClean="0">
                <a:hlinkClick r:id="rId2" action="ppaction://hlinksldjump"/>
              </a:rPr>
              <a:t>3) решение задачи по математике;</a:t>
            </a:r>
            <a:r>
              <a:rPr lang="ru-RU" sz="2400" dirty="0" smtClean="0"/>
              <a:t>					</a:t>
            </a:r>
          </a:p>
          <a:p>
            <a:r>
              <a:rPr lang="ru-RU" sz="2400" dirty="0" smtClean="0">
                <a:hlinkClick r:id="rId3" action="ppaction://hlinksldjump"/>
              </a:rPr>
              <a:t>4) покраска стен</a:t>
            </a:r>
            <a:r>
              <a:rPr lang="ru-RU" sz="2400" dirty="0" smtClean="0"/>
              <a:t>		</a:t>
            </a:r>
            <a:r>
              <a:rPr lang="ru-RU" dirty="0" smtClean="0"/>
              <a:t>			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780645" y="260648"/>
            <a:ext cx="294984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Вопрос 5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pic>
        <p:nvPicPr>
          <p:cNvPr id="5122" name="Picture 2" descr="C:\Program Files (x86)\Microsoft Office\MEDIA\CAGCAT10\j0299171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372200" y="4093862"/>
            <a:ext cx="1534363" cy="18095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323593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2348880"/>
            <a:ext cx="8064896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Найдите наиболее точный ответ:	</a:t>
            </a:r>
            <a:r>
              <a:rPr lang="ru-RU" sz="2400" dirty="0" smtClean="0"/>
              <a:t>										</a:t>
            </a:r>
          </a:p>
          <a:p>
            <a:r>
              <a:rPr lang="ru-RU" sz="2400" dirty="0" smtClean="0"/>
              <a:t>Носитель информации - это …											</a:t>
            </a:r>
          </a:p>
          <a:p>
            <a:r>
              <a:rPr lang="ru-RU" sz="2400" dirty="0" smtClean="0">
                <a:hlinkClick r:id="" action="ppaction://noaction"/>
              </a:rPr>
              <a:t>1) человек, знающий много информации;</a:t>
            </a:r>
            <a:r>
              <a:rPr lang="ru-RU" sz="2400" dirty="0" smtClean="0"/>
              <a:t>											</a:t>
            </a:r>
          </a:p>
          <a:p>
            <a:r>
              <a:rPr lang="ru-RU" sz="2400" dirty="0" smtClean="0">
                <a:hlinkClick r:id="" action="ppaction://noaction"/>
              </a:rPr>
              <a:t>2) компьютер;</a:t>
            </a:r>
            <a:r>
              <a:rPr lang="ru-RU" sz="2400" dirty="0" smtClean="0"/>
              <a:t>											</a:t>
            </a:r>
          </a:p>
          <a:p>
            <a:r>
              <a:rPr lang="ru-RU" sz="2400" dirty="0" smtClean="0">
                <a:hlinkClick r:id="rId2" action="ppaction://hlinksldjump"/>
              </a:rPr>
              <a:t>3) любой материальный объект, используемый для закрепления и хранения на нём информации	</a:t>
            </a:r>
            <a:r>
              <a:rPr lang="ru-RU" sz="2400" dirty="0" smtClean="0"/>
              <a:t>								</a:t>
            </a:r>
            <a:r>
              <a:rPr lang="ru-RU" dirty="0" smtClean="0"/>
              <a:t>		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780645" y="260648"/>
            <a:ext cx="294984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Вопрос 6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pic>
        <p:nvPicPr>
          <p:cNvPr id="6146" name="Picture 2" descr="C:\Program Files (x86)\Microsoft Office\MEDIA\CAGCAT10\j0205466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228184" y="2204864"/>
            <a:ext cx="1818742" cy="18095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164475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89638" y="2009860"/>
            <a:ext cx="482252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Источник информации - это …</a:t>
            </a:r>
            <a:r>
              <a:rPr lang="ru-RU" sz="2400" dirty="0" smtClean="0"/>
              <a:t>				</a:t>
            </a:r>
          </a:p>
          <a:p>
            <a:r>
              <a:rPr lang="ru-RU" sz="2400" dirty="0" smtClean="0">
                <a:hlinkClick r:id="rId2" action="ppaction://hlinksldjump"/>
              </a:rPr>
              <a:t>1) тот, кто передаёт информацию;</a:t>
            </a:r>
            <a:r>
              <a:rPr lang="ru-RU" sz="2400" dirty="0" smtClean="0"/>
              <a:t>				</a:t>
            </a:r>
          </a:p>
          <a:p>
            <a:r>
              <a:rPr lang="ru-RU" sz="2400" dirty="0" smtClean="0">
                <a:hlinkClick r:id="" action="ppaction://noaction"/>
              </a:rPr>
              <a:t>2) тот, кто получает информацию;</a:t>
            </a:r>
            <a:r>
              <a:rPr lang="ru-RU" sz="2400" dirty="0" smtClean="0"/>
              <a:t>				</a:t>
            </a:r>
          </a:p>
          <a:p>
            <a:r>
              <a:rPr lang="ru-RU" sz="2400" dirty="0" smtClean="0">
                <a:hlinkClick r:id="" action="ppaction://noaction"/>
              </a:rPr>
              <a:t>3) тот, кто создаёт информацию;</a:t>
            </a:r>
            <a:r>
              <a:rPr lang="ru-RU" sz="2400" dirty="0" smtClean="0"/>
              <a:t>				</a:t>
            </a:r>
          </a:p>
          <a:p>
            <a:r>
              <a:rPr lang="ru-RU" sz="2400" dirty="0" smtClean="0">
                <a:hlinkClick r:id="" action="ppaction://noaction"/>
              </a:rPr>
              <a:t>4) тот, кто хранит информацию</a:t>
            </a:r>
            <a:r>
              <a:rPr lang="ru-RU" sz="2400" dirty="0" smtClean="0"/>
              <a:t>				</a:t>
            </a:r>
            <a:endParaRPr lang="ru-RU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780645" y="260648"/>
            <a:ext cx="294984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Вопрос 7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pic>
        <p:nvPicPr>
          <p:cNvPr id="7170" name="Picture 2" descr="C:\Program Files (x86)\Microsoft Office\MEDIA\CAGCAT10\j0301252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88224" y="4077434"/>
            <a:ext cx="1829714" cy="15654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618412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1997839"/>
            <a:ext cx="531033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Приёмник информации - это…	</a:t>
            </a:r>
            <a:r>
              <a:rPr lang="ru-RU" sz="2400" dirty="0" smtClean="0"/>
              <a:t>			</a:t>
            </a:r>
          </a:p>
          <a:p>
            <a:r>
              <a:rPr lang="ru-RU" sz="2400" dirty="0" smtClean="0">
                <a:hlinkClick r:id="" action="ppaction://noaction"/>
              </a:rPr>
              <a:t>1) тот, кто передаёт информацию;</a:t>
            </a:r>
            <a:r>
              <a:rPr lang="ru-RU" sz="2400" dirty="0" smtClean="0"/>
              <a:t>				</a:t>
            </a:r>
          </a:p>
          <a:p>
            <a:r>
              <a:rPr lang="ru-RU" sz="2400" dirty="0" smtClean="0">
                <a:hlinkClick r:id="rId2" action="ppaction://hlinksldjump"/>
              </a:rPr>
              <a:t>2) тот, кто получает информацию;</a:t>
            </a:r>
            <a:r>
              <a:rPr lang="ru-RU" sz="2400" dirty="0" smtClean="0"/>
              <a:t>				</a:t>
            </a:r>
          </a:p>
          <a:p>
            <a:r>
              <a:rPr lang="ru-RU" sz="2400" dirty="0" smtClean="0">
                <a:hlinkClick r:id="" action="ppaction://noaction"/>
              </a:rPr>
              <a:t>3) тот, кто создаёт информацию;</a:t>
            </a:r>
            <a:r>
              <a:rPr lang="ru-RU" sz="2400" dirty="0" smtClean="0"/>
              <a:t>				</a:t>
            </a:r>
          </a:p>
          <a:p>
            <a:r>
              <a:rPr lang="ru-RU" sz="2400" dirty="0" smtClean="0">
                <a:hlinkClick r:id="" action="ppaction://noaction"/>
              </a:rPr>
              <a:t>4) тот, кто хранит информацию</a:t>
            </a:r>
            <a:r>
              <a:rPr lang="ru-RU" sz="2400" dirty="0" smtClean="0"/>
              <a:t>				</a:t>
            </a:r>
            <a:endParaRPr lang="ru-RU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780645" y="260648"/>
            <a:ext cx="294984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Вопрос 8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pic>
        <p:nvPicPr>
          <p:cNvPr id="8194" name="Picture 2" descr="C:\Program Files (x86)\Microsoft Office\MEDIA\CAGCAT10\j0234687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372200" y="4581128"/>
            <a:ext cx="2084294" cy="1227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91627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вердый переплет">
  <a:themeElements>
    <a:clrScheme name="Твердый переплет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Твердый переплет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Твердый переплет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180</TotalTime>
  <Words>175</Words>
  <Application>Microsoft Office PowerPoint</Application>
  <PresentationFormat>Экран (4:3)</PresentationFormat>
  <Paragraphs>101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Твердый переплет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odin</dc:creator>
  <cp:lastModifiedBy>Admin</cp:lastModifiedBy>
  <cp:revision>20</cp:revision>
  <dcterms:created xsi:type="dcterms:W3CDTF">2013-01-30T09:48:33Z</dcterms:created>
  <dcterms:modified xsi:type="dcterms:W3CDTF">2014-11-08T08:46:20Z</dcterms:modified>
</cp:coreProperties>
</file>