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01" r:id="rId3"/>
    <p:sldId id="302" r:id="rId4"/>
    <p:sldId id="256" r:id="rId5"/>
    <p:sldId id="307" r:id="rId6"/>
    <p:sldId id="306" r:id="rId7"/>
    <p:sldId id="262" r:id="rId8"/>
    <p:sldId id="266" r:id="rId9"/>
    <p:sldId id="265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5" r:id="rId23"/>
    <p:sldId id="287" r:id="rId24"/>
    <p:sldId id="292" r:id="rId25"/>
    <p:sldId id="288" r:id="rId26"/>
    <p:sldId id="293" r:id="rId27"/>
    <p:sldId id="294" r:id="rId28"/>
    <p:sldId id="310" r:id="rId29"/>
    <p:sldId id="286" r:id="rId30"/>
    <p:sldId id="313" r:id="rId31"/>
    <p:sldId id="289" r:id="rId32"/>
    <p:sldId id="281" r:id="rId33"/>
    <p:sldId id="296" r:id="rId34"/>
    <p:sldId id="297" r:id="rId35"/>
    <p:sldId id="298" r:id="rId36"/>
    <p:sldId id="309" r:id="rId37"/>
    <p:sldId id="284" r:id="rId38"/>
    <p:sldId id="303" r:id="rId39"/>
    <p:sldId id="283" r:id="rId40"/>
    <p:sldId id="311" r:id="rId41"/>
    <p:sldId id="257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A9A0A"/>
    <a:srgbClr val="009900"/>
    <a:srgbClr val="D8F77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87062-EFBD-4C99-8072-E5E71BEE5170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AF388-92F6-4395-BF4E-586BD1E03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0B8DF-D450-40A8-A1B8-8936E5B8FA0A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064CF-B959-4200-A06A-E63AC9D5A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B9B60-BFF9-4405-9538-74534AF9ECC8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B1DF-6CA8-4B1D-99B8-BFCFD1474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65527-7D25-445A-8B86-6D0849A98589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B9F0C-FA91-4919-87FA-5284D46A95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63A1D-AF64-46CD-84EA-5CB9ED3E70A3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6803B-DA07-4AAC-A25D-3E487302C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E4943-743F-43AA-B9B2-F0D16A6D3A48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3C438-08AA-46B8-AF44-0BC265A3D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6342-78A7-4052-A1F9-94A151F9019B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BBD94-E72B-4171-AD30-149187C4F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021B-1435-4855-A727-89202ED57913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7C03B-F315-43BE-AEBE-6756451EF0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4CFA0-4BCC-404D-A65F-0B6221289819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6397-30B3-4EE8-B220-2EE3A6CBD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BBDF0-9FCD-45B1-BCEA-18F080CB6499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D771-32FD-490C-AA9E-86712599B6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01D7-6A48-442A-A6AE-ACFD72B554DE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3CC8-3769-48AD-89EC-DC58E40EB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50000">
              <a:srgbClr val="9CB86E"/>
            </a:gs>
            <a:gs pos="50000">
              <a:srgbClr val="9CB86E"/>
            </a:gs>
            <a:gs pos="50000">
              <a:srgbClr val="9CB86E"/>
            </a:gs>
            <a:gs pos="50000">
              <a:srgbClr val="9CB86E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AEF7FF-732E-4F54-AA4E-D38540ECDAE4}" type="datetimeFigureOut">
              <a:rPr lang="ru-RU"/>
              <a:pPr>
                <a:defRPr/>
              </a:pPr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CF9822-5293-4763-AA15-E9CC080DB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42100"/>
            <a:ext cx="14033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Презентация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901" y="116632"/>
            <a:ext cx="8980198" cy="662473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33" name="Рисунок 22" descr="005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5589588"/>
            <a:ext cx="1587500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Рисунок 24" descr="1230319196_kolokolchik-7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550" y="333375"/>
            <a:ext cx="8953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ollady.ru/pic/0001/016/005.jpg" TargetMode="External"/><Relationship Id="rId2" Type="http://schemas.openxmlformats.org/officeDocument/2006/relationships/hyperlink" Target="http://i.allday.ru/uploads/posts/2008-12/1230319196_kolokolchik-7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6912768" cy="187220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3300"/>
                </a:solidFill>
              </a:rPr>
              <a:t>Классный час</a:t>
            </a:r>
            <a:endParaRPr lang="ru-RU" sz="4000" b="1" dirty="0">
              <a:solidFill>
                <a:srgbClr val="0033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54377"/>
            <a:ext cx="5682208" cy="385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8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9952" y="1052736"/>
            <a:ext cx="3779837" cy="55451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Пилюли и таблетки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Нельзя тайком глотать!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Об этом наши детки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Обязаны узнать.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		Вот если заболеете,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		Врача вам позовут,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		То взрослые таблетку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		Вам сами принесут.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Но если не больны вы,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Таблетки есть нельзя</a:t>
            </a:r>
            <a:r>
              <a:rPr lang="en-US" sz="1800" b="1" dirty="0" smtClean="0"/>
              <a:t>: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Глотать их без причины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Опасно вам, друзья.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		Ведь отравиться можно</a:t>
            </a:r>
            <a:r>
              <a:rPr lang="en-US" sz="1800" b="1" dirty="0" smtClean="0"/>
              <a:t>: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		В таких таблетках – вред!!!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		Так будьте осторожны –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b="1" dirty="0" smtClean="0"/>
              <a:t>		Живите много лет!!!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endParaRPr lang="ru-RU" sz="1600" dirty="0" smtClean="0"/>
          </a:p>
        </p:txBody>
      </p:sp>
      <p:pic>
        <p:nvPicPr>
          <p:cNvPr id="9220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439727" cy="223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40466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Когда  ты  дома  один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3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4" y="1340768"/>
            <a:ext cx="345757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211960" y="2455986"/>
            <a:ext cx="410527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Захочешь форточку открыть – 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Старайся осторожней быть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На подоконник не вставай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И на стекло не нажимай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;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А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вдруг не выдержит оно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И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расколется окно – 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Ты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свалиться можешь вниз…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Зачем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тебе такой сюрприз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4046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Когда  ты  дома  один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42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14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99642"/>
            <a:ext cx="2520528" cy="373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635896" y="1629870"/>
            <a:ext cx="583264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Если квартира твоя высоко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И добираться домой нелегко,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Пользуйся лифтом, но только учти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 лифт с незнакомыми – не заходи!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Могут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обидеть тебя, напугать…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Можешь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серьёзно, мой друг, пострадать…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Будь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осторожней, всегда берегись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И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 незнакомцами в лифт не садись!</a:t>
            </a:r>
          </a:p>
          <a:p>
            <a:pPr>
              <a:spcBef>
                <a:spcPct val="50000"/>
              </a:spcBef>
              <a:defRPr/>
            </a:pP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404664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Когда  ты  дома  один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0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499591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140200" y="1125538"/>
            <a:ext cx="424815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Если телефон звонит,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Кто-то в трубку говорит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И куда же я попал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Номер я какой набрал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Как тебя зовут, малыш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Дома с кем сейчас сидишь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?-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Ничего не отвечай, 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Просто маму подзывай!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Если взрослых дома нет,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Не веди ни с кем бесед,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«До свидания!» - скажи,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Быстро трубку положи!</a:t>
            </a:r>
          </a:p>
          <a:p>
            <a:pPr>
              <a:spcBef>
                <a:spcPct val="50000"/>
              </a:spcBef>
              <a:defRPr/>
            </a:pP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40466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Когда  ты  дома  один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22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1"/>
          <p:cNvSpPr>
            <a:spLocks noChangeArrowheads="1"/>
          </p:cNvSpPr>
          <p:nvPr/>
        </p:nvSpPr>
        <p:spPr bwMode="auto">
          <a:xfrm>
            <a:off x="185982" y="2338311"/>
            <a:ext cx="87852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dirty="0"/>
              <a:t>1. Если на улице кто-то идёт и бежит за тобой, а до дома далеко, беги в ближайшее людное место: к магазину, автобусной остановке. </a:t>
            </a:r>
            <a:br>
              <a:rPr lang="ru-RU" altLang="ru-RU" sz="2000" dirty="0"/>
            </a:br>
            <a:r>
              <a:rPr lang="ru-RU" altLang="ru-RU" sz="2000" dirty="0"/>
              <a:t>2. Если незнакомые взрослые пытаются увести тебя силой, сопротивляйся, кричи, зови на помощь: "Помогите! Меня уводит незнакомый человек!" </a:t>
            </a:r>
            <a:br>
              <a:rPr lang="ru-RU" altLang="ru-RU" sz="2000" dirty="0"/>
            </a:br>
            <a:endParaRPr lang="ru-RU" altLang="ru-RU" sz="2000" dirty="0"/>
          </a:p>
        </p:txBody>
      </p:sp>
      <p:pic>
        <p:nvPicPr>
          <p:cNvPr id="15364" name="Picture 9" descr="{EDDFE3E9-B47A-448B-B6A5-4FE76C04ED3B}"/>
          <p:cNvPicPr>
            <a:picLocks noChangeAspect="1" noChangeArrowheads="1"/>
          </p:cNvPicPr>
          <p:nvPr/>
        </p:nvPicPr>
        <p:blipFill>
          <a:blip r:embed="rId2">
            <a:lum bright="-1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52614"/>
            <a:ext cx="2454866" cy="243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{2F0AB1B0-3832-4387-B119-F43CCEF34B71}"/>
          <p:cNvPicPr>
            <a:picLocks noChangeAspect="1" noChangeArrowheads="1"/>
          </p:cNvPicPr>
          <p:nvPr/>
        </p:nvPicPr>
        <p:blipFill>
          <a:blip r:embed="rId3">
            <a:lum bright="-1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228" y="4074201"/>
            <a:ext cx="2376264" cy="24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</a:t>
            </a:r>
          </a:p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личной безопасности на улице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3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51520" y="1628800"/>
            <a:ext cx="8173219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dirty="0"/>
              <a:t>3. Не соглашай ни на какие предложения незнакомых взрослых. </a:t>
            </a:r>
            <a:br>
              <a:rPr lang="ru-RU" altLang="ru-RU" sz="2000" dirty="0"/>
            </a:br>
            <a:r>
              <a:rPr lang="ru-RU" altLang="ru-RU" sz="2000" dirty="0"/>
              <a:t>4. Никуда не ходи с незнакомыми взрослыми и не садись с ними в машину. </a:t>
            </a:r>
          </a:p>
          <a:p>
            <a:pPr eaLnBrk="1" hangingPunct="1"/>
            <a:r>
              <a:rPr lang="ru-RU" altLang="ru-RU" sz="2000" dirty="0"/>
              <a:t>5. Никогда не хвастайся тем, что у твоих родных много денег. </a:t>
            </a:r>
            <a:br>
              <a:rPr lang="ru-RU" altLang="ru-RU" sz="2000" dirty="0"/>
            </a:br>
            <a:r>
              <a:rPr lang="ru-RU" altLang="ru-RU" sz="2000" dirty="0"/>
              <a:t>6. Не приглашай домой незнакомых ребят, если дома нет никого из взрослых. </a:t>
            </a:r>
          </a:p>
          <a:p>
            <a:pPr eaLnBrk="1" hangingPunct="1"/>
            <a:r>
              <a:rPr lang="ru-RU" altLang="ru-RU" sz="2000" dirty="0"/>
              <a:t>7. Не играй вблизи зданий, с крыш которых свисает снег и лёд.</a:t>
            </a:r>
            <a:br>
              <a:rPr lang="ru-RU" altLang="ru-RU" sz="2000" dirty="0"/>
            </a:br>
            <a:r>
              <a:rPr lang="ru-RU" altLang="ru-RU" sz="2000" dirty="0"/>
              <a:t>8. Запрещается находиться на улице без сопровождения взрослых после 22.00 </a:t>
            </a:r>
            <a:r>
              <a:rPr lang="ru-RU" altLang="ru-RU" sz="2000" dirty="0" smtClean="0"/>
              <a:t>часов.</a:t>
            </a:r>
            <a:endParaRPr lang="ru-RU" altLang="ru-RU" sz="2000" dirty="0"/>
          </a:p>
          <a:p>
            <a:pPr eaLnBrk="1" hangingPunct="1"/>
            <a:endParaRPr lang="ru-RU" altLang="ru-RU" sz="2000" dirty="0"/>
          </a:p>
          <a:p>
            <a:pPr eaLnBrk="1" hangingPunct="1"/>
            <a:endParaRPr lang="ru-RU" altLang="ru-RU" sz="2000" dirty="0"/>
          </a:p>
        </p:txBody>
      </p:sp>
      <p:pic>
        <p:nvPicPr>
          <p:cNvPr id="16387" name="Picture 2" descr="C:\Documents and Settings\олечка\Рабочий стол\0007-008-Mery-predostorozhnosti-dlja-devushek-Ne-provotsirovat-muzhchinu-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93597"/>
            <a:ext cx="2304256" cy="183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C:\Documents and Settings\олечка\Рабочий стол\0006-006-Bezopasnoe-povedenie-na-ulitse-Pravilnaja-otsenka-obstanovki-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76" y="4291940"/>
            <a:ext cx="2026372" cy="219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5721" y="424625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</a:t>
            </a:r>
          </a:p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личной безопасности на улице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1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Documents and Settings\олечка\Рабочий стол\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50" y="2204864"/>
            <a:ext cx="6510025" cy="345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6064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</a:t>
            </a:r>
          </a:p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личной безопасности на улице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60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47637" y="1893736"/>
            <a:ext cx="89201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dirty="0"/>
              <a:t>1. Проходи по тротуару только с правой стороны. Если нет тротуара, иди по левому краю дороги, навстречу движению транспорта. </a:t>
            </a:r>
            <a:br>
              <a:rPr lang="ru-RU" altLang="ru-RU" sz="2000" dirty="0"/>
            </a:br>
            <a:r>
              <a:rPr lang="ru-RU" altLang="ru-RU" sz="2000" dirty="0"/>
              <a:t>2. Когда переходишь дорогу, смотри сначала налево, потом на право. </a:t>
            </a:r>
            <a:br>
              <a:rPr lang="ru-RU" altLang="ru-RU" sz="2000" dirty="0"/>
            </a:br>
            <a:r>
              <a:rPr lang="ru-RU" altLang="ru-RU" sz="2000" dirty="0"/>
              <a:t>3. Если нет светофора, переходи дорогу на перекрёстке. </a:t>
            </a:r>
            <a:br>
              <a:rPr lang="ru-RU" altLang="ru-RU" sz="2000" dirty="0"/>
            </a:br>
            <a:r>
              <a:rPr lang="ru-RU" altLang="ru-RU" sz="2000" dirty="0"/>
              <a:t>4. Не переходи дорогу перед близко идущим транспортом. </a:t>
            </a:r>
            <a:br>
              <a:rPr lang="ru-RU" altLang="ru-RU" sz="2000" dirty="0"/>
            </a:br>
            <a:r>
              <a:rPr lang="ru-RU" altLang="ru-RU" sz="2000" dirty="0"/>
              <a:t>5. На проезжей части игры строго запрещены. </a:t>
            </a:r>
            <a:br>
              <a:rPr lang="ru-RU" altLang="ru-RU" sz="2000" dirty="0"/>
            </a:br>
            <a:r>
              <a:rPr lang="ru-RU" altLang="ru-RU" sz="2000" dirty="0"/>
              <a:t>6. Не выезжай на проезжую часть на велосипеде.</a:t>
            </a:r>
          </a:p>
        </p:txBody>
      </p:sp>
      <p:pic>
        <p:nvPicPr>
          <p:cNvPr id="18436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37608"/>
            <a:ext cx="3025031" cy="212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961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3095897" cy="22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3326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</a:t>
            </a:r>
          </a:p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дорожного движения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1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Documents and Settings\олечка\Рабочий стол\skazki-0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12" y="2492896"/>
            <a:ext cx="432057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899591" y="1735654"/>
            <a:ext cx="367240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dirty="0"/>
              <a:t>Вот обычный переход. 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smtClean="0"/>
              <a:t>По </a:t>
            </a:r>
            <a:r>
              <a:rPr lang="ru-RU" altLang="ru-RU" sz="2000" dirty="0"/>
              <a:t>нему идёт народ.</a:t>
            </a:r>
            <a:br>
              <a:rPr lang="ru-RU" altLang="ru-RU" sz="2000" dirty="0"/>
            </a:br>
            <a:r>
              <a:rPr lang="ru-RU" altLang="ru-RU" sz="2000" dirty="0"/>
              <a:t>Здесь специальная разметка, 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smtClean="0"/>
              <a:t>"</a:t>
            </a:r>
            <a:r>
              <a:rPr lang="ru-RU" altLang="ru-RU" sz="2000" dirty="0"/>
              <a:t>Зеброю" зовётся метко!</a:t>
            </a:r>
            <a:br>
              <a:rPr lang="ru-RU" altLang="ru-RU" sz="2000" dirty="0"/>
            </a:br>
            <a:r>
              <a:rPr lang="ru-RU" altLang="ru-RU" sz="2000" dirty="0"/>
              <a:t>Белые полоски тут 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smtClean="0"/>
              <a:t>через </a:t>
            </a:r>
            <a:r>
              <a:rPr lang="ru-RU" altLang="ru-RU" sz="2000" dirty="0"/>
              <a:t>улицу ведут!</a:t>
            </a:r>
            <a:br>
              <a:rPr lang="ru-RU" altLang="ru-RU" sz="2000" dirty="0"/>
            </a:br>
            <a:r>
              <a:rPr lang="ru-RU" altLang="ru-RU" sz="2000" dirty="0"/>
              <a:t>Знак "Пешеходный переход", 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smtClean="0"/>
              <a:t>где </a:t>
            </a:r>
            <a:r>
              <a:rPr lang="ru-RU" altLang="ru-RU" sz="2000" dirty="0"/>
              <a:t>на "зебре" пешеход,</a:t>
            </a:r>
            <a:br>
              <a:rPr lang="ru-RU" altLang="ru-RU" sz="2000" dirty="0"/>
            </a:br>
            <a:r>
              <a:rPr lang="ru-RU" altLang="ru-RU" sz="2000" dirty="0"/>
              <a:t>Ты на улице найди 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smtClean="0"/>
              <a:t>и </a:t>
            </a:r>
            <a:r>
              <a:rPr lang="ru-RU" altLang="ru-RU" sz="2000" dirty="0"/>
              <a:t>под ним переходи!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838" y="332656"/>
            <a:ext cx="72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</a:t>
            </a:r>
          </a:p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дорожного движения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38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олечка\Рабочий стол\skazki-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99" y="1916832"/>
            <a:ext cx="443932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467544" y="1939219"/>
            <a:ext cx="3203581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dirty="0"/>
              <a:t>Чтобы возле перекрёстка ты дорогу перешёл,</a:t>
            </a:r>
            <a:br>
              <a:rPr lang="ru-RU" altLang="ru-RU" sz="2000" dirty="0"/>
            </a:br>
            <a:r>
              <a:rPr lang="ru-RU" altLang="ru-RU" sz="2000" dirty="0"/>
              <a:t>Все цвета у светофора нужно помнить хорошо!</a:t>
            </a:r>
            <a:br>
              <a:rPr lang="ru-RU" altLang="ru-RU" sz="2000" dirty="0"/>
            </a:br>
            <a:r>
              <a:rPr lang="ru-RU" altLang="ru-RU" sz="2000" dirty="0"/>
              <a:t>Загорелся красный свет - пешеходам хода нет!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sz="2000" dirty="0"/>
              <a:t>Жёлтый - значит подожди, а зелёный свет - иди!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47667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</a:t>
            </a:r>
          </a:p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дорожного движения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4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695759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1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517374" y="1114743"/>
            <a:ext cx="5148263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1" dirty="0"/>
              <a:t>Запрещается: </a:t>
            </a:r>
            <a:endParaRPr lang="ru-RU" altLang="ru-RU" sz="2000" b="1" dirty="0" smtClean="0"/>
          </a:p>
          <a:p>
            <a:pPr eaLnBrk="1" hangingPunct="1"/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altLang="ru-RU" sz="2000" dirty="0"/>
              <a:t>1.Бросать горящие спички, окурки в помещениях. </a:t>
            </a:r>
            <a:br>
              <a:rPr lang="ru-RU" altLang="ru-RU" sz="2000" dirty="0"/>
            </a:br>
            <a:r>
              <a:rPr lang="ru-RU" altLang="ru-RU" sz="2000" dirty="0"/>
              <a:t>2.Небрежно, беспечно обращаться огнём. </a:t>
            </a:r>
            <a:br>
              <a:rPr lang="ru-RU" altLang="ru-RU" sz="2000" dirty="0"/>
            </a:br>
            <a:r>
              <a:rPr lang="ru-RU" altLang="ru-RU" sz="2000" dirty="0"/>
              <a:t>3.Включать в одну розетку большое количество потребителей тока. </a:t>
            </a:r>
            <a:br>
              <a:rPr lang="ru-RU" altLang="ru-RU" sz="2000" dirty="0"/>
            </a:br>
            <a:r>
              <a:rPr lang="ru-RU" altLang="ru-RU" sz="2000" dirty="0"/>
              <a:t>4.Использовать неисправную аппаратуру и приборы. </a:t>
            </a:r>
            <a:br>
              <a:rPr lang="ru-RU" altLang="ru-RU" sz="2000" dirty="0"/>
            </a:br>
            <a:r>
              <a:rPr lang="ru-RU" altLang="ru-RU" sz="2000" dirty="0"/>
              <a:t>5.Пользоваться повреждёнными розетками. </a:t>
            </a:r>
            <a:br>
              <a:rPr lang="ru-RU" altLang="ru-RU" sz="2000" dirty="0"/>
            </a:br>
            <a:r>
              <a:rPr lang="ru-RU" altLang="ru-RU" sz="2000" dirty="0"/>
              <a:t>6.Пользоваться электрошнурами и проводами с нарушенной изоляцией. </a:t>
            </a:r>
            <a:br>
              <a:rPr lang="ru-RU" altLang="ru-RU" sz="2000" dirty="0"/>
            </a:br>
            <a:r>
              <a:rPr lang="ru-RU" altLang="ru-RU" sz="2000" dirty="0"/>
              <a:t>7.Самим чинить и разбирать электроприборы. </a:t>
            </a:r>
            <a:br>
              <a:rPr lang="ru-RU" altLang="ru-RU" sz="2000" dirty="0"/>
            </a:br>
            <a:endParaRPr lang="ru-RU" altLang="ru-RU" sz="2000" dirty="0"/>
          </a:p>
        </p:txBody>
      </p:sp>
      <p:pic>
        <p:nvPicPr>
          <p:cNvPr id="21508" name="Picture 2" descr="C:\Documents and Settings\олечка\Рабочий стол\f819e685ec6556c895adbfb5dc61b9dd7a41084b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36" y="1631915"/>
            <a:ext cx="2852562" cy="39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51" y="33265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пожарной безопасности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28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3"/>
          <p:cNvSpPr>
            <a:spLocks noChangeArrowheads="1"/>
          </p:cNvSpPr>
          <p:nvPr/>
        </p:nvSpPr>
        <p:spPr bwMode="auto">
          <a:xfrm>
            <a:off x="3350878" y="1582046"/>
            <a:ext cx="482441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1" dirty="0"/>
              <a:t>В случае пожара</a:t>
            </a:r>
            <a:r>
              <a:rPr lang="ru-RU" altLang="ru-RU" sz="2000" b="1" dirty="0" smtClean="0"/>
              <a:t>:</a:t>
            </a:r>
          </a:p>
          <a:p>
            <a:pPr eaLnBrk="1" hangingPunct="1"/>
            <a:endParaRPr lang="ru-RU" altLang="ru-RU" sz="2000" b="1" dirty="0"/>
          </a:p>
          <a:p>
            <a:pPr eaLnBrk="1" hangingPunct="1"/>
            <a:r>
              <a:rPr lang="ru-RU" altLang="ru-RU" sz="2000" dirty="0"/>
              <a:t>1.Вызвать пожарную охрану. </a:t>
            </a:r>
            <a:br>
              <a:rPr lang="ru-RU" altLang="ru-RU" sz="2000" dirty="0"/>
            </a:br>
            <a:r>
              <a:rPr lang="ru-RU" altLang="ru-RU" sz="2000" dirty="0"/>
              <a:t>2.Подавать сигнал тревоги. </a:t>
            </a:r>
            <a:br>
              <a:rPr lang="ru-RU" altLang="ru-RU" sz="2000" dirty="0"/>
            </a:br>
            <a:r>
              <a:rPr lang="ru-RU" altLang="ru-RU" sz="2000" dirty="0"/>
              <a:t>3.Встречать пожарных и сообщать им об очаге пожара. </a:t>
            </a:r>
            <a:br>
              <a:rPr lang="ru-RU" altLang="ru-RU" sz="2000" dirty="0"/>
            </a:br>
            <a:r>
              <a:rPr lang="ru-RU" altLang="ru-RU" sz="2000" dirty="0"/>
              <a:t>4.Кричать и звать на помощь взрослых. </a:t>
            </a:r>
            <a:br>
              <a:rPr lang="ru-RU" altLang="ru-RU" sz="2000" dirty="0"/>
            </a:br>
            <a:r>
              <a:rPr lang="ru-RU" altLang="ru-RU" sz="2000" dirty="0"/>
              <a:t>5.Двигаться ползком или пригнувшись, если помещение сильно задымлено. </a:t>
            </a:r>
            <a:br>
              <a:rPr lang="ru-RU" altLang="ru-RU" sz="2000" dirty="0"/>
            </a:br>
            <a:r>
              <a:rPr lang="ru-RU" altLang="ru-RU" sz="2000" dirty="0"/>
              <a:t>6.Выйти из горящего помещения. </a:t>
            </a:r>
            <a:br>
              <a:rPr lang="ru-RU" altLang="ru-RU" sz="2000" dirty="0"/>
            </a:br>
            <a:r>
              <a:rPr lang="ru-RU" altLang="ru-RU" sz="2000" dirty="0"/>
              <a:t>7.Набросить покрывало на пострадавшего.</a:t>
            </a:r>
          </a:p>
        </p:txBody>
      </p:sp>
      <p:pic>
        <p:nvPicPr>
          <p:cNvPr id="22531" name="Picture 2" descr="C:\Documents and Settings\олечка\Рабочий стол\38f7ab4e04d0609942e56c69f304c19a2786192b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692429" cy="37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2061319"/>
            <a:ext cx="1296144" cy="13679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569916" y="2420888"/>
            <a:ext cx="152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101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64779" y="5071751"/>
            <a:ext cx="432048" cy="2160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3874" y="5007987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101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548680"/>
            <a:ext cx="7419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пожарной безопасности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270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поведения </a:t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в общественных местах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4" name="Picture 5" descr="2c9dba2a507bt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776" y="1556792"/>
            <a:ext cx="4104456" cy="4752528"/>
          </a:xfrm>
        </p:spPr>
      </p:pic>
    </p:spTree>
    <p:extLst>
      <p:ext uri="{BB962C8B-B14F-4D97-AF65-F5344CB8AC3E}">
        <p14:creationId xmlns:p14="http://schemas.microsoft.com/office/powerpoint/2010/main" val="1717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безопасности </a:t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при обращении с животными</a:t>
            </a:r>
            <a:endParaRPr lang="ru-RU" sz="3600" b="1" dirty="0">
              <a:solidFill>
                <a:srgbClr val="00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7632848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Не </a:t>
            </a:r>
            <a:r>
              <a:rPr lang="ru-RU" sz="2000" dirty="0"/>
              <a:t>стоит пристально смотреть в глаза собаке и улыбаться. В переводе с «собачьего» это значит «показывать зубы», или говорить, что вы сильнее.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Нельзя </a:t>
            </a:r>
            <a:r>
              <a:rPr lang="ru-RU" sz="2000" dirty="0"/>
              <a:t>показывать свой страх и волнение. Собака может почувствовать это и повести себя агрессивно.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Нельзя </a:t>
            </a:r>
            <a:r>
              <a:rPr lang="ru-RU" sz="2000" dirty="0"/>
              <a:t>убегать от собаки. Этим вы приглашаете собаку поохотиться за убегающей дичью.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/>
              <a:t>Не </a:t>
            </a:r>
            <a:r>
              <a:rPr lang="ru-RU" sz="2000" dirty="0"/>
              <a:t>кормите чужих собак и не трогайте собаку во время еды или сна</a:t>
            </a:r>
            <a:r>
              <a:rPr lang="ru-RU" sz="2000" dirty="0" smtClean="0"/>
              <a:t>.</a:t>
            </a:r>
          </a:p>
          <a:p>
            <a:pPr lv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cs typeface="Arial" charset="0"/>
              </a:rPr>
              <a:t>Не трогайте щенков, если рядом их мать и не отбирайте то, с чем собака играет.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/>
          </a:p>
          <a:p>
            <a:endParaRPr lang="ru-RU" sz="2000" dirty="0"/>
          </a:p>
        </p:txBody>
      </p:sp>
      <p:pic>
        <p:nvPicPr>
          <p:cNvPr id="4" name="Picture 7" descr="linka-i-drugije-njeprijatnosti-britanskoj-koshki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725144"/>
            <a:ext cx="279301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безопасности </a:t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при обращении с животными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5" name="Picture 7" descr="klesch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087189"/>
            <a:ext cx="3312368" cy="284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51762_image_large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924944"/>
            <a:ext cx="2664296" cy="316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2435" y="1556792"/>
            <a:ext cx="79208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sz="2000" dirty="0" smtClean="0">
                <a:latin typeface="+mn-lt"/>
              </a:rPr>
              <a:t>Животные </a:t>
            </a:r>
            <a:r>
              <a:rPr lang="ru-RU" sz="2000" dirty="0">
                <a:latin typeface="+mn-lt"/>
              </a:rPr>
              <a:t>могут распространять такие болезни, как бешенство, лишай, чума, тиф и др.</a:t>
            </a:r>
          </a:p>
        </p:txBody>
      </p:sp>
    </p:spTree>
    <p:extLst>
      <p:ext uri="{BB962C8B-B14F-4D97-AF65-F5344CB8AC3E}">
        <p14:creationId xmlns:p14="http://schemas.microsoft.com/office/powerpoint/2010/main" val="37032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поведения в лесу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38570"/>
            <a:ext cx="6552728" cy="486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6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201622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обращения</a:t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 с колющими и режущими </a:t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предметами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0887"/>
            <a:ext cx="4104456" cy="40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7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поведения </a:t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с взрывоопасными предметами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23556" name="Picture 4" descr="Картинки по запросу взрывоопасные предме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00267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7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Помни о комендантском часе !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58770"/>
            <a:ext cx="6336704" cy="41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8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064896" cy="237626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</a:t>
            </a:r>
            <a:r>
              <a:rPr lang="ru-RU" sz="3600" b="1" dirty="0">
                <a:solidFill>
                  <a:srgbClr val="003300"/>
                </a:solidFill>
              </a:rPr>
              <a:t>поведения около водоёмов </a:t>
            </a:r>
            <a:r>
              <a:rPr lang="ru-RU" sz="3600" b="1" dirty="0" smtClean="0">
                <a:solidFill>
                  <a:srgbClr val="003300"/>
                </a:solidFill>
              </a:rPr>
              <a:t/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во </a:t>
            </a:r>
            <a:r>
              <a:rPr lang="ru-RU" sz="3600" b="1" dirty="0">
                <a:solidFill>
                  <a:srgbClr val="003300"/>
                </a:solidFill>
              </a:rPr>
              <a:t>время их предзимнего </a:t>
            </a:r>
            <a:r>
              <a:rPr lang="ru-RU" sz="3600" b="1" dirty="0" smtClean="0">
                <a:solidFill>
                  <a:srgbClr val="003300"/>
                </a:solidFill>
              </a:rPr>
              <a:t> замерзания</a:t>
            </a:r>
            <a:r>
              <a:rPr lang="ru-RU" sz="3600" b="1" dirty="0">
                <a:solidFill>
                  <a:srgbClr val="003300"/>
                </a:solidFill>
              </a:rPr>
              <a:t/>
            </a:r>
            <a:br>
              <a:rPr lang="ru-RU" sz="3600" b="1" dirty="0">
                <a:solidFill>
                  <a:srgbClr val="003300"/>
                </a:solidFill>
              </a:rPr>
            </a:b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6480720" cy="39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1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3168352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3300"/>
                </a:solidFill>
              </a:rPr>
              <a:t>Каникулы</a:t>
            </a:r>
            <a:endParaRPr lang="ru-RU" sz="4000" b="1" dirty="0">
              <a:solidFill>
                <a:srgbClr val="003300"/>
              </a:solidFill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7377">
            <a:off x="2348087" y="1931726"/>
            <a:ext cx="1843260" cy="184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A9A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9658" y="1772815"/>
            <a:ext cx="1898418" cy="190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9489">
            <a:off x="4467937" y="3768355"/>
            <a:ext cx="1867605" cy="187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506">
            <a:off x="2462222" y="3916485"/>
            <a:ext cx="1860153" cy="186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14" descr="Картинки по запросу солнце песо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6692"/>
            <a:ext cx="202097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60648"/>
            <a:ext cx="2795405" cy="175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48" y="4976690"/>
            <a:ext cx="2414343" cy="150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1871400" cy="187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Объект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1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3357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Картинки по запросу непог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24747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безопасного </a:t>
            </a:r>
            <a:br>
              <a:rPr lang="ru-RU" sz="3600" b="1" dirty="0" smtClean="0">
                <a:solidFill>
                  <a:srgbClr val="003300"/>
                </a:solidFill>
              </a:rPr>
            </a:br>
            <a:r>
              <a:rPr lang="ru-RU" sz="3600" b="1" dirty="0" smtClean="0">
                <a:solidFill>
                  <a:srgbClr val="003300"/>
                </a:solidFill>
              </a:rPr>
              <a:t>обращения с лекарствами</a:t>
            </a:r>
            <a:endParaRPr lang="ru-RU" sz="3600" b="1" dirty="0">
              <a:solidFill>
                <a:srgbClr val="00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0202" y="4797152"/>
            <a:ext cx="4644008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Не употребляй лекарственные препараты без назначения врача, наркотики, спиртные напитки, не кури и не нюхай токсические вещества.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79" y="1844824"/>
            <a:ext cx="379265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6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5" descr="1284406854_kak-sidet-za-ko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5328592" cy="39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работы  за компьютером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40" y="3861048"/>
            <a:ext cx="2940422" cy="255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0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95536" y="1196752"/>
            <a:ext cx="554461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dirty="0"/>
              <a:t>Непрерывная продолжительность работы на компьютере не должна </a:t>
            </a:r>
            <a:r>
              <a:rPr lang="ru-RU" altLang="ru-RU" sz="2000" dirty="0" smtClean="0"/>
              <a:t>превышать</a:t>
            </a:r>
            <a:r>
              <a:rPr lang="en-US" altLang="ru-RU" sz="2000" dirty="0" smtClean="0"/>
              <a:t>: </a:t>
            </a:r>
            <a:endParaRPr lang="ru-RU" altLang="ru-RU" sz="2000" dirty="0" smtClean="0"/>
          </a:p>
          <a:p>
            <a:pPr eaLnBrk="1" hangingPunct="1"/>
            <a:endParaRPr lang="en-US" altLang="ru-RU" sz="2000" dirty="0" smtClean="0"/>
          </a:p>
          <a:p>
            <a:pPr eaLnBrk="1" hangingPunct="1"/>
            <a:r>
              <a:rPr lang="ru-RU" altLang="ru-RU" sz="2000" dirty="0" smtClean="0"/>
              <a:t>Ученикам </a:t>
            </a:r>
            <a:r>
              <a:rPr lang="ru-RU" altLang="ru-RU" sz="2000" b="1" dirty="0" smtClean="0"/>
              <a:t>со 2-го по 5-й класс – по 15 мин</a:t>
            </a:r>
          </a:p>
          <a:p>
            <a:pPr eaLnBrk="1" hangingPunct="1"/>
            <a:r>
              <a:rPr lang="en-US" altLang="ru-RU" sz="2000" b="1" dirty="0" smtClean="0"/>
              <a:t>	    </a:t>
            </a:r>
            <a:r>
              <a:rPr lang="en-US" altLang="ru-RU" sz="2000" dirty="0" smtClean="0"/>
              <a:t>	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smtClean="0"/>
              <a:t>Потом </a:t>
            </a:r>
            <a:r>
              <a:rPr lang="ru-RU" altLang="ru-RU" sz="2000" dirty="0"/>
              <a:t>обязательно нужно делать перерыв и гимнастику для глаз: поморгать, повращать зрачками, посмотреть вдаль.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383443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Правила работы за компьютером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87532"/>
            <a:ext cx="2847417" cy="334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15" y="3776483"/>
            <a:ext cx="2460829" cy="246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1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Каникулы с пользой!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71792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Картинки по запросу  как провести осенние каникул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538" y="3573016"/>
            <a:ext cx="205796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94537"/>
            <a:ext cx="3473948" cy="23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20" y="1268760"/>
            <a:ext cx="293288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4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5544616" cy="99412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Каникулы с пользой!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76464" cy="25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57088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10" y="3835546"/>
            <a:ext cx="346083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Картинки по запросу теат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75" y="4135229"/>
            <a:ext cx="2994825" cy="19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5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Помощь  родителям по дому</a:t>
            </a:r>
            <a:endParaRPr lang="ru-RU" sz="3600" b="1" dirty="0">
              <a:solidFill>
                <a:srgbClr val="003300"/>
              </a:solidFill>
            </a:endParaRPr>
          </a:p>
        </p:txBody>
      </p:sp>
      <p:pic>
        <p:nvPicPr>
          <p:cNvPr id="33796" name="Picture 4" descr="Картинки по запросу помощь родителям по дому деть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69" y="2306452"/>
            <a:ext cx="378420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7" y="1337303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93096"/>
            <a:ext cx="333133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73842"/>
            <a:ext cx="1958588" cy="195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72" y="1382390"/>
            <a:ext cx="2297832" cy="229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4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323528" y="548680"/>
            <a:ext cx="7574077" cy="36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indent="0" algn="ctr" eaLnBrk="1" hangingPunct="1">
              <a:buNone/>
            </a:pPr>
            <a:r>
              <a:rPr lang="ru-RU" altLang="ru-RU" b="1" i="1" dirty="0">
                <a:solidFill>
                  <a:srgbClr val="003300"/>
                </a:solidFill>
                <a:latin typeface="Arial" charset="0"/>
                <a:cs typeface="Times New Roman" pitchFamily="18" charset="0"/>
              </a:rPr>
              <a:t>Правила эти помни всегда,</a:t>
            </a:r>
          </a:p>
          <a:p>
            <a:pPr marL="0" indent="0" algn="ctr" eaLnBrk="1" hangingPunct="1">
              <a:buNone/>
            </a:pPr>
            <a:r>
              <a:rPr lang="ru-RU" altLang="ru-RU" b="1" i="1" dirty="0">
                <a:solidFill>
                  <a:srgbClr val="003300"/>
                </a:solidFill>
                <a:latin typeface="Arial" charset="0"/>
                <a:cs typeface="Times New Roman" pitchFamily="18" charset="0"/>
              </a:rPr>
              <a:t>Чтоб не случилась </a:t>
            </a:r>
            <a:endParaRPr lang="ru-RU" altLang="ru-RU" b="1" i="1" dirty="0" smtClean="0">
              <a:solidFill>
                <a:srgbClr val="003300"/>
              </a:solidFill>
              <a:latin typeface="Arial" charset="0"/>
              <a:cs typeface="Times New Roman" pitchFamily="18" charset="0"/>
            </a:endParaRPr>
          </a:p>
          <a:p>
            <a:pPr marL="0" indent="0" algn="ctr" eaLnBrk="1" hangingPunct="1">
              <a:buNone/>
            </a:pPr>
            <a:r>
              <a:rPr lang="ru-RU" altLang="ru-RU" b="1" i="1" dirty="0" smtClean="0">
                <a:solidFill>
                  <a:srgbClr val="003300"/>
                </a:solidFill>
                <a:latin typeface="Arial" charset="0"/>
                <a:cs typeface="Times New Roman" pitchFamily="18" charset="0"/>
              </a:rPr>
              <a:t>с </a:t>
            </a:r>
            <a:r>
              <a:rPr lang="ru-RU" altLang="ru-RU" b="1" i="1" dirty="0">
                <a:solidFill>
                  <a:srgbClr val="003300"/>
                </a:solidFill>
                <a:latin typeface="Arial" charset="0"/>
                <a:cs typeface="Times New Roman" pitchFamily="18" charset="0"/>
              </a:rPr>
              <a:t>тобою беда.</a:t>
            </a:r>
          </a:p>
          <a:p>
            <a:pPr marL="0" indent="0" algn="ctr" eaLnBrk="1" hangingPunct="1">
              <a:buNone/>
            </a:pPr>
            <a:r>
              <a:rPr lang="ru-RU" altLang="ru-RU" b="1" i="1" dirty="0">
                <a:solidFill>
                  <a:srgbClr val="003300"/>
                </a:solidFill>
                <a:latin typeface="Arial" charset="0"/>
                <a:cs typeface="Times New Roman" pitchFamily="18" charset="0"/>
              </a:rPr>
              <a:t>Помни, жизнь всего одна,</a:t>
            </a:r>
          </a:p>
          <a:p>
            <a:pPr marL="0" indent="0" algn="ctr" eaLnBrk="1" hangingPunct="1">
              <a:buNone/>
            </a:pPr>
            <a:r>
              <a:rPr lang="ru-RU" altLang="ru-RU" b="1" i="1" dirty="0">
                <a:solidFill>
                  <a:srgbClr val="003300"/>
                </a:solidFill>
                <a:latin typeface="Arial" charset="0"/>
                <a:cs typeface="Times New Roman" pitchFamily="18" charset="0"/>
              </a:rPr>
              <a:t>Больше всех она важна.</a:t>
            </a:r>
          </a:p>
          <a:p>
            <a:pPr eaLnBrk="1" hangingPunct="1"/>
            <a:endParaRPr lang="ru-RU" altLang="ru-RU" sz="3600" b="1" dirty="0">
              <a:solidFill>
                <a:srgbClr val="003300"/>
              </a:solidFill>
              <a:latin typeface="Arial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5641"/>
            <a:ext cx="4030588" cy="268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5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916832"/>
            <a:ext cx="3312368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Осень позолотой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Листья покрывает,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Осенние каникулы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В школе наступают</a:t>
            </a:r>
            <a:r>
              <a:rPr lang="ru-RU" sz="2000" b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endParaRPr lang="ru-RU" sz="2000" b="1" dirty="0"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После первой четверти —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Это передышка,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Чтоб слегка расслабились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Девчонки и мальчишки</a:t>
            </a:r>
            <a:r>
              <a:rPr lang="ru-RU" sz="2000" b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endParaRPr lang="ru-RU" sz="2000" b="1" dirty="0">
              <a:solidFill>
                <a:srgbClr val="0033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Весело желаю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Вам их провести,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Чтоб с новыми силами</a:t>
            </a:r>
            <a:b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В школу вновь </a:t>
            </a:r>
            <a:r>
              <a:rPr lang="ru-RU" sz="2000" b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прийти</a:t>
            </a:r>
            <a:r>
              <a:rPr lang="ru-RU" sz="2000" b="1" dirty="0">
                <a:solidFill>
                  <a:srgbClr val="00330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sz="2000" b="1" dirty="0">
              <a:solidFill>
                <a:srgbClr val="0033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760640" cy="15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Картинки по запросу поздравление с осенними каникул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8544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48680"/>
            <a:ext cx="4669869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cap="all" dirty="0">
                <a:ln/>
                <a:solidFill>
                  <a:srgbClr val="00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</a:t>
            </a:r>
          </a:p>
          <a:p>
            <a:pPr algn="ctr">
              <a:defRPr/>
            </a:pPr>
            <a:r>
              <a:rPr lang="ru-RU" sz="6000" b="1" cap="all" dirty="0">
                <a:ln/>
                <a:solidFill>
                  <a:srgbClr val="00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</a:t>
            </a:r>
          </a:p>
          <a:p>
            <a:pPr algn="ctr">
              <a:defRPr/>
            </a:pPr>
            <a:r>
              <a:rPr lang="ru-RU" sz="6000" b="1" cap="all" dirty="0">
                <a:ln/>
                <a:solidFill>
                  <a:srgbClr val="00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внимание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37" y="3717032"/>
            <a:ext cx="4738045" cy="280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7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10217"/>
            <a:ext cx="831641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Техника безопасности </a:t>
            </a:r>
          </a:p>
          <a:p>
            <a:pPr algn="ctr">
              <a:defRPr/>
            </a:pPr>
            <a:r>
              <a:rPr lang="ru-RU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правила поведения во время осенних каникул</a:t>
            </a:r>
            <a:endParaRPr lang="ru-RU" sz="4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8" name="Picture 4" descr="Картинки по запросу поздравление с осенними каникул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64579"/>
            <a:ext cx="587585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Картинки по запросу хороших канику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81060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46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Интернет-ресурсы: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60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latin typeface="Monotype Corsiva" pitchFamily="66" charset="0"/>
              </a:rPr>
              <a:t>Колокольчики </a:t>
            </a:r>
            <a:r>
              <a:rPr lang="en-US" smtClean="0">
                <a:latin typeface="Monotype Corsiva" pitchFamily="66" charset="0"/>
                <a:hlinkClick r:id="rId2"/>
              </a:rPr>
              <a:t>http://i.allday.ru/uploads/posts/2008-12/1230319196_kolokolchik-7.jpg</a:t>
            </a:r>
            <a:endParaRPr lang="ru-RU" smtClean="0"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smtClean="0">
                <a:latin typeface="Monotype Corsiva" pitchFamily="66" charset="0"/>
              </a:rPr>
              <a:t>Портфель с листочком </a:t>
            </a:r>
            <a:r>
              <a:rPr lang="en-US" smtClean="0">
                <a:latin typeface="Monotype Corsiva" pitchFamily="66" charset="0"/>
                <a:hlinkClick r:id="rId3"/>
              </a:rPr>
              <a:t>http://www.coollady.ru/pic/0001/016/005.jpg</a:t>
            </a:r>
            <a:endParaRPr lang="ru-RU" smtClean="0">
              <a:latin typeface="Monotype Corsiva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4272136" cy="275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3300"/>
                </a:solidFill>
              </a:rPr>
              <a:t>Правила работы в группе</a:t>
            </a:r>
            <a:endParaRPr lang="ru-RU" sz="3600" b="1" dirty="0">
              <a:solidFill>
                <a:srgbClr val="00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/>
              <a:t>Запомни и соблюдай простые правила: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1. Уважай своего товарища.</a:t>
            </a:r>
          </a:p>
          <a:p>
            <a:pPr marL="0" indent="0">
              <a:buNone/>
            </a:pPr>
            <a:r>
              <a:rPr lang="ru-RU" dirty="0"/>
              <a:t>2. Умей каждого выслушать.</a:t>
            </a:r>
          </a:p>
          <a:p>
            <a:pPr marL="0" indent="0">
              <a:buNone/>
            </a:pPr>
            <a:r>
              <a:rPr lang="ru-RU" dirty="0"/>
              <a:t>3. Не согласен – предлагай!</a:t>
            </a:r>
          </a:p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9" y="4149080"/>
            <a:ext cx="3960440" cy="222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5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5256584" cy="797473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003300"/>
                </a:solidFill>
              </a:rPr>
              <a:t>Работа в группах</a:t>
            </a:r>
            <a:endParaRPr lang="ru-RU" sz="4000" b="1" dirty="0">
              <a:solidFill>
                <a:srgbClr val="003300"/>
              </a:solidFill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7377">
            <a:off x="1601567" y="1263991"/>
            <a:ext cx="2552582" cy="255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A9A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9658" y="1225108"/>
            <a:ext cx="2444590" cy="245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9489">
            <a:off x="4501779" y="3730872"/>
            <a:ext cx="2548663" cy="255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506">
            <a:off x="1915429" y="3934504"/>
            <a:ext cx="2426248" cy="243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206084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 группа </a:t>
            </a:r>
          </a:p>
          <a:p>
            <a:pPr algn="ctr"/>
            <a:r>
              <a:rPr lang="ru-RU" dirty="0" smtClean="0"/>
              <a:t>«Когда </a:t>
            </a:r>
            <a:r>
              <a:rPr lang="ru-RU" dirty="0"/>
              <a:t>ты дома один»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9152" y="1922348"/>
            <a:ext cx="2065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 группа </a:t>
            </a:r>
            <a:r>
              <a:rPr lang="ru-RU" dirty="0"/>
              <a:t>«Правила личной безопасности на улице»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9152" y="4221088"/>
            <a:ext cx="2255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 группа</a:t>
            </a:r>
          </a:p>
          <a:p>
            <a:pPr algn="ctr"/>
            <a:r>
              <a:rPr lang="ru-RU" b="1" dirty="0" smtClean="0"/>
              <a:t> </a:t>
            </a:r>
            <a:r>
              <a:rPr lang="ru-RU" dirty="0"/>
              <a:t>«Правила  дорожного движения»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19" y="4365104"/>
            <a:ext cx="223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4 группа </a:t>
            </a:r>
            <a:r>
              <a:rPr lang="ru-RU" dirty="0"/>
              <a:t>«Правила  пожарной безопасности»</a:t>
            </a:r>
          </a:p>
        </p:txBody>
      </p:sp>
    </p:spTree>
    <p:extLst>
      <p:ext uri="{BB962C8B-B14F-4D97-AF65-F5344CB8AC3E}">
        <p14:creationId xmlns:p14="http://schemas.microsoft.com/office/powerpoint/2010/main" val="113285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395288" y="1196975"/>
            <a:ext cx="82391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/>
              <a:t>1. Открывать дверь можно только хорошо знакомому человеку. </a:t>
            </a:r>
            <a:br>
              <a:rPr lang="ru-RU" altLang="ru-RU" sz="2000"/>
            </a:br>
            <a:r>
              <a:rPr lang="ru-RU" altLang="ru-RU" sz="2000"/>
              <a:t>2. Не оставляй ключ от квартиры в "надежном месте" </a:t>
            </a:r>
            <a:br>
              <a:rPr lang="ru-RU" altLang="ru-RU" sz="2000"/>
            </a:br>
            <a:r>
              <a:rPr lang="ru-RU" altLang="ru-RU" sz="2000"/>
              <a:t>3. Не вешай ключ на шнурке себе на шею. </a:t>
            </a:r>
            <a:br>
              <a:rPr lang="ru-RU" altLang="ru-RU" sz="2000"/>
            </a:br>
            <a:r>
              <a:rPr lang="ru-RU" altLang="ru-RU" sz="2000"/>
              <a:t>4. Если ты потерял ключ - немедленно сообщи об этом родителям.</a:t>
            </a:r>
            <a:r>
              <a:rPr lang="ru-RU" altLang="ru-RU"/>
              <a:t> </a:t>
            </a:r>
          </a:p>
        </p:txBody>
      </p:sp>
      <p:pic>
        <p:nvPicPr>
          <p:cNvPr id="8196" name="Picture 11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250825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570034" y="2579389"/>
            <a:ext cx="4536454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Если позвонил звонок,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Посмотри сперва в глазок,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 гости кто пришёл, узнай,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Но чужим – не </a:t>
            </a:r>
            <a:r>
              <a:rPr lang="ru-RU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открывай!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Если </a:t>
            </a: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нет глазка, тогда</a:t>
            </a:r>
            <a:r>
              <a:rPr lang="en-US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«</a:t>
            </a: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Кто же там</a:t>
            </a:r>
            <a:r>
              <a:rPr lang="en-US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?</a:t>
            </a: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» - спроси всегда,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А </a:t>
            </a: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не станут отвечать – 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Дверь </a:t>
            </a:r>
            <a:r>
              <a:rPr lang="ru-RU" sz="20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не надо открывать!</a:t>
            </a:r>
          </a:p>
          <a:p>
            <a:pPr>
              <a:spcBef>
                <a:spcPct val="50000"/>
              </a:spcBef>
              <a:defRPr/>
            </a:pP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2438" y="404664"/>
            <a:ext cx="5297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Когда  ты  дома  один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06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9" y="1147210"/>
            <a:ext cx="2644757" cy="424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140200" y="1916832"/>
            <a:ext cx="424815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На балконе – так и знай! 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Ты на стулья не вставай,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На перила не взбирайся,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Низко не перегибайся – 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Это может быть опасно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Падать сверху так ужасно!!!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404664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Когда  ты  дома  один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09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3" y="1196753"/>
            <a:ext cx="316725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702170" y="1844824"/>
            <a:ext cx="50038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Если ты газ зажигать не умеешь,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Не подходи, иль потом пожалеешь…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Очень опасно к плите приближаться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Может она загореться, взорваться…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Мама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сама всё согреет и сварит,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Суп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приготовит и чайник поставит.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Ты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же, малыш, не спеши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подрастёшь – 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Спичкой 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конфорку ты сам подожжёшь!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404664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  <a:latin typeface="+mj-lt"/>
              </a:rPr>
              <a:t>Когда  ты  дома  один</a:t>
            </a:r>
            <a:endParaRPr lang="ru-RU" sz="3600" b="1" dirty="0">
              <a:solidFill>
                <a:srgbClr val="00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21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школь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школьный</Template>
  <TotalTime>319</TotalTime>
  <Words>749</Words>
  <Application>Microsoft Office PowerPoint</Application>
  <PresentationFormat>Экран (4:3)</PresentationFormat>
  <Paragraphs>166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Фокина Л. П. Шаблон школьный</vt:lpstr>
      <vt:lpstr>Классный час</vt:lpstr>
      <vt:lpstr>Презентация PowerPoint</vt:lpstr>
      <vt:lpstr>Каникулы</vt:lpstr>
      <vt:lpstr>Презентация PowerPoint</vt:lpstr>
      <vt:lpstr>Правила работы в группе</vt:lpstr>
      <vt:lpstr> Работа в группах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поведения  в общественных местах</vt:lpstr>
      <vt:lpstr>Правила безопасности  при обращении с животными</vt:lpstr>
      <vt:lpstr>Правила безопасности  при обращении с животными</vt:lpstr>
      <vt:lpstr>Правила поведения в лесу</vt:lpstr>
      <vt:lpstr>Правила обращения  с колющими и режущими  предметами</vt:lpstr>
      <vt:lpstr>Правила поведения  с взрывоопасными предметами</vt:lpstr>
      <vt:lpstr>Помни о комендантском часе !</vt:lpstr>
      <vt:lpstr>Правила поведения около водоёмов  во время их предзимнего  замерзания </vt:lpstr>
      <vt:lpstr>Презентация PowerPoint</vt:lpstr>
      <vt:lpstr>Правила безопасного  обращения с лекарствами</vt:lpstr>
      <vt:lpstr>Презентация PowerPoint</vt:lpstr>
      <vt:lpstr>Презентация PowerPoint</vt:lpstr>
      <vt:lpstr>Каникулы с пользой!</vt:lpstr>
      <vt:lpstr>Каникулы с пользой!</vt:lpstr>
      <vt:lpstr>Помощь  родителям по дому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Интернет-ресурсы: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2017-10-21T09:06:40Z</dcterms:created>
  <dcterms:modified xsi:type="dcterms:W3CDTF">2023-10-27T13:41:07Z</dcterms:modified>
</cp:coreProperties>
</file>