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2"/>
    <p:penClr>
      <a:srgbClr val="FF0000"/>
    </p:penClr>
  </p:showPr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92D050"/>
            </a:gs>
            <a:gs pos="100000">
              <a:srgbClr val="FFFF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7772400" cy="14401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/>
                <a:latin typeface="+mn-lt"/>
              </a:rPr>
              <a:t>2016 </a:t>
            </a:r>
            <a:r>
              <a:rPr lang="ru-RU" sz="2400" dirty="0" smtClean="0">
                <a:solidFill>
                  <a:srgbClr val="00B050"/>
                </a:solidFill>
                <a:effectLst/>
                <a:latin typeface="+mn-lt"/>
              </a:rPr>
              <a:t>Г.</a:t>
            </a:r>
            <a:endParaRPr lang="ru-RU" sz="3600" dirty="0">
              <a:solidFill>
                <a:srgbClr val="00B05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04664"/>
            <a:ext cx="9144000" cy="1849760"/>
          </a:xfrm>
        </p:spPr>
        <p:txBody>
          <a:bodyPr/>
          <a:lstStyle/>
          <a:p>
            <a:r>
              <a:rPr lang="ru-RU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Участие во Всероссийской акции </a:t>
            </a:r>
            <a:br>
              <a:rPr lang="ru-RU" sz="32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</a:br>
            <a:r>
              <a:rPr lang="ru-RU" sz="3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</a:rPr>
              <a:t>«Живи лес!»</a:t>
            </a:r>
            <a:endParaRPr lang="ru-RU" sz="3200" b="1" cap="all" dirty="0" smtClean="0">
              <a:ln w="9000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rcRect l="1062" t="3616" r="7188" b="4272"/>
          <a:stretch>
            <a:fillRect/>
          </a:stretch>
        </p:blipFill>
        <p:spPr bwMode="auto">
          <a:xfrm>
            <a:off x="2555776" y="1700808"/>
            <a:ext cx="3983236" cy="3947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  <a:effectLst/>
              </a:rPr>
              <a:t>«Земля наш дом! И каждый из нас должен беречь, охранять и приумножать его.»</a:t>
            </a:r>
            <a:endParaRPr lang="ru-RU" sz="3200" i="1" dirty="0">
              <a:effectLst/>
            </a:endParaRPr>
          </a:p>
        </p:txBody>
      </p:sp>
      <p:pic>
        <p:nvPicPr>
          <p:cNvPr id="5" name="Содержимое 4" descr="Рисунок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0732"/>
            <a:ext cx="9144000" cy="6868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41857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1043608" y="1412776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FF00"/>
                </a:solidFill>
              </a:rPr>
              <a:t>« … когда я слышу, как шумит молодой лес, посаженный моими руками, я сознаю, что климат немножко и в моей власти, и что если через тысячу лет человек будет счастлив, то в этом немножко буду виноват и я. »   А.П.Чехов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prstTxWarp prst="textDeflate">
              <a:avLst/>
            </a:prstTxWarp>
            <a:scene3d>
              <a:camera prst="isometricOffAxis1Righ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СПАСИБО ЗА ВНИМАНИЕ 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40514" y="1"/>
            <a:ext cx="6447234" cy="980727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/>
              <a:t>       </a:t>
            </a:r>
            <a:r>
              <a:rPr lang="ru-RU" sz="6000" b="1" dirty="0" smtClean="0">
                <a:solidFill>
                  <a:srgbClr val="FFFF00"/>
                </a:solidFill>
                <a:latin typeface="+mn-lt"/>
              </a:rPr>
              <a:t>1 сентября</a:t>
            </a:r>
            <a:endParaRPr lang="ru-RU" sz="6600" b="1" dirty="0" smtClean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5004048" y="980728"/>
            <a:ext cx="3744416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Наша работа в этом учебном году началась 1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сентября 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экологических уроков, посвященных проблемам загрязнения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окружающей </a:t>
            </a:r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среды бытовыми и промышленными отходами.</a:t>
            </a:r>
          </a:p>
          <a:p>
            <a:pPr marL="0" indent="0">
              <a:lnSpc>
                <a:spcPct val="90000"/>
              </a:lnSpc>
              <a:buFont typeface="Wingdings 3" pitchFamily="18" charset="2"/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512" y="1196752"/>
            <a:ext cx="4503141" cy="5155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324544" y="332656"/>
            <a:ext cx="5400600" cy="633670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     В течении недели ребята из отряда школьного лесничества  «Феникс» готовились к проведению мероприятий в рамках Всероссийской акции « Живи лес!»: изготавливали газеты, проводили опрос </a:t>
            </a:r>
            <a:r>
              <a:rPr lang="ru-RU" sz="3400" dirty="0" smtClean="0">
                <a:solidFill>
                  <a:schemeClr val="bg1"/>
                </a:solidFill>
              </a:rPr>
              <a:t>среди  </a:t>
            </a:r>
            <a:r>
              <a:rPr lang="ru-RU" sz="3400" dirty="0" smtClean="0">
                <a:solidFill>
                  <a:schemeClr val="bg1"/>
                </a:solidFill>
              </a:rPr>
              <a:t>младших классов «Что такое лес?», </a:t>
            </a:r>
            <a:r>
              <a:rPr lang="ru-RU" sz="3400" dirty="0" smtClean="0">
                <a:solidFill>
                  <a:schemeClr val="bg1"/>
                </a:solidFill>
              </a:rPr>
              <a:t> </a:t>
            </a:r>
            <a:r>
              <a:rPr lang="ru-RU" sz="3400" dirty="0" smtClean="0">
                <a:solidFill>
                  <a:schemeClr val="bg1"/>
                </a:solidFill>
              </a:rPr>
              <a:t>физкультминутки и игры на переменах по теме: «О жизни зверей и птиц в лесу</a:t>
            </a:r>
            <a:r>
              <a:rPr lang="ru-RU" sz="3400" dirty="0" smtClean="0">
                <a:solidFill>
                  <a:schemeClr val="bg1"/>
                </a:solidFill>
              </a:rPr>
              <a:t>.».</a:t>
            </a:r>
          </a:p>
          <a:p>
            <a:pPr>
              <a:lnSpc>
                <a:spcPct val="80000"/>
              </a:lnSpc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     Г</a:t>
            </a:r>
            <a:r>
              <a:rPr lang="ru-RU" sz="3400" dirty="0" smtClean="0">
                <a:solidFill>
                  <a:schemeClr val="bg1"/>
                </a:solidFill>
              </a:rPr>
              <a:t>отовили </a:t>
            </a:r>
            <a:r>
              <a:rPr lang="ru-RU" sz="3400" dirty="0" smtClean="0">
                <a:solidFill>
                  <a:schemeClr val="bg1"/>
                </a:solidFill>
              </a:rPr>
              <a:t>материал для проведения классных часов </a:t>
            </a:r>
            <a:r>
              <a:rPr lang="ru-RU" sz="3400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80000"/>
              </a:lnSpc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     -</a:t>
            </a:r>
            <a:r>
              <a:rPr lang="ru-RU" sz="3400" dirty="0" smtClean="0">
                <a:solidFill>
                  <a:schemeClr val="bg1"/>
                </a:solidFill>
              </a:rPr>
              <a:t>  </a:t>
            </a:r>
            <a:r>
              <a:rPr lang="ru-RU" sz="3400" dirty="0" smtClean="0">
                <a:solidFill>
                  <a:schemeClr val="bg1"/>
                </a:solidFill>
              </a:rPr>
              <a:t>в начальной школе    « В гостях у  Старичка – </a:t>
            </a:r>
            <a:r>
              <a:rPr lang="ru-RU" sz="3400" dirty="0" err="1" smtClean="0">
                <a:solidFill>
                  <a:schemeClr val="bg1"/>
                </a:solidFill>
              </a:rPr>
              <a:t>лесовичка</a:t>
            </a:r>
            <a:r>
              <a:rPr lang="ru-RU" sz="3400" dirty="0" smtClean="0">
                <a:solidFill>
                  <a:schemeClr val="bg1"/>
                </a:solidFill>
              </a:rPr>
              <a:t>!»,</a:t>
            </a:r>
          </a:p>
          <a:p>
            <a:pPr>
              <a:lnSpc>
                <a:spcPct val="80000"/>
              </a:lnSpc>
              <a:buNone/>
            </a:pPr>
            <a:r>
              <a:rPr lang="ru-RU" sz="3400" dirty="0" smtClean="0">
                <a:solidFill>
                  <a:schemeClr val="bg1"/>
                </a:solidFill>
              </a:rPr>
              <a:t>   </a:t>
            </a:r>
            <a:r>
              <a:rPr lang="ru-RU" sz="3400" dirty="0" smtClean="0">
                <a:solidFill>
                  <a:schemeClr val="bg1"/>
                </a:solidFill>
              </a:rPr>
              <a:t>  - </a:t>
            </a:r>
            <a:r>
              <a:rPr lang="ru-RU" sz="3400" dirty="0" smtClean="0">
                <a:solidFill>
                  <a:schemeClr val="bg1"/>
                </a:solidFill>
              </a:rPr>
              <a:t>в среднем и старшем  звене «Формирование представления об экологии и ее роли в жизни людей!»</a:t>
            </a:r>
          </a:p>
          <a:p>
            <a:endParaRPr lang="ru-RU" dirty="0"/>
          </a:p>
        </p:txBody>
      </p:sp>
      <p:pic>
        <p:nvPicPr>
          <p:cNvPr id="10" name="Содержимое 9" descr="Рисунок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2481" r="28680"/>
          <a:stretch>
            <a:fillRect/>
          </a:stretch>
        </p:blipFill>
        <p:spPr>
          <a:xfrm>
            <a:off x="4967536" y="1052736"/>
            <a:ext cx="4176464" cy="410382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Рисунок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332656"/>
            <a:ext cx="3851920" cy="6134830"/>
          </a:xfrm>
          <a:prstGeom prst="rect">
            <a:avLst/>
          </a:prstGeom>
        </p:spPr>
      </p:pic>
      <p:pic>
        <p:nvPicPr>
          <p:cNvPr id="6" name="Содержимое 5" descr="Рисунок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68476" y="1772816"/>
            <a:ext cx="5475524" cy="3816424"/>
          </a:xfrm>
          <a:prstGeom prst="rect">
            <a:avLst/>
          </a:prstGeom>
        </p:spPr>
      </p:pic>
      <p:pic>
        <p:nvPicPr>
          <p:cNvPr id="7" name="Рисунок 6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60648"/>
            <a:ext cx="4038600" cy="593752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Мероприятия в рамках акции </a:t>
            </a:r>
          </a:p>
          <a:p>
            <a:pPr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« Живи лес» начались с линейки, на которой </a:t>
            </a:r>
            <a:r>
              <a:rPr lang="ru-RU" sz="3200" i="1" dirty="0" smtClean="0">
                <a:solidFill>
                  <a:schemeClr val="bg1"/>
                </a:solidFill>
                <a:latin typeface="Arial" charset="0"/>
              </a:rPr>
              <a:t>поприветствовали детей и рассказали о проблемах сохранения и восстановления и приумножения Российских лесов </a:t>
            </a:r>
            <a:r>
              <a:rPr lang="ru-RU" sz="3200" i="1" dirty="0" smtClean="0">
                <a:solidFill>
                  <a:schemeClr val="bg1"/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- Руководитель ГКУ Тверской области</a:t>
            </a:r>
          </a:p>
          <a:p>
            <a:pPr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 « Тверское лесничество»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Федоров Игорь Михайлович</a:t>
            </a:r>
          </a:p>
          <a:p>
            <a:pPr>
              <a:lnSpc>
                <a:spcPct val="90000"/>
              </a:lnSpc>
            </a:pPr>
            <a:endParaRPr lang="ru-RU" sz="3200" i="1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Лесничий Пушкинского участкового лесничества </a:t>
            </a:r>
          </a:p>
          <a:p>
            <a:pPr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Тверского лесничества</a:t>
            </a:r>
          </a:p>
          <a:p>
            <a:pPr>
              <a:lnSpc>
                <a:spcPct val="90000"/>
              </a:lnSpc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Тверской области</a:t>
            </a:r>
          </a:p>
          <a:p>
            <a:pPr>
              <a:lnSpc>
                <a:spcPct val="90000"/>
              </a:lnSpc>
              <a:buNone/>
            </a:pPr>
            <a:r>
              <a:rPr lang="ru-RU" sz="3200" b="1" i="1" dirty="0" smtClean="0">
                <a:solidFill>
                  <a:schemeClr val="bg1"/>
                </a:solidFill>
              </a:rPr>
              <a:t> Рудакова Лариса Николаевна</a:t>
            </a:r>
          </a:p>
          <a:p>
            <a:endParaRPr lang="ru-RU" dirty="0"/>
          </a:p>
        </p:txBody>
      </p:sp>
      <p:pic>
        <p:nvPicPr>
          <p:cNvPr id="5" name="Содержимое 4" descr="Рисунок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223847" y="188640"/>
            <a:ext cx="4920153" cy="3056948"/>
          </a:xfrm>
        </p:spPr>
      </p:pic>
      <p:pic>
        <p:nvPicPr>
          <p:cNvPr id="6" name="Рисунок 5" descr="Рисунок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134100" cy="4610100"/>
          </a:xfrm>
          <a:prstGeom prst="rect">
            <a:avLst/>
          </a:prstGeom>
        </p:spPr>
      </p:pic>
      <p:pic>
        <p:nvPicPr>
          <p:cNvPr id="7" name="Рисунок 6" descr="Рисунок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7630" y="2409186"/>
            <a:ext cx="5916370" cy="444881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4608512" cy="5688632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для учащихся начальной школы юные лесничие провели беседу</a:t>
            </a:r>
            <a:br>
              <a:rPr lang="ru-RU" sz="3200" i="1" dirty="0" smtClean="0">
                <a:solidFill>
                  <a:schemeClr val="bg1"/>
                </a:solidFill>
              </a:rPr>
            </a:br>
            <a:r>
              <a:rPr lang="ru-RU" sz="3200" i="1" dirty="0" smtClean="0">
                <a:solidFill>
                  <a:schemeClr val="bg1"/>
                </a:solidFill>
              </a:rPr>
              <a:t> « В гостях у  Старичка – </a:t>
            </a:r>
            <a:r>
              <a:rPr lang="ru-RU" sz="3200" i="1" dirty="0" err="1" smtClean="0">
                <a:solidFill>
                  <a:schemeClr val="bg1"/>
                </a:solidFill>
              </a:rPr>
              <a:t>лесовичка</a:t>
            </a:r>
            <a:r>
              <a:rPr lang="ru-RU" sz="3200" i="1" dirty="0" smtClean="0">
                <a:solidFill>
                  <a:schemeClr val="bg1"/>
                </a:solidFill>
              </a:rPr>
              <a:t>»</a:t>
            </a:r>
            <a:br>
              <a:rPr lang="ru-RU" sz="3200" i="1" dirty="0" smtClean="0">
                <a:solidFill>
                  <a:schemeClr val="bg1"/>
                </a:solidFill>
              </a:rPr>
            </a:br>
            <a:endParaRPr lang="ru-RU" sz="3200" dirty="0"/>
          </a:p>
        </p:txBody>
      </p:sp>
      <p:pic>
        <p:nvPicPr>
          <p:cNvPr id="5" name="Содержимое 4" descr="Рисунок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332656"/>
            <a:ext cx="3269375" cy="580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76672"/>
            <a:ext cx="9144001" cy="590465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365104"/>
            <a:ext cx="9144000" cy="2221707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</a:rPr>
              <a:t>     для средней и старшей школы провели классный час </a:t>
            </a:r>
            <a:r>
              <a:rPr lang="ru-RU" sz="2800" i="1" dirty="0" smtClean="0">
                <a:solidFill>
                  <a:schemeClr val="bg1"/>
                </a:solidFill>
                <a:latin typeface="Arial" charset="0"/>
              </a:rPr>
              <a:t>«Формирование представления об экологии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bg1"/>
                </a:solidFill>
                <a:latin typeface="Arial" charset="0"/>
              </a:rPr>
              <a:t>                   и ее роли в жизни людей!»</a:t>
            </a:r>
            <a:endParaRPr lang="ru-RU" sz="2800" i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Рисунок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6048672" cy="419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исунок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04" y="38686"/>
            <a:ext cx="9017391" cy="67806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435280" cy="1417638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effectLst/>
              </a:rPr>
              <a:t>Главным событием  дня стала посадка яблонь в школьном </a:t>
            </a:r>
            <a:r>
              <a:rPr lang="ru-RU" sz="2000" i="1" dirty="0" smtClean="0">
                <a:solidFill>
                  <a:schemeClr val="bg1"/>
                </a:solidFill>
                <a:effectLst/>
              </a:rPr>
              <a:t>саду,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charset="0"/>
              </a:rPr>
              <a:t> отрядом 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charset="0"/>
              </a:rPr>
              <a:t>юных лесников «Феникс»</a:t>
            </a:r>
            <a:r>
              <a:rPr lang="ru-RU" sz="2000" i="1" dirty="0" smtClean="0">
                <a:solidFill>
                  <a:schemeClr val="bg1"/>
                </a:solidFill>
                <a:effectLst/>
              </a:rPr>
              <a:t> совместно с работниками </a:t>
            </a:r>
            <a:r>
              <a:rPr lang="ru-RU" sz="2000" i="1" dirty="0" smtClean="0">
                <a:solidFill>
                  <a:schemeClr val="bg1"/>
                </a:solidFill>
                <a:effectLst/>
                <a:latin typeface="Arial" charset="0"/>
              </a:rPr>
              <a:t>Тверской дистанции СЦБШЧ-2 (ОАО  РЖД)</a:t>
            </a:r>
            <a:endParaRPr lang="ru-RU" sz="2000" i="1" dirty="0">
              <a:effectLst/>
            </a:endParaRPr>
          </a:p>
        </p:txBody>
      </p:sp>
      <p:pic>
        <p:nvPicPr>
          <p:cNvPr id="5" name="Содержимое 4" descr="Рисунок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200798" cy="5184576"/>
          </a:xfrm>
        </p:spPr>
      </p:pic>
      <p:pic>
        <p:nvPicPr>
          <p:cNvPr id="6" name="Содержимое 5" descr="Рисунок1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932040" cy="6453336"/>
          </a:xfrm>
        </p:spPr>
      </p:pic>
      <p:pic>
        <p:nvPicPr>
          <p:cNvPr id="7" name="Рисунок 6" descr="Рисунок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5808" y="0"/>
            <a:ext cx="5138192" cy="65253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chemeClr val="bg1"/>
                </a:solidFill>
                <a:effectLst/>
                <a:latin typeface="+mn-lt"/>
              </a:rPr>
              <a:t>В начале работы ребятам провели мастер </a:t>
            </a:r>
            <a:r>
              <a:rPr lang="ru-RU" i="1" dirty="0" smtClean="0">
                <a:solidFill>
                  <a:schemeClr val="bg1"/>
                </a:solidFill>
                <a:effectLst/>
                <a:latin typeface="+mn-lt"/>
              </a:rPr>
              <a:t>- класс </a:t>
            </a:r>
            <a:r>
              <a:rPr lang="ru-RU" i="1" dirty="0" smtClean="0">
                <a:solidFill>
                  <a:schemeClr val="bg1"/>
                </a:solidFill>
                <a:effectLst/>
                <a:latin typeface="+mn-lt"/>
              </a:rPr>
              <a:t>по  посадке яблонь</a:t>
            </a:r>
            <a:endParaRPr lang="ru-RU" i="1" dirty="0">
              <a:effectLst/>
              <a:latin typeface="+mn-lt"/>
            </a:endParaRPr>
          </a:p>
        </p:txBody>
      </p:sp>
      <p:pic>
        <p:nvPicPr>
          <p:cNvPr id="5" name="Содержимое 4" descr="Рисунок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4805144" cy="509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Рисунок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1412776"/>
            <a:ext cx="4158457" cy="5001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269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2016 Г.</vt:lpstr>
      <vt:lpstr>       1 сентября</vt:lpstr>
      <vt:lpstr>Слайд 3</vt:lpstr>
      <vt:lpstr>Слайд 4</vt:lpstr>
      <vt:lpstr>Слайд 5</vt:lpstr>
      <vt:lpstr>для учащихся начальной школы юные лесничие провели беседу  « В гостях у  Старичка – лесовичка» </vt:lpstr>
      <vt:lpstr>Слайд 7</vt:lpstr>
      <vt:lpstr>Главным событием  дня стала посадка яблонь в школьном саду, отрядом юных лесников «Феникс» совместно с работниками Тверской дистанции СЦБШЧ-2 (ОАО  РЖД)</vt:lpstr>
      <vt:lpstr>В начале работы ребятам провели мастер - класс по  посадке яблонь</vt:lpstr>
      <vt:lpstr>«Земля наш дом! И каждый из нас должен беречь, охранять и приумножать его.»</vt:lpstr>
      <vt:lpstr>Слайд 11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Малинка</dc:creator>
  <cp:lastModifiedBy>Малинка</cp:lastModifiedBy>
  <cp:revision>9</cp:revision>
  <dcterms:created xsi:type="dcterms:W3CDTF">2016-09-14T12:41:12Z</dcterms:created>
  <dcterms:modified xsi:type="dcterms:W3CDTF">2016-09-14T14:48:27Z</dcterms:modified>
</cp:coreProperties>
</file>