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81" r:id="rId2"/>
    <p:sldId id="257" r:id="rId3"/>
    <p:sldId id="273" r:id="rId4"/>
    <p:sldId id="258" r:id="rId5"/>
    <p:sldId id="280" r:id="rId6"/>
    <p:sldId id="261" r:id="rId7"/>
    <p:sldId id="262" r:id="rId8"/>
    <p:sldId id="266" r:id="rId9"/>
    <p:sldId id="267" r:id="rId10"/>
    <p:sldId id="268" r:id="rId11"/>
    <p:sldId id="269" r:id="rId12"/>
    <p:sldId id="270" r:id="rId13"/>
    <p:sldId id="274" r:id="rId14"/>
    <p:sldId id="275" r:id="rId15"/>
    <p:sldId id="276" r:id="rId16"/>
    <p:sldId id="277" r:id="rId17"/>
    <p:sldId id="279" r:id="rId18"/>
    <p:sldId id="278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461AC5CF-E95C-4680-9F6C-C6107C5ED5BE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4DDBA0D-161B-4F70-8B42-A817A2A69E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4C4EA-CF8B-4D96-A261-C6687A60E3ED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50A27-4351-4DA5-8D53-BE6935792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0F3A1-A431-4BEC-87A0-A17590043429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85F3F-61A2-481E-B35F-384C0636FC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8D379-8069-460F-9496-9FA554CAB779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580CA-5001-4A8C-994B-242ECFCB24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B3B81-78BD-48BA-B8D9-AB0415AE0737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97971-7D5F-4C8C-9787-926397D37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60429-745F-4C06-8355-FE5AB4D345F8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54D81-27F2-4710-A15B-86FDDF2178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4D8C0-AB61-44FD-94E7-73C040912DB6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F89F2-B8D8-4509-AF2E-0C064B32F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EB016-CE7B-4C6B-B9A8-698E3327448B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38FB3-E6C7-49F2-BB66-160C949C9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159" y="0"/>
              <a:ext cx="9143396" cy="6858000"/>
              <a:chOff x="159" y="0"/>
              <a:chExt cx="9143396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121" y="0"/>
                <a:ext cx="2514434" cy="6858000"/>
                <a:chOff x="445" y="0"/>
                <a:chExt cx="2514434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AAF71-7711-4257-92E4-99A9D04725A5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DD9B-AEF4-4EF7-A1EB-9B5D3EDF7E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25DD1-7DE5-403C-A5DB-3AE4F1949DBA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18D23-8E7D-4027-847C-AAECEF5F40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25FEF-A9EB-4D80-B736-E7FDC47077D0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BCE8E-D4C7-47E4-97B7-0EC3391AF4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CED13E54-669C-4A0E-A5C6-F69E12BC3FC4}" type="datetimeFigureOut">
              <a:rPr lang="ru-RU"/>
              <a:pPr>
                <a:defRPr/>
              </a:pPr>
              <a:t>12.11.2017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C29BECD0-F2E9-462A-A54D-5508A35CE5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0" r:id="rId1"/>
    <p:sldLayoutId id="2147483899" r:id="rId2"/>
    <p:sldLayoutId id="2147483898" r:id="rId3"/>
    <p:sldLayoutId id="2147483897" r:id="rId4"/>
    <p:sldLayoutId id="2147483896" r:id="rId5"/>
    <p:sldLayoutId id="2147483895" r:id="rId6"/>
    <p:sldLayoutId id="2147483894" r:id="rId7"/>
    <p:sldLayoutId id="2147483901" r:id="rId8"/>
    <p:sldLayoutId id="2147483902" r:id="rId9"/>
    <p:sldLayoutId id="2147483893" r:id="rId10"/>
    <p:sldLayoutId id="214748389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1200" smtClean="0"/>
              <a:t> </a:t>
            </a:r>
          </a:p>
        </p:txBody>
      </p:sp>
      <p:sp>
        <p:nvSpPr>
          <p:cNvPr id="34820" name="Rectangle 4"/>
          <p:cNvSpPr>
            <a:spLocks noGrp="1"/>
          </p:cNvSpPr>
          <p:nvPr>
            <p:ph type="body" sz="half" idx="4294967295"/>
          </p:nvPr>
        </p:nvSpPr>
        <p:spPr>
          <a:xfrm>
            <a:off x="107950" y="260350"/>
            <a:ext cx="8712200" cy="576263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ru-RU" sz="1400" b="1" dirty="0" smtClean="0"/>
              <a:t>Государственное бюджетное образовательное учреждение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ru-RU" sz="1400" b="1" dirty="0" smtClean="0"/>
              <a:t>дополнительного профессионального образования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r>
              <a:rPr lang="ru-RU" sz="1400" b="1" dirty="0" smtClean="0"/>
              <a:t>Тверской областной институт усовершенствования учителей</a:t>
            </a:r>
          </a:p>
        </p:txBody>
      </p:sp>
      <p:sp>
        <p:nvSpPr>
          <p:cNvPr id="34821" name="Rectangle 5"/>
          <p:cNvSpPr>
            <a:spLocks noGrp="1"/>
          </p:cNvSpPr>
          <p:nvPr>
            <p:ph sz="half" idx="4294967295"/>
          </p:nvPr>
        </p:nvSpPr>
        <p:spPr>
          <a:xfrm>
            <a:off x="684213" y="1484313"/>
            <a:ext cx="7920037" cy="44196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Двунадесятые </a:t>
            </a:r>
          </a:p>
          <a:p>
            <a:pPr>
              <a:buFont typeface="Wingdings 2" pitchFamily="18" charset="2"/>
              <a:buNone/>
            </a:pPr>
            <a:r>
              <a:rPr lang="ru-RU" sz="4400" b="1" dirty="0" smtClean="0">
                <a:solidFill>
                  <a:srgbClr val="002060"/>
                </a:solidFill>
              </a:rPr>
              <a:t>праздники</a:t>
            </a:r>
          </a:p>
          <a:p>
            <a:pPr>
              <a:buFont typeface="Wingdings 2" pitchFamily="18" charset="2"/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учитель начальных классов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МОУ Езвинская СОШ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Калининского района  </a:t>
            </a:r>
          </a:p>
          <a:p>
            <a:pPr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Клюева  М.В.</a:t>
            </a:r>
          </a:p>
          <a:p>
            <a:pPr>
              <a:buFont typeface="Wingdings 2" pitchFamily="18" charset="2"/>
              <a:buNone/>
            </a:pPr>
            <a:r>
              <a:rPr lang="ru-RU" sz="1800" b="1" dirty="0" smtClean="0">
                <a:solidFill>
                  <a:srgbClr val="002060"/>
                </a:solidFill>
              </a:rPr>
              <a:t>                                                г.Тверь, 2017</a:t>
            </a:r>
          </a:p>
          <a:p>
            <a:pPr>
              <a:buFont typeface="Wingdings 2" pitchFamily="18" charset="2"/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endParaRPr lang="ru-RU" sz="4400" b="1" dirty="0" smtClean="0">
              <a:solidFill>
                <a:srgbClr val="002060"/>
              </a:solidFill>
            </a:endParaRPr>
          </a:p>
        </p:txBody>
      </p:sp>
      <p:pic>
        <p:nvPicPr>
          <p:cNvPr id="3482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625" y="1612900"/>
            <a:ext cx="3527425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338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333375"/>
            <a:ext cx="4679950" cy="6119813"/>
          </a:xfrm>
        </p:spPr>
      </p:pic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5245100" y="908050"/>
            <a:ext cx="3095625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C00000"/>
                </a:solidFill>
                <a:latin typeface="Century Gothic" pitchFamily="34" charset="0"/>
              </a:rPr>
              <a:t>Двунадесятые праздники – это 12 главных православных праздников после Пасхи (само название – двунадесятые указывает на их число).</a:t>
            </a:r>
          </a:p>
          <a:p>
            <a:r>
              <a:rPr lang="ru-RU" b="1">
                <a:solidFill>
                  <a:srgbClr val="C00000"/>
                </a:solidFill>
                <a:latin typeface="Century Gothic" pitchFamily="34" charset="0"/>
              </a:rPr>
              <a:t>Эти праздники делятся на переходящие и непереходящие. Большая их часть имеет неизменную дату празднования – это непереходящие праздники. У трех из них дата меняется в зависимости от даты празднования Пасхи.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           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Двунадесятые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непереходящие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 праздники.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39750" y="2363788"/>
            <a:ext cx="3600450" cy="3802062"/>
          </a:xfrm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2349500"/>
            <a:ext cx="3671888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401638"/>
            <a:ext cx="8229600" cy="14430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                Рождество </a:t>
            </a:r>
            <a:r>
              <a:rPr lang="ru-RU" sz="2200" b="1" dirty="0">
                <a:solidFill>
                  <a:srgbClr val="FF0000"/>
                </a:solidFill>
              </a:rPr>
              <a:t>Христово</a:t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                                               7 </a:t>
            </a:r>
            <a:r>
              <a:rPr lang="ru-RU" sz="2200" b="1" dirty="0">
                <a:solidFill>
                  <a:srgbClr val="FF0000"/>
                </a:solidFill>
              </a:rPr>
              <a:t>января (25 декабря)</a:t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>Один из главных христианских праздников, установленный в честь рождения во плоти Иисуса Христа от Девы Марии.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  </a:t>
            </a:r>
            <a:endParaRPr lang="ru-RU" sz="20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23850" y="1844675"/>
            <a:ext cx="4032250" cy="4824413"/>
          </a:xfrm>
        </p:spPr>
      </p:pic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11638" y="1844675"/>
            <a:ext cx="446405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5128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0000"/>
                </a:solidFill>
              </a:rPr>
              <a:t>                    </a:t>
            </a:r>
            <a:r>
              <a:rPr lang="ru-RU" sz="2200" b="1" dirty="0" smtClean="0">
                <a:solidFill>
                  <a:srgbClr val="FF0000"/>
                </a:solidFill>
              </a:rPr>
              <a:t>Крещение </a:t>
            </a:r>
            <a:r>
              <a:rPr lang="ru-RU" sz="2200" b="1" dirty="0">
                <a:solidFill>
                  <a:srgbClr val="FF0000"/>
                </a:solidFill>
              </a:rPr>
              <a:t>Господне</a:t>
            </a: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                                                      19 </a:t>
            </a:r>
            <a:r>
              <a:rPr lang="ru-RU" sz="2000" b="1" dirty="0">
                <a:solidFill>
                  <a:srgbClr val="FF0000"/>
                </a:solidFill>
              </a:rPr>
              <a:t>января (6 января)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Великий христианский праздник, посвященный евангельскому событию - Крещению Иисуса Христа в реке Иордан Иоанном Крестителем.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17410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787900" y="1484313"/>
            <a:ext cx="3960813" cy="5040312"/>
          </a:xfrm>
        </p:spPr>
      </p:pic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8313" y="1857375"/>
            <a:ext cx="439102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935038"/>
          </a:xfrm>
        </p:spPr>
        <p:txBody>
          <a:bodyPr/>
          <a:lstStyle/>
          <a:p>
            <a:r>
              <a:rPr lang="ru-RU" smtClean="0"/>
              <a:t>              </a:t>
            </a:r>
            <a:r>
              <a:rPr lang="ru-RU" b="1" smtClean="0">
                <a:solidFill>
                  <a:srgbClr val="FF0000"/>
                </a:solidFill>
              </a:rPr>
              <a:t>Стретение Господне 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95288" y="1600200"/>
            <a:ext cx="4464050" cy="4852988"/>
          </a:xfrm>
        </p:spPr>
      </p:pic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4859338" y="2500313"/>
            <a:ext cx="360045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70C0"/>
                </a:solidFill>
                <a:latin typeface="Century Gothic" pitchFamily="34" charset="0"/>
              </a:rPr>
              <a:t>Принесение в Иерусалимский Храм младенца Иисуса Христа его родителями Пресвятой Девой Марией	 и старцем Иосифом. Это произошло на 40-й день после Рождества. В Иерусалимском Храме их встретил Симеон Богоприимец</a:t>
            </a:r>
            <a:r>
              <a:rPr lang="ru-RU">
                <a:latin typeface="Century Gothic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16557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b="1" dirty="0" smtClean="0">
                <a:solidFill>
                  <a:srgbClr val="FF0000"/>
                </a:solidFill>
              </a:rPr>
              <a:t> Благовещение Пресвятой Богородицы</a:t>
            </a:r>
            <a:br>
              <a:rPr lang="ru-RU" sz="2700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rgbClr val="FF0000"/>
                </a:solidFill>
              </a:rPr>
              <a:t>возвещение Архангелом Гавриилом Деве Марии о будущем рождении по плоти от неё Иисуса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8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-2052638" y="2205038"/>
            <a:ext cx="7986713" cy="4389437"/>
          </a:xfrm>
        </p:spPr>
      </p:pic>
      <p:pic>
        <p:nvPicPr>
          <p:cNvPr id="19459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288" y="1484313"/>
            <a:ext cx="45370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8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86350" y="1484313"/>
            <a:ext cx="3446463" cy="519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16573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0000"/>
                </a:solidFill>
              </a:rPr>
              <a:t>           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           Преображение </a:t>
            </a:r>
            <a:r>
              <a:rPr lang="ru-RU" sz="2000" b="1" dirty="0">
                <a:solidFill>
                  <a:srgbClr val="FF0000"/>
                </a:solidFill>
              </a:rPr>
              <a:t>Господне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                                                     19 </a:t>
            </a:r>
            <a:r>
              <a:rPr lang="ru-RU" sz="2000" b="1" dirty="0">
                <a:solidFill>
                  <a:srgbClr val="FF0000"/>
                </a:solidFill>
              </a:rPr>
              <a:t>августа (6 августа)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Таинственное преображение, явление Божественного величия и славы Иисуса Христа перед тремя учениками во время молитвы на горе Фавор. В русской народной традиции   этот праздник также называется Яблочный Спас</a:t>
            </a:r>
          </a:p>
        </p:txBody>
      </p:sp>
      <p:sp>
        <p:nvSpPr>
          <p:cNvPr id="20482" name="Объект 6"/>
          <p:cNvSpPr>
            <a:spLocks noGrp="1"/>
          </p:cNvSpPr>
          <p:nvPr>
            <p:ph idx="1"/>
          </p:nvPr>
        </p:nvSpPr>
        <p:spPr>
          <a:xfrm>
            <a:off x="457200" y="1928813"/>
            <a:ext cx="4330700" cy="452437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483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288" y="2133600"/>
            <a:ext cx="4105275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7900" y="2133600"/>
            <a:ext cx="3887788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20891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0000"/>
                </a:solidFill>
              </a:rPr>
              <a:t> Успение </a:t>
            </a:r>
            <a:r>
              <a:rPr lang="ru-RU" sz="2000" b="1" dirty="0">
                <a:solidFill>
                  <a:srgbClr val="FF0000"/>
                </a:solidFill>
              </a:rPr>
              <a:t>Пресвятой БОГОРОДИЦЫ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Праздник, посвященный воспоминанию смерти (успения) Божией матери. Согласно церковному преданию, в этот день апостолы, проповедовавшие в различных странах, чудесным образом  собрались в Иерусалим, чтобы проститься и совершить погребение Девы Марии.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349500"/>
            <a:ext cx="4103687" cy="4194175"/>
          </a:xfrm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7900" y="2349500"/>
            <a:ext cx="3960813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557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                      РОЖДЕСТВО </a:t>
            </a:r>
            <a:r>
              <a:rPr lang="ru-RU" sz="2400" b="1" dirty="0">
                <a:solidFill>
                  <a:srgbClr val="FF0000"/>
                </a:solidFill>
              </a:rPr>
              <a:t>ПРЕСВЯТОЙ БОГОРОДИЦЫ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FF0000"/>
                </a:solidFill>
              </a:rPr>
              <a:t>Рождение Пресвятой Богородицы  в семье праведных </a:t>
            </a:r>
            <a:r>
              <a:rPr lang="ru-RU" sz="2400" b="1" dirty="0" smtClean="0">
                <a:solidFill>
                  <a:srgbClr val="FF0000"/>
                </a:solidFill>
              </a:rPr>
              <a:t>     </a:t>
            </a:r>
            <a:r>
              <a:rPr lang="ru-RU" sz="2400" b="1" dirty="0" err="1" smtClean="0">
                <a:solidFill>
                  <a:srgbClr val="FF0000"/>
                </a:solidFill>
              </a:rPr>
              <a:t>Иоакима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и Анны</a:t>
            </a:r>
            <a:r>
              <a:rPr lang="ru-RU" sz="2000" dirty="0"/>
              <a:t>.</a:t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060575"/>
            <a:ext cx="4032250" cy="4464050"/>
          </a:xfrm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463" y="2133600"/>
            <a:ext cx="40322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1943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>                            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/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 ВОЗДВИЖЕНИЕ </a:t>
            </a:r>
            <a:r>
              <a:rPr lang="ru-RU" sz="2200" b="1" dirty="0">
                <a:solidFill>
                  <a:srgbClr val="FF0000"/>
                </a:solidFill>
              </a:rPr>
              <a:t>КРЕСТА ГОСПОДНЯ</a:t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>Название праздника указывает на торжественное поднятие «воздвижение» Креста вверх после того как он был найден в земле. Крест был найден приехавшей в Палестину матерью императора Константина Великого царицей Еленой и иерусалимским епископом </a:t>
            </a:r>
            <a:r>
              <a:rPr lang="ru-RU" sz="2200" b="1" dirty="0" err="1">
                <a:solidFill>
                  <a:srgbClr val="FF0000"/>
                </a:solidFill>
              </a:rPr>
              <a:t>Макарием</a:t>
            </a:r>
            <a:r>
              <a:rPr lang="ru-RU" sz="2200" b="1" dirty="0">
                <a:solidFill>
                  <a:srgbClr val="FF0000"/>
                </a:solidFill>
              </a:rPr>
              <a:t>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492375"/>
            <a:ext cx="3743325" cy="4105275"/>
          </a:xfrm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6463" y="2636838"/>
            <a:ext cx="403225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931988"/>
          </a:xfrm>
        </p:spPr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ВВЕДЕНИЕ ВО ХРАМ ПРЕСВЯТОЙ БОГОРОДИЦЫ</a:t>
            </a:r>
            <a:br>
              <a:rPr lang="ru-RU" sz="2400" b="1" smtClean="0">
                <a:solidFill>
                  <a:srgbClr val="FF0000"/>
                </a:solidFill>
              </a:rPr>
            </a:br>
            <a:r>
              <a:rPr lang="ru-RU" sz="2400" b="1" smtClean="0">
                <a:solidFill>
                  <a:srgbClr val="FF0000"/>
                </a:solidFill>
              </a:rPr>
              <a:t>В трехлетнем возрасте родители преподобные Иоаким и Анна торжественно ввели в Иерусалимский  храм свою дочь - Марию, будущую Богоматерь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565400"/>
            <a:ext cx="3887787" cy="3959225"/>
          </a:xfrm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91025" y="2654300"/>
            <a:ext cx="4284663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0075" cy="15843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4900" dirty="0" smtClean="0"/>
              <a:t>        </a:t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 smtClean="0"/>
              <a:t>  </a:t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>       </a:t>
            </a:r>
            <a:br>
              <a:rPr lang="ru-RU" sz="4900" dirty="0" smtClean="0"/>
            </a:br>
            <a:r>
              <a:rPr lang="ru-RU" sz="4900" dirty="0"/>
              <a:t> </a:t>
            </a:r>
            <a:r>
              <a:rPr lang="ru-RU" sz="4900" dirty="0" smtClean="0"/>
              <a:t>   </a:t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 smtClean="0"/>
              <a:t>      </a:t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b="1" dirty="0" smtClean="0">
                <a:solidFill>
                  <a:srgbClr val="0070C0"/>
                </a:solidFill>
              </a:rPr>
              <a:t>Двунадесятые </a:t>
            </a:r>
            <a:r>
              <a:rPr lang="ru-RU" b="1" dirty="0">
                <a:solidFill>
                  <a:srgbClr val="0070C0"/>
                </a:solidFill>
              </a:rPr>
              <a:t>переходящие </a:t>
            </a:r>
            <a:r>
              <a:rPr lang="ru-RU" b="1" dirty="0" smtClean="0">
                <a:solidFill>
                  <a:srgbClr val="0070C0"/>
                </a:solidFill>
              </a:rPr>
              <a:t>           праздники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349500"/>
            <a:ext cx="4248150" cy="4175125"/>
          </a:xfrm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32363" y="2362200"/>
            <a:ext cx="3816350" cy="409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113" y="260350"/>
            <a:ext cx="8229600" cy="19716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> </a:t>
            </a:r>
            <a:r>
              <a:rPr lang="ru-RU" sz="2200" b="1" dirty="0" smtClean="0">
                <a:solidFill>
                  <a:srgbClr val="FF0000"/>
                </a:solidFill>
              </a:rPr>
              <a:t>                              </a:t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/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/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/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/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  Вход </a:t>
            </a:r>
            <a:r>
              <a:rPr lang="ru-RU" sz="2200" b="1" dirty="0">
                <a:solidFill>
                  <a:srgbClr val="FF0000"/>
                </a:solidFill>
              </a:rPr>
              <a:t>Господень в Иерусалим</a:t>
            </a:r>
            <a:br>
              <a:rPr lang="ru-RU" sz="2200" b="1" dirty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rgbClr val="FF0000"/>
                </a:solidFill>
              </a:rPr>
              <a:t>Иисус въезжает верхом на осленке в Иерусалим, где его встречает народ, полагая на дорогу одежду и пальмовые ветви с восклицаниями: «Осанна Сыну </a:t>
            </a:r>
            <a:r>
              <a:rPr lang="ru-RU" sz="2200" b="1" dirty="0" err="1">
                <a:solidFill>
                  <a:srgbClr val="FF0000"/>
                </a:solidFill>
              </a:rPr>
              <a:t>Давидову</a:t>
            </a:r>
            <a:r>
              <a:rPr lang="ru-RU" sz="2200" b="1" dirty="0">
                <a:solidFill>
                  <a:srgbClr val="FF0000"/>
                </a:solidFill>
              </a:rPr>
              <a:t>! Благословен Грядущий во имя Господне! Осанна в вышних!» 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232025"/>
            <a:ext cx="4103687" cy="4292600"/>
          </a:xfrm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9338" y="2232025"/>
            <a:ext cx="3889375" cy="436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2016125"/>
          </a:xfrm>
        </p:spPr>
        <p:txBody>
          <a:bodyPr/>
          <a:lstStyle/>
          <a:p>
            <a:r>
              <a:rPr lang="ru-RU" sz="2400" b="1" smtClean="0">
                <a:solidFill>
                  <a:srgbClr val="FF0000"/>
                </a:solidFill>
              </a:rPr>
              <a:t> Вознесение Господне</a:t>
            </a:r>
            <a:br>
              <a:rPr lang="ru-RU" sz="2400" b="1" smtClean="0">
                <a:solidFill>
                  <a:srgbClr val="FF0000"/>
                </a:solidFill>
              </a:rPr>
            </a:br>
            <a:r>
              <a:rPr lang="ru-RU" sz="2400" b="1" smtClean="0">
                <a:solidFill>
                  <a:srgbClr val="FF0000"/>
                </a:solidFill>
              </a:rPr>
              <a:t>Праздник, посвященный восшествию во плоти Иисуса Христа на небо. «Вознесение Иисуса Христа обозначает обожение его человеческой природы, которая становится невидимой для человеческого ока». (Афанасий Великий)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565400"/>
            <a:ext cx="3887787" cy="3959225"/>
          </a:xfrm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538" y="2565400"/>
            <a:ext cx="432117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2232025"/>
          </a:xfrm>
        </p:spPr>
        <p:txBody>
          <a:bodyPr/>
          <a:lstStyle/>
          <a:p>
            <a:r>
              <a:rPr lang="ru-RU" sz="2000" b="1" smtClean="0">
                <a:solidFill>
                  <a:srgbClr val="FF0000"/>
                </a:solidFill>
              </a:rPr>
              <a:t>             День Святой Троицы</a:t>
            </a:r>
            <a:br>
              <a:rPr lang="ru-RU" sz="2000" b="1" smtClean="0">
                <a:solidFill>
                  <a:srgbClr val="FF0000"/>
                </a:solidFill>
              </a:rPr>
            </a:br>
            <a:r>
              <a:rPr lang="ru-RU" sz="2000" b="1" smtClean="0">
                <a:solidFill>
                  <a:srgbClr val="FF0000"/>
                </a:solidFill>
              </a:rPr>
              <a:t>                                                      Пятидесятница</a:t>
            </a:r>
            <a:br>
              <a:rPr lang="ru-RU" sz="2000" b="1" smtClean="0">
                <a:solidFill>
                  <a:srgbClr val="FF0000"/>
                </a:solidFill>
              </a:rPr>
            </a:br>
            <a:r>
              <a:rPr lang="ru-RU" sz="2000" b="1" smtClean="0">
                <a:solidFill>
                  <a:srgbClr val="FF0000"/>
                </a:solidFill>
              </a:rPr>
              <a:t>Праздник посвящен сошествию Святого Духа на апостолов. Он отмечается в воскресенье на 50-ый день после Пасхи, поэтому еще  называется Пятидесятницей. </a:t>
            </a:r>
            <a:br>
              <a:rPr lang="ru-RU" sz="2000" b="1" smtClean="0">
                <a:solidFill>
                  <a:srgbClr val="FF0000"/>
                </a:solidFill>
              </a:rPr>
            </a:br>
            <a:r>
              <a:rPr lang="ru-RU" sz="2000" b="1" smtClean="0">
                <a:solidFill>
                  <a:srgbClr val="FF0000"/>
                </a:solidFill>
              </a:rPr>
              <a:t>Во время совместной молитвы апостолы исполнились Духа Святого и стали говорить на разных языках.</a:t>
            </a: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8313" y="2636838"/>
            <a:ext cx="4248150" cy="3887787"/>
          </a:xfrm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76825" y="2636838"/>
            <a:ext cx="3598863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50825" y="333375"/>
            <a:ext cx="8424863" cy="6191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6557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      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</a:t>
            </a:r>
            <a:r>
              <a:rPr lang="ru-RU" sz="4900" b="1" dirty="0" smtClean="0"/>
              <a:t>Да храни вас БОГ!</a:t>
            </a:r>
            <a:endParaRPr lang="ru-RU" sz="4900" b="1" dirty="0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95288" y="1989138"/>
            <a:ext cx="8280400" cy="46085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166</TotalTime>
  <Words>137</Words>
  <Application>Microsoft Office PowerPoint</Application>
  <PresentationFormat>Экран (4:3)</PresentationFormat>
  <Paragraphs>31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Остин</vt:lpstr>
      <vt:lpstr> </vt:lpstr>
      <vt:lpstr>Слайд 2</vt:lpstr>
      <vt:lpstr>               Двунадесятые  непереходящие праздники.</vt:lpstr>
      <vt:lpstr>                Рождество Христово                                                7 января (25 декабря) Один из главных христианских праздников, установленный в честь рождения во плоти Иисуса Христа от Девы Марии.   </vt:lpstr>
      <vt:lpstr>                    Крещение Господне                                                       19 января (6 января) Великий христианский праздник, посвященный евангельскому событию - Крещению Иисуса Христа в реке Иордан Иоанном Крестителем. </vt:lpstr>
      <vt:lpstr>              Стретение Господне </vt:lpstr>
      <vt:lpstr> Благовещение Пресвятой Богородицы возвещение Архангелом Гавриилом Деве Марии о будущем рождении по плоти от неё Иисуса </vt:lpstr>
      <vt:lpstr>                       Преображение Господне                                                      19 августа (6 августа) Таинственное преображение, явление Божественного величия и славы Иисуса Христа перед тремя учениками во время молитвы на горе Фавор. В русской народной традиции   этот праздник также называется Яблочный Спас</vt:lpstr>
      <vt:lpstr> Успение Пресвятой БОГОРОДИЦЫ Праздник, посвященный воспоминанию смерти (успения) Божией матери. Согласно церковному преданию, в этот день апостолы, проповедовавшие в различных странах, чудесным образом  собрались в Иерусалим, чтобы проститься и совершить погребение Девы Марии.  </vt:lpstr>
      <vt:lpstr>                      РОЖДЕСТВО ПРЕСВЯТОЙ БОГОРОДИЦЫ Рождение Пресвятой Богородицы  в семье праведных      Иоакима и Анны. </vt:lpstr>
      <vt:lpstr>                               ВОЗДВИЖЕНИЕ КРЕСТА ГОСПОДНЯ Название праздника указывает на торжественное поднятие «воздвижение» Креста вверх после того как он был найден в земле. Крест был найден приехавшей в Палестину матерью императора Константина Великого царицей Еленой и иерусалимским епископом Макарием.  </vt:lpstr>
      <vt:lpstr>ВВЕДЕНИЕ ВО ХРАМ ПРЕСВЯТОЙ БОГОРОДИЦЫ В трехлетнем возрасте родители преподобные Иоаким и Анна торжественно ввели в Иерусалимский  храм свою дочь - Марию, будущую Богоматерь</vt:lpstr>
      <vt:lpstr>                                                    Двунадесятые переходящие            праздники </vt:lpstr>
      <vt:lpstr>                                          Вход Господень в Иерусалим Иисус въезжает верхом на осленке в Иерусалим, где его встречает народ, полагая на дорогу одежду и пальмовые ветви с восклицаниями: «Осанна Сыну Давидову! Благословен Грядущий во имя Господне! Осанна в вышних!» . </vt:lpstr>
      <vt:lpstr> Вознесение Господне Праздник, посвященный восшествию во плоти Иисуса Христа на небо. «Вознесение Иисуса Христа обозначает обожение его человеческой природы, которая становится невидимой для человеческого ока». (Афанасий Великий)</vt:lpstr>
      <vt:lpstr>             День Святой Троицы                                                       Пятидесятница Праздник посвящен сошествию Святого Духа на апостолов. Он отмечается в воскресенье на 50-ый день после Пасхи, поэтому еще  называется Пятидесятницей.  Во время совместной молитвы апостолы исполнились Духа Святого и стали говорить на разных языках.</vt:lpstr>
      <vt:lpstr>Слайд 17</vt:lpstr>
      <vt:lpstr>                        Да храни вас БОГ!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Двунадесятые праздники</dc:title>
  <dc:creator>Пользователь</dc:creator>
  <cp:lastModifiedBy>Малинка</cp:lastModifiedBy>
  <cp:revision>16</cp:revision>
  <dcterms:created xsi:type="dcterms:W3CDTF">2017-05-11T07:40:02Z</dcterms:created>
  <dcterms:modified xsi:type="dcterms:W3CDTF">2017-11-12T18:47:11Z</dcterms:modified>
</cp:coreProperties>
</file>