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67" r:id="rId14"/>
    <p:sldId id="270" r:id="rId15"/>
    <p:sldId id="271" r:id="rId16"/>
    <p:sldId id="272" r:id="rId17"/>
    <p:sldId id="277" r:id="rId18"/>
    <p:sldId id="275" r:id="rId19"/>
    <p:sldId id="273" r:id="rId20"/>
    <p:sldId id="274" r:id="rId21"/>
    <p:sldId id="276" r:id="rId22"/>
    <p:sldId id="285" r:id="rId23"/>
    <p:sldId id="286" r:id="rId24"/>
    <p:sldId id="289" r:id="rId25"/>
    <p:sldId id="291" r:id="rId26"/>
    <p:sldId id="290" r:id="rId27"/>
    <p:sldId id="287" r:id="rId28"/>
    <p:sldId id="279" r:id="rId29"/>
    <p:sldId id="281" r:id="rId30"/>
    <p:sldId id="280" r:id="rId31"/>
    <p:sldId id="282" r:id="rId32"/>
    <p:sldId id="284" r:id="rId33"/>
    <p:sldId id="283" r:id="rId34"/>
    <p:sldId id="288" r:id="rId35"/>
    <p:sldId id="269" r:id="rId36"/>
    <p:sldId id="26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45192165708746E-2"/>
          <c:y val="5.9892072177165634E-2"/>
          <c:w val="0.88303444483664928"/>
          <c:h val="0.50321434192496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Высшая категория 2 человека</c:v>
                </c:pt>
                <c:pt idx="1">
                  <c:v>Первая категория 3 человека </c:v>
                </c:pt>
                <c:pt idx="2">
                  <c:v>Соответствие занимаемой должности 11 человек </c:v>
                </c:pt>
                <c:pt idx="3">
                  <c:v>Не имеют категорию 8 человека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11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825824"/>
        <c:axId val="308825432"/>
      </c:barChart>
      <c:catAx>
        <c:axId val="30882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08825432"/>
        <c:crosses val="autoZero"/>
        <c:auto val="1"/>
        <c:lblAlgn val="ctr"/>
        <c:lblOffset val="100"/>
        <c:noMultiLvlLbl val="0"/>
      </c:catAx>
      <c:valAx>
        <c:axId val="308825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882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оценка 2024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Информатика</c:v>
                </c:pt>
                <c:pt idx="6">
                  <c:v>Английский язык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3.5</c:v>
                </c:pt>
                <c:pt idx="1">
                  <c:v>3.5</c:v>
                </c:pt>
                <c:pt idx="2">
                  <c:v>3.3</c:v>
                </c:pt>
                <c:pt idx="3">
                  <c:v>3.7</c:v>
                </c:pt>
                <c:pt idx="4">
                  <c:v>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оценка 2025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Информатика</c:v>
                </c:pt>
                <c:pt idx="6">
                  <c:v>Английский язык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122576"/>
        <c:axId val="353123752"/>
      </c:barChart>
      <c:catAx>
        <c:axId val="353122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3123752"/>
        <c:crosses val="autoZero"/>
        <c:auto val="1"/>
        <c:lblAlgn val="ctr"/>
        <c:lblOffset val="100"/>
        <c:noMultiLvlLbl val="0"/>
      </c:catAx>
      <c:valAx>
        <c:axId val="353123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122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ОО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 б.</c:v>
                </c:pt>
                <c:pt idx="2">
                  <c:v>Математика пр.</c:v>
                </c:pt>
                <c:pt idx="3">
                  <c:v>Обществознание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География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56.4</c:v>
                </c:pt>
                <c:pt idx="1">
                  <c:v>3.6</c:v>
                </c:pt>
                <c:pt idx="2">
                  <c:v>49</c:v>
                </c:pt>
                <c:pt idx="3">
                  <c:v>47.5</c:v>
                </c:pt>
                <c:pt idx="4">
                  <c:v>44</c:v>
                </c:pt>
                <c:pt idx="5">
                  <c:v>52</c:v>
                </c:pt>
                <c:pt idx="6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 б.</c:v>
                </c:pt>
                <c:pt idx="2">
                  <c:v>Математика пр.</c:v>
                </c:pt>
                <c:pt idx="3">
                  <c:v>Обществознание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География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45.5</c:v>
                </c:pt>
                <c:pt idx="2">
                  <c:v>41.5</c:v>
                </c:pt>
                <c:pt idx="3">
                  <c:v>45.9</c:v>
                </c:pt>
                <c:pt idx="4">
                  <c:v>50</c:v>
                </c:pt>
                <c:pt idx="5">
                  <c:v>33.799999999999997</c:v>
                </c:pt>
                <c:pt idx="6">
                  <c:v>57.4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124144"/>
        <c:axId val="353122968"/>
      </c:barChart>
      <c:catAx>
        <c:axId val="35312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3122968"/>
        <c:crosses val="autoZero"/>
        <c:auto val="1"/>
        <c:lblAlgn val="ctr"/>
        <c:lblOffset val="100"/>
        <c:noMultiLvlLbl val="0"/>
      </c:catAx>
      <c:valAx>
        <c:axId val="353122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124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38814734870722"/>
          <c:y val="0.36851309999372106"/>
          <c:w val="0.19361428977027276"/>
          <c:h val="0.278310260212634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kulikovo.nubex.ru/news/archive/page_7.htm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Публичный отчет директора </a:t>
            </a:r>
            <a:br>
              <a:rPr lang="ru-RU" dirty="0" smtClean="0"/>
            </a:br>
            <a:r>
              <a:rPr lang="ru-RU" dirty="0" smtClean="0"/>
              <a:t>МБОУ «Куликовская СШ» за 2025 год</a:t>
            </a:r>
            <a:endParaRPr lang="ru-RU" dirty="0"/>
          </a:p>
        </p:txBody>
      </p:sp>
      <p:pic>
        <p:nvPicPr>
          <p:cNvPr id="28674" name="Picture 2" descr="https://r1.nubex.ru/s3393-395/f8073_03/logo_8385127c53c87f39483f4b2107555a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8198"/>
            <a:ext cx="881790" cy="1254578"/>
          </a:xfrm>
          <a:prstGeom prst="rect">
            <a:avLst/>
          </a:prstGeom>
          <a:noFill/>
        </p:spPr>
      </p:pic>
      <p:pic>
        <p:nvPicPr>
          <p:cNvPr id="20482" name="Picture 2" descr="C:\Users\Пользователь\Downloads\IMG_20251227_172551_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0968"/>
            <a:ext cx="4608512" cy="3469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Премия   «Лучший спортсмен школы», учредитель  фермерское хозяйство "Поляков Ф.И." </a:t>
            </a:r>
            <a:endParaRPr lang="ru-RU" sz="20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r1.nubex.ru/s3393-395/c639a87530_fit-in~1280x800~filters:no_upscale()__f24670_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78" y="1699999"/>
            <a:ext cx="2087252" cy="312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r1.nubex.ru/s3393-395/e298fae4ff_fit-in~1280x800~filters:no_upscale()__f24666_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088232" cy="312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r1.nubex.ru/s3393-395/c15deb788f_fit-in~1280x800~filters:no_upscale()__f24667_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2086712" cy="31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15719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Овчинникова</a:t>
            </a:r>
            <a:r>
              <a:rPr lang="ru-RU" dirty="0" smtClean="0"/>
              <a:t> Алёна, 1 место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515719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Камышова</a:t>
            </a:r>
            <a:r>
              <a:rPr lang="ru-RU" dirty="0" smtClean="0"/>
              <a:t> Алёна, </a:t>
            </a:r>
          </a:p>
          <a:p>
            <a:pPr algn="ctr"/>
            <a:r>
              <a:rPr lang="ru-RU" dirty="0" smtClean="0"/>
              <a:t>2 место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515719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Анцифров</a:t>
            </a:r>
            <a:r>
              <a:rPr lang="ru-RU" dirty="0" smtClean="0"/>
              <a:t> Алексей, </a:t>
            </a:r>
          </a:p>
          <a:p>
            <a:pPr algn="ctr"/>
            <a:r>
              <a:rPr lang="ru-RU" dirty="0" smtClean="0"/>
              <a:t>3 место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9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Результаты всероссийской олимпиады школьников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25183"/>
              </p:ext>
            </p:extLst>
          </p:nvPr>
        </p:nvGraphicFramePr>
        <p:xfrm>
          <a:off x="251520" y="1052738"/>
          <a:ext cx="8568950" cy="5148999"/>
        </p:xfrm>
        <a:graphic>
          <a:graphicData uri="http://schemas.openxmlformats.org/drawingml/2006/table">
            <a:tbl>
              <a:tblPr/>
              <a:tblGrid>
                <a:gridCol w="1584176"/>
                <a:gridCol w="1151634"/>
                <a:gridCol w="1292779"/>
                <a:gridCol w="1189051"/>
                <a:gridCol w="1189051"/>
                <a:gridCol w="1107443"/>
                <a:gridCol w="1054816"/>
              </a:tblGrid>
              <a:tr h="5393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Школьный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 08.09.2025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31.10 2025)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27.10.2025  по 12.12.2025)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участников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победителей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призеров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участников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призеров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68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68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68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68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ОБЗР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9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68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68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76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68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68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52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600" marR="5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04664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Региональная открытая олимпиада «Шаг в будущее»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305343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Региональная открытая олимпиада «Шаг в будущее» проводилась 12 апреля 2025 года для обучающихся 1-11 классов 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Куликовскую школу на олимпиаде представляли обучающиеся: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класс Кумарин М. «История»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класс Минаев К. «Математика»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класс Минаева М., «География»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класс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Благин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К.,  «Математика»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класс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Камышова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А., «Биология»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филиала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Киквидзенская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ООШ: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класс Дворянкин Н., «Математика»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класс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Андреянов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А., «Русский язык»</a:t>
            </a:r>
          </a:p>
        </p:txBody>
      </p:sp>
    </p:spTree>
    <p:extLst>
      <p:ext uri="{BB962C8B-B14F-4D97-AF65-F5344CB8AC3E}">
        <p14:creationId xmlns:p14="http://schemas.microsoft.com/office/powerpoint/2010/main" val="2423822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1.nubex.ru/s3393-395/944a933fbd_fit-in~1280x800~filters:no_upscale()__f23420_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3136931" cy="4182575"/>
          </a:xfrm>
          <a:prstGeom prst="rect">
            <a:avLst/>
          </a:prstGeom>
          <a:noFill/>
        </p:spPr>
      </p:pic>
      <p:pic>
        <p:nvPicPr>
          <p:cNvPr id="5124" name="Picture 4" descr="https://r1.nubex.ru/s3393-395/ab2412a31f_fit-in~1280x800~filters:no_upscale()__f23421_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2352" y="764704"/>
            <a:ext cx="3136931" cy="4182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44522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Кумарин Максим, 5 класс, </a:t>
            </a:r>
          </a:p>
          <a:p>
            <a:r>
              <a:rPr lang="ru-RU" dirty="0" smtClean="0"/>
              <a:t>2 место по истории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32352" y="5445224"/>
            <a:ext cx="354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Минаева Мария, 8 класс, </a:t>
            </a:r>
          </a:p>
          <a:p>
            <a:r>
              <a:rPr lang="ru-RU" dirty="0" smtClean="0"/>
              <a:t>3 место по географии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8. Традиционные мероприятия 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«Классные встречи»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s://r1.nubex.ru/s3393-395/713d11c9d4_fit-in~1280x800~filters:no_upscale()__f22603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033708" cy="30243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365104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Встреча с выпускницей школы,  главой поселения </a:t>
            </a:r>
            <a:r>
              <a:rPr lang="ru-RU" sz="2000" dirty="0" err="1" smtClean="0"/>
              <a:t>Даниличевой</a:t>
            </a:r>
            <a:r>
              <a:rPr lang="ru-RU" sz="2000" dirty="0" smtClean="0"/>
              <a:t> Т. Г.</a:t>
            </a:r>
            <a:endParaRPr lang="ru-RU" sz="2000" dirty="0"/>
          </a:p>
        </p:txBody>
      </p:sp>
      <p:pic>
        <p:nvPicPr>
          <p:cNvPr id="3080" name="Picture 8" descr="https://r1.nubex.ru/s3393-395/645b4b5641_fit-in~1280x800~filters:no_upscale()__f23258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340800" cy="2520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6016" y="1052736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Встреча обучающихся 10-11 классов с Филимоновой Мариной, выпускницей Куликовской школы 2024 года, студенткой 1 курса факультета – «Лечебное дело» Волгоградского государственного медицинского университета (</a:t>
            </a:r>
            <a:r>
              <a:rPr lang="ru-RU" sz="2000" dirty="0" err="1" smtClean="0"/>
              <a:t>ВолгГМУ</a:t>
            </a:r>
            <a:r>
              <a:rPr lang="ru-RU" sz="2000" dirty="0" smtClean="0"/>
              <a:t>). 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4969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Встреча с  Алёной </a:t>
            </a:r>
            <a:r>
              <a:rPr lang="ru-RU" sz="2000" dirty="0" err="1" smtClean="0"/>
              <a:t>Овчинниковой</a:t>
            </a:r>
            <a:r>
              <a:rPr lang="ru-RU" sz="2000" dirty="0" smtClean="0"/>
              <a:t>, выпускницей школы 2025 года,  студенткой  Казанского национального исследовательского технического университета им. А.Н. Туполева.</a:t>
            </a:r>
          </a:p>
          <a:p>
            <a:endParaRPr lang="ru-RU" dirty="0"/>
          </a:p>
        </p:txBody>
      </p:sp>
      <p:pic>
        <p:nvPicPr>
          <p:cNvPr id="2050" name="Picture 2" descr="https://r1.nubex.ru/s3393-395/5c0d1ab111_fit-in~1280x800~filters:no_upscale()__f24301_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62680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9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Мероприятия в рамках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работы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Встреча с фельдшером </a:t>
            </a:r>
            <a:r>
              <a:rPr lang="ru-RU" sz="2000" dirty="0" err="1" smtClean="0"/>
              <a:t>Куликовского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ФаПА</a:t>
            </a:r>
            <a:r>
              <a:rPr lang="ru-RU" sz="2000" dirty="0" smtClean="0"/>
              <a:t> Скворцовой М.А. и учащимися 6 класса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 descr="https://r1.nubex.ru/s3393-395/a428695413_fit-in~1280x800~filters:no_upscale()__f24117_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994114" cy="3744416"/>
          </a:xfrm>
          <a:prstGeom prst="rect">
            <a:avLst/>
          </a:prstGeom>
          <a:noFill/>
        </p:spPr>
      </p:pic>
      <p:pic>
        <p:nvPicPr>
          <p:cNvPr id="29700" name="Picture 4" descr="https://r1.nubex.ru/s3393-395/be618fb7b9_fit-in~1280x800~filters:no_upscale()__f24116_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3543858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332656"/>
            <a:ext cx="3528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Мероприятие по профориентации «Врачующие душу и тело…»,посвященное профессии врача.</a:t>
            </a:r>
          </a:p>
          <a:p>
            <a:pPr algn="ctr"/>
            <a:r>
              <a:rPr lang="ru-RU" sz="2000" dirty="0" smtClean="0"/>
              <a:t>На встречу были приглашены почётные гости- медицинские работники: </a:t>
            </a:r>
            <a:r>
              <a:rPr lang="ru-RU" sz="2000" dirty="0" err="1" smtClean="0"/>
              <a:t>Трафимова</a:t>
            </a:r>
            <a:r>
              <a:rPr lang="ru-RU" sz="2000" dirty="0" smtClean="0"/>
              <a:t> Е.А., Харитонова В.Г., Скворцова М.А., жители хутора и учащиеся.</a:t>
            </a:r>
            <a:endParaRPr lang="ru-RU" sz="2000" dirty="0"/>
          </a:p>
        </p:txBody>
      </p:sp>
      <p:pic>
        <p:nvPicPr>
          <p:cNvPr id="34818" name="Picture 2" descr="https://r1.nubex.ru/s3393-395/89a8b561ce_fit-in~1280x800~filters:no_upscale()__f23435_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090156" cy="3816424"/>
          </a:xfrm>
          <a:prstGeom prst="rect">
            <a:avLst/>
          </a:prstGeom>
          <a:noFill/>
        </p:spPr>
      </p:pic>
      <p:pic>
        <p:nvPicPr>
          <p:cNvPr id="34820" name="Picture 4" descr="https://r1.nubex.ru/s3393-395/6e7ef7ace7_fit-in~1280x800~filters:no_upscale()__f23437_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5104"/>
            <a:ext cx="3001113" cy="2250132"/>
          </a:xfrm>
          <a:prstGeom prst="rect">
            <a:avLst/>
          </a:prstGeom>
          <a:noFill/>
        </p:spPr>
      </p:pic>
      <p:pic>
        <p:nvPicPr>
          <p:cNvPr id="34822" name="Picture 6" descr="https://r1.nubex.ru/s3393-395/3bce0a0723_fit-in~1280x800~filters:no_upscale()__f23438_c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5" y="4365104"/>
            <a:ext cx="2977261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рамках проведения муниципального </a:t>
            </a:r>
            <a:r>
              <a:rPr lang="ru-RU" dirty="0" err="1" smtClean="0"/>
              <a:t>профориентационного</a:t>
            </a:r>
            <a:r>
              <a:rPr lang="ru-RU" dirty="0" smtClean="0"/>
              <a:t> образовательного проекта «Время Выбора» учащиеся 8 класса Куликовской школы посетили крестьянско-фермерское хозяйство Губина А.А. </a:t>
            </a:r>
            <a:endParaRPr lang="ru-RU" dirty="0"/>
          </a:p>
        </p:txBody>
      </p:sp>
      <p:pic>
        <p:nvPicPr>
          <p:cNvPr id="32770" name="Picture 2" descr="https://r1.nubex.ru/s3393-395/9c57f182bb_fit-in~1280x800~filters:no_upscale()__f23566_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553505" cy="2664296"/>
          </a:xfrm>
          <a:prstGeom prst="rect">
            <a:avLst/>
          </a:prstGeom>
          <a:noFill/>
        </p:spPr>
      </p:pic>
      <p:pic>
        <p:nvPicPr>
          <p:cNvPr id="32772" name="Picture 4" descr="https://r1.nubex.ru/s3393-395/90d528edbb_fit-in~1280x800~filters:no_upscale()__f23570_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72816"/>
            <a:ext cx="4705993" cy="3528392"/>
          </a:xfrm>
          <a:prstGeom prst="rect">
            <a:avLst/>
          </a:prstGeom>
          <a:noFill/>
        </p:spPr>
      </p:pic>
      <p:pic>
        <p:nvPicPr>
          <p:cNvPr id="32774" name="Picture 6" descr="https://r1.nubex.ru/s3393-395/33f9fd7456_fit-in~1280x800~filters:no_upscale()__f23569_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77072"/>
            <a:ext cx="1926214" cy="2568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32656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Учащиеся  Куликовской школы посетили ГБПОУ «Профессиональное училище N49»</a:t>
            </a:r>
            <a:endParaRPr lang="ru-RU" sz="2000" dirty="0"/>
          </a:p>
        </p:txBody>
      </p:sp>
      <p:pic>
        <p:nvPicPr>
          <p:cNvPr id="30722" name="Picture 2" descr="https://r1.nubex.ru/s3393-395/e6d5b0e404_fit-in~1280x800~filters:no_upscale()__f24385_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225790" cy="3168352"/>
          </a:xfrm>
          <a:prstGeom prst="rect">
            <a:avLst/>
          </a:prstGeom>
          <a:noFill/>
        </p:spPr>
      </p:pic>
      <p:pic>
        <p:nvPicPr>
          <p:cNvPr id="30724" name="Picture 4" descr="https://r1.nubex.ru/s3393-395/26c5cdef5b_fit-in~1280x800~filters:no_upscale()__f24383_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480203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12845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ru-RU" sz="2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Работа с кадрами</a:t>
            </a:r>
          </a:p>
          <a:p>
            <a:pPr lvl="0" algn="ctr">
              <a:spcBef>
                <a:spcPts val="0"/>
              </a:spcBef>
              <a:buClrTx/>
              <a:buSzTx/>
            </a:pPr>
            <a:endParaRPr lang="ru-RU" sz="24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ClrTx/>
              <a:buSzTx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В МБОУ «Куликовская СШ» работают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13 педагогов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филиале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Киквидзенская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  – 5 педагога, воспитателей ДОО – 4 человека, 2 педагога дополнительного образования.</a:t>
            </a:r>
          </a:p>
          <a:p>
            <a:pPr lvl="0" algn="just">
              <a:spcBef>
                <a:spcPts val="0"/>
              </a:spcBef>
              <a:buClrTx/>
              <a:buSzTx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Важным направлением работы  администрации школы является постоянное совершенствование педагогического мастерства учительских кадров через курсовую систему повышения квалификации и стимулирование педагогов школы к аттестации на более высокие квалификационные  категории. Учителя школы постоянно  совершенствуют свое педагогическое мастерство, проходят курсы повышения квалификации и переподготовку.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Волонтерская акция «Тепло из дома»</a:t>
            </a:r>
            <a:endParaRPr lang="ru-RU" sz="2000" b="1" dirty="0"/>
          </a:p>
        </p:txBody>
      </p:sp>
      <p:pic>
        <p:nvPicPr>
          <p:cNvPr id="31746" name="Picture 2" descr="https://r1.nubex.ru/s3393-395/10f466e1de_fit-in~1280x800~filters:no_upscale()__f24448_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908720"/>
            <a:ext cx="3672408" cy="2756029"/>
          </a:xfrm>
          <a:prstGeom prst="rect">
            <a:avLst/>
          </a:prstGeom>
          <a:noFill/>
        </p:spPr>
      </p:pic>
      <p:pic>
        <p:nvPicPr>
          <p:cNvPr id="31748" name="Picture 4" descr="https://r1.nubex.ru/s3393-395/f28c0e1a50_fit-in~1280x800~filters:no_upscale()__f24446_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649545" cy="2736304"/>
          </a:xfrm>
          <a:prstGeom prst="rect">
            <a:avLst/>
          </a:prstGeom>
          <a:noFill/>
        </p:spPr>
      </p:pic>
      <p:pic>
        <p:nvPicPr>
          <p:cNvPr id="31750" name="Picture 6" descr="https://r1.nubex.ru/s3393-395/c0dc920867_fit-in~1280x800~filters:no_upscale()__f24056_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7000" y="944759"/>
            <a:ext cx="3505439" cy="2628258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ownloads\IMG_20251126_1247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1573" y="3872696"/>
            <a:ext cx="3632875" cy="272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Проведение интеллектуальных игр под руководством Григорьева В.С.</a:t>
            </a:r>
            <a:endParaRPr lang="ru-RU" sz="2000" b="1" dirty="0"/>
          </a:p>
        </p:txBody>
      </p:sp>
      <p:pic>
        <p:nvPicPr>
          <p:cNvPr id="33794" name="Picture 2" descr="https://r1.nubex.ru/s3393-395/a5f6210427_fit-in~1280x800~filters:no_upscale()__f23218_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29" y="922687"/>
            <a:ext cx="1998222" cy="2664296"/>
          </a:xfrm>
          <a:prstGeom prst="rect">
            <a:avLst/>
          </a:prstGeom>
          <a:noFill/>
        </p:spPr>
      </p:pic>
      <p:pic>
        <p:nvPicPr>
          <p:cNvPr id="33796" name="Picture 4" descr="https://r1.nubex.ru/s3393-395/a47f86fd0e_fit-in~1280x800~filters:no_upscale()__f23827_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657" y="3717032"/>
            <a:ext cx="6240693" cy="2808312"/>
          </a:xfrm>
          <a:prstGeom prst="rect">
            <a:avLst/>
          </a:prstGeom>
          <a:noFill/>
        </p:spPr>
      </p:pic>
      <p:pic>
        <p:nvPicPr>
          <p:cNvPr id="33798" name="Picture 6" descr="https://r1.nubex.ru/s3393-395/d76e004671_fit-in~1280x800~filters:no_upscale()__f23829_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028637"/>
            <a:ext cx="5840650" cy="2628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Фестиваль театрального творчества "Волшебная рампа "</a:t>
            </a:r>
            <a:endParaRPr lang="ru-RU" sz="2000" b="1" dirty="0"/>
          </a:p>
        </p:txBody>
      </p:sp>
      <p:pic>
        <p:nvPicPr>
          <p:cNvPr id="43010" name="Picture 2" descr="https://r1.nubex.ru/s3393-395/6215b863c7_fit-in~1280x800~filters:no_upscale()__f24627_f7.jpg"/>
          <p:cNvPicPr>
            <a:picLocks noChangeAspect="1" noChangeArrowheads="1"/>
          </p:cNvPicPr>
          <p:nvPr/>
        </p:nvPicPr>
        <p:blipFill>
          <a:blip r:embed="rId2" cstate="print"/>
          <a:srcRect r="201" b="26366"/>
          <a:stretch>
            <a:fillRect/>
          </a:stretch>
        </p:blipFill>
        <p:spPr bwMode="auto">
          <a:xfrm>
            <a:off x="827584" y="1340768"/>
            <a:ext cx="741959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Муниципальный конкурс "Ученик года"</a:t>
            </a:r>
            <a:endParaRPr lang="ru-RU" sz="2000" b="1" dirty="0"/>
          </a:p>
        </p:txBody>
      </p:sp>
      <p:pic>
        <p:nvPicPr>
          <p:cNvPr id="44034" name="Picture 2" descr="https://r1.nubex.ru/s3393-395/767a4d9907_fit-in~1280x800~filters:no_upscale()__f24540_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6338684" cy="4752528"/>
          </a:xfrm>
          <a:prstGeom prst="rect">
            <a:avLst/>
          </a:prstGeom>
          <a:noFill/>
        </p:spPr>
      </p:pic>
      <p:pic>
        <p:nvPicPr>
          <p:cNvPr id="44036" name="Picture 4" descr="https://r1.nubex.ru/s3393-395/89fe33bdac_fit-in~1280x800~filters:no_upscale()__f24543_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140968"/>
            <a:ext cx="248427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r1.nubex.ru/s3393-395/0e786f631c_fit-in~1280x800~filters:no_upscale()__f24647_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032448" cy="3024336"/>
          </a:xfrm>
          <a:prstGeom prst="rect">
            <a:avLst/>
          </a:prstGeom>
          <a:noFill/>
        </p:spPr>
      </p:pic>
      <p:pic>
        <p:nvPicPr>
          <p:cNvPr id="47108" name="Picture 4" descr="https://r1.nubex.ru/s3393-395/bf4738cc1a_fit-in~1280x800~filters:no_upscale()__f24648_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4320480" cy="3240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9" y="332656"/>
            <a:ext cx="4959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Открытые уроки: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43711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истории в 7 классе, Харитонова Е.А.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573325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географии в 10 классе, Григорьев В.С.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r1.nubex.ru/s3393-395/16fecd4303_fit-in~1280x800~filters:no_upscale()__f24651_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225789" cy="31683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58112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биологии в 5 классе , Максимова М.Н.</a:t>
            </a:r>
            <a:endParaRPr lang="ru-RU" dirty="0"/>
          </a:p>
        </p:txBody>
      </p:sp>
      <p:pic>
        <p:nvPicPr>
          <p:cNvPr id="49156" name="Picture 4" descr="https://r1.nubex.ru/s3393-395/6a6be4bc64_fit-in~1280x800~filters:no_upscale()__f24652_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4320480" cy="3240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5805264"/>
            <a:ext cx="3155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математики в 6 классе,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Филипова</a:t>
            </a:r>
            <a:r>
              <a:rPr lang="ru-RU" dirty="0" smtClean="0"/>
              <a:t> Е.А.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r1.nubex.ru/s3393-395/e4113e8f4e_fit-in~1280x800~filters:no_upscale()__f24649_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104456" cy="4104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501317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математики в 11 классе, Страхова Г.В.</a:t>
            </a:r>
            <a:endParaRPr lang="ru-RU" dirty="0"/>
          </a:p>
        </p:txBody>
      </p:sp>
      <p:pic>
        <p:nvPicPr>
          <p:cNvPr id="48132" name="Picture 4" descr="https://r1.nubex.ru/s3393-395/3bf9887da2_fit-in~1280x800~filters:no_upscale()__f24650_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176464" cy="41764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1196752"/>
            <a:ext cx="3201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литературы в 6 класса, </a:t>
            </a:r>
          </a:p>
          <a:p>
            <a:r>
              <a:rPr lang="ru-RU" dirty="0" err="1" smtClean="0"/>
              <a:t>Греднева</a:t>
            </a:r>
            <a:r>
              <a:rPr lang="ru-RU" dirty="0" smtClean="0"/>
              <a:t> И.Н.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1" y="4793669"/>
            <a:ext cx="3456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Урок информатики в 9 классе, </a:t>
            </a:r>
            <a:r>
              <a:rPr lang="ru-RU" dirty="0" err="1" smtClean="0"/>
              <a:t>Андреянова</a:t>
            </a:r>
            <a:r>
              <a:rPr lang="ru-RU" dirty="0" smtClean="0"/>
              <a:t> Т.И.</a:t>
            </a:r>
            <a:endParaRPr lang="ru-RU" dirty="0"/>
          </a:p>
        </p:txBody>
      </p:sp>
      <p:pic>
        <p:nvPicPr>
          <p:cNvPr id="45060" name="Picture 4" descr="https://r1.nubex.ru/s3393-395/1b6b125ac5_fit-in~1280x800~filters:no_upscale()__f23943_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4622" y="1196752"/>
            <a:ext cx="4305629" cy="32403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4941168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Урок Памяти В.И.Паршину,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Перегудова</a:t>
            </a:r>
            <a:r>
              <a:rPr lang="ru-RU" dirty="0" smtClean="0"/>
              <a:t> О.В.</a:t>
            </a:r>
            <a:endParaRPr lang="ru-RU" dirty="0"/>
          </a:p>
        </p:txBody>
      </p:sp>
      <p:pic>
        <p:nvPicPr>
          <p:cNvPr id="45062" name="Picture 6" descr="https://r1.nubex.ru/s3393-395/7b9b8d65bc_fit-in~1280x800~filters:no_upscale()__f24646_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Пользователь\Downloads\IMG_20251226_120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7517" y="1652803"/>
            <a:ext cx="4224470" cy="31683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47667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9. Наши достижения:</a:t>
            </a:r>
            <a:endParaRPr lang="ru-RU" sz="2000" b="1" u="sng" dirty="0"/>
          </a:p>
        </p:txBody>
      </p:sp>
      <p:pic>
        <p:nvPicPr>
          <p:cNvPr id="4" name="Picture 2" descr="https://r1.nubex.ru/s3393-395/51bba9cc8e_fit-in~1280x800~filters:no_upscale()__f24428_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040298" cy="41862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55892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Спартакиада обучающихся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56612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Районный соревнования по мини-футболу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r1.nubex.ru/s3393-395/e21d11a063_fit-in~1280x800~filters:no_upscale()__f24642_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190045" cy="43924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5085183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Районные соревнования по баскетболу среди юношей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5517233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Соревнования по пулевой стрельбе из пневматической винтовки</a:t>
            </a:r>
            <a:endParaRPr lang="ru-RU" dirty="0"/>
          </a:p>
        </p:txBody>
      </p:sp>
      <p:pic>
        <p:nvPicPr>
          <p:cNvPr id="38920" name="Picture 8" descr="https://r1.nubex.ru/s3393-395/9bd371952e_fit-in~1280x800~filters:no_upscale()__f24585_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92696"/>
            <a:ext cx="2248720" cy="3096344"/>
          </a:xfrm>
          <a:prstGeom prst="rect">
            <a:avLst/>
          </a:prstGeom>
          <a:noFill/>
        </p:spPr>
      </p:pic>
      <p:pic>
        <p:nvPicPr>
          <p:cNvPr id="38922" name="Picture 10" descr="https://r1.nubex.ru/s3393-395/c9a437fa2a_fit-in~1280x800~filters:no_upscale()__f24586_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772816"/>
            <a:ext cx="2379055" cy="3275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Квалификационный состав  педагогических кадров</a:t>
            </a:r>
            <a:r>
              <a:rPr lang="ru-RU" sz="2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97807136"/>
              </p:ext>
            </p:extLst>
          </p:nvPr>
        </p:nvGraphicFramePr>
        <p:xfrm>
          <a:off x="539552" y="1059582"/>
          <a:ext cx="7560840" cy="50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Муниципальный этап туристического слета обучающихся образовательных учреждений Новониколаевского района</a:t>
            </a:r>
            <a:endParaRPr lang="ru-RU" sz="2000" b="1" dirty="0"/>
          </a:p>
        </p:txBody>
      </p:sp>
      <p:pic>
        <p:nvPicPr>
          <p:cNvPr id="37890" name="Picture 2" descr="https://r1.nubex.ru/s3393-395/00380f1afa_fit-in~1280x800~filters:no_upscale()__f23973_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2190663" cy="3096344"/>
          </a:xfrm>
          <a:prstGeom prst="rect">
            <a:avLst/>
          </a:prstGeom>
          <a:noFill/>
        </p:spPr>
      </p:pic>
      <p:pic>
        <p:nvPicPr>
          <p:cNvPr id="37892" name="Picture 4" descr="https://r1.nubex.ru/s3393-395/fa95d40579_fit-in~1280x800~filters:no_upscale()__f23974_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2088773" cy="2952328"/>
          </a:xfrm>
          <a:prstGeom prst="rect">
            <a:avLst/>
          </a:prstGeom>
          <a:noFill/>
        </p:spPr>
      </p:pic>
      <p:pic>
        <p:nvPicPr>
          <p:cNvPr id="37894" name="Picture 6" descr="https://r1.nubex.ru/s3393-395/6928bf02e0_fit-in~1280x800~filters:no_upscale()__f23975_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429000"/>
            <a:ext cx="2088772" cy="2952328"/>
          </a:xfrm>
          <a:prstGeom prst="rect">
            <a:avLst/>
          </a:prstGeom>
          <a:noFill/>
        </p:spPr>
      </p:pic>
      <p:pic>
        <p:nvPicPr>
          <p:cNvPr id="37896" name="Picture 8" descr="https://r1.nubex.ru/s3393-395/ef3664362c_fit-in~1280x800~filters:no_upscale()__f23976_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224160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5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Конкурс первичных отделений Движения Первых (денежная премия )</a:t>
            </a:r>
            <a:endParaRPr lang="ru-RU" sz="2000" b="1" dirty="0"/>
          </a:p>
        </p:txBody>
      </p:sp>
      <p:pic>
        <p:nvPicPr>
          <p:cNvPr id="39938" name="Picture 2" descr="https://r1.nubex.ru/s3393-395/6011733483_fit-in~1280x800~filters:no_upscale()__f24663_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3797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r1.nubex.ru/s3393-395/67a1ff9dd9_fit-in~1280x800~filters:no_upscale()__f24506_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668088" cy="5184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7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Областной творческий конкурс "Моя семья"</a:t>
            </a:r>
            <a:endParaRPr lang="ru-RU" sz="2000" b="1" dirty="0"/>
          </a:p>
        </p:txBody>
      </p:sp>
      <p:pic>
        <p:nvPicPr>
          <p:cNvPr id="41988" name="Picture 4" descr="https://r1.nubex.ru/s3393-395/12b23a6912_fit-in~1280x800~filters:no_upscale()__f24590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1"/>
            <a:ext cx="3528392" cy="48583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5517232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Районный детский фестиваль казачьей культуры "Казачата"</a:t>
            </a:r>
            <a:endParaRPr lang="ru-RU" sz="2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10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Муниципальная олимпиада по астрономии, организованной по инициативе регионального исполкома партии "Единая Россия"</a:t>
            </a:r>
            <a:endParaRPr lang="ru-RU" sz="2000" b="1" dirty="0"/>
          </a:p>
        </p:txBody>
      </p:sp>
      <p:pic>
        <p:nvPicPr>
          <p:cNvPr id="40962" name="Picture 2" descr="https://r1.nubex.ru/s3393-395/b53f4cb2ad_fit-in~1280x800~filters:no_upscale()__f24288_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311468" cy="4680520"/>
          </a:xfrm>
          <a:prstGeom prst="rect">
            <a:avLst/>
          </a:prstGeom>
          <a:noFill/>
        </p:spPr>
      </p:pic>
      <p:pic>
        <p:nvPicPr>
          <p:cNvPr id="40964" name="Picture 4" descr="https://r1.nubex.ru/s3393-395/124431062d_fit-in~1280x800~filters:no_upscale()__f24427_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8"/>
            <a:ext cx="3420882" cy="4710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5552657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Районные соревнования по шахматам</a:t>
            </a:r>
            <a:endParaRPr lang="ru-RU" sz="2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r1.nubex.ru/s3393-395/c0ebd15f5a_fit-in~1280x800~filters:no_upscale()__f24091_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954695" cy="52143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404663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Первый «Всероссийский аграрный диктант"</a:t>
            </a:r>
            <a:endParaRPr lang="ru-RU" sz="2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Более подробную информацию можете получить на сайте МБОУ «Куликовская СШ» в разделе «Новости»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https://kulikovo.nubex.ru/news/archive/page_7.html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на страничке в ВК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https://vk.ru/club194021107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7853164" cy="445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Выводы: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	В целом, работу школы можно оценить на «хорошо», все основные запланированные мероприятия проведены, учебный процесс организован достаточно четко и воспитательная работа  осуществляется в инновационном режиме.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Проблемы: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Большой процент учителей не имеют квалификационной категории, низкий уровень первой квалификационной  категории.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Невысокие результаты сдачи ЕГЭ и ОГЭ, отсутствие системы подготовки обучающихся к государственной итоговой аттестации.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 задачи на 2026  год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непрерывное совершенствование педагогического мастерства учителей в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воспитательном процессе, дифференциация обучения, направленная на повышение качества образования.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Организация системы методической работы с педагогами, особенно с молодыми педагогами, с целью развития педагогического творчества и самореализации инициативы педагогических кадров.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2.Добиваться преемственности в обучении: дошкольное – начальное - среднее – старшее звено.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Системная подготовка обучающихся к успешной сдаче ЕГЭ, ОГЭ.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Четкая организация и усиление контроля администрации за повышением качества преподавания.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5.Усиление  работы с одаренными детьми по подготовке их к олимпиадам, конкурсам.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Директор школы:  О.В.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Перегудова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Выводы об уровне квалификации педагогических работников: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педагогов имеют квалификационные категории - 21%: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педагога имеют высшую категорию – 8 %,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педагога имеют первую категорию - 13%.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 педагогов имеют соответствие - 46%,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педагога без категории – 33%.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Контингент обучающихся</a:t>
            </a:r>
          </a:p>
          <a:p>
            <a:pPr lvl="0" algn="ctr">
              <a:spcBef>
                <a:spcPts val="0"/>
              </a:spcBef>
              <a:buClrTx/>
              <a:buSzTx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Движение обучающихся незначительное, связанное с переменой места жительства родителей. На начало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школе числилось137 обучающихся (125 учеников в Куликовской школе и  12 учеников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Киквидзенской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конец отчетного года  всего 130 обучающихся  (119 обучающихся в Куликовской школе, 11 в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Киквидзенской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491866"/>
              </p:ext>
            </p:extLst>
          </p:nvPr>
        </p:nvGraphicFramePr>
        <p:xfrm>
          <a:off x="1115616" y="2571752"/>
          <a:ext cx="6480720" cy="380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</a:tblGrid>
              <a:tr h="144113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МБОУ «Куликовская СШ»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Киквидзенскя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ООШ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211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1-4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классы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211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5-9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классы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211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10-11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классы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211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6064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Анализ учебного процесса</a:t>
            </a:r>
          </a:p>
          <a:p>
            <a:pPr lvl="0" algn="ctr">
              <a:spcBef>
                <a:spcPts val="0"/>
              </a:spcBef>
              <a:buClrTx/>
              <a:buSzTx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Качество знаний по итогам 2025 года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963518"/>
              </p:ext>
            </p:extLst>
          </p:nvPr>
        </p:nvGraphicFramePr>
        <p:xfrm>
          <a:off x="323529" y="1268759"/>
          <a:ext cx="8424934" cy="52189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18174"/>
                <a:gridCol w="548036"/>
                <a:gridCol w="314899"/>
                <a:gridCol w="314899"/>
                <a:gridCol w="470139"/>
                <a:gridCol w="469034"/>
                <a:gridCol w="448593"/>
                <a:gridCol w="448593"/>
                <a:gridCol w="395006"/>
                <a:gridCol w="704933"/>
                <a:gridCol w="314899"/>
                <a:gridCol w="314899"/>
                <a:gridCol w="391691"/>
                <a:gridCol w="469585"/>
                <a:gridCol w="470139"/>
                <a:gridCol w="470139"/>
                <a:gridCol w="391691"/>
                <a:gridCol w="469585"/>
              </a:tblGrid>
              <a:tr h="52228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«Куликовская СШ»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начало  четверти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Прибыли </a:t>
                      </a:r>
                    </a:p>
                  </a:txBody>
                  <a:tcPr marL="63049" marR="63049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Выбыли</a:t>
                      </a:r>
                    </a:p>
                  </a:txBody>
                  <a:tcPr marL="63049" marR="63049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конец четверти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аттестуемых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успевают на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Успевают   из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аттестуемых 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успевают по предметам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аттестовано по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качества знаний</a:t>
                      </a:r>
                    </a:p>
                  </a:txBody>
                  <a:tcPr marL="63049" marR="63049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успеваемости</a:t>
                      </a:r>
                    </a:p>
                  </a:txBody>
                  <a:tcPr marL="63049" marR="63049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«4» и «5»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и 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болезни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пропускам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класс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класс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класс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класс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класс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93%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класс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класс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класс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класс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класс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3049" marR="63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5112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Анализ результатов ОГЭ 2025 год</a:t>
            </a:r>
            <a:endParaRPr lang="ru-RU" sz="20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67140742"/>
              </p:ext>
            </p:extLst>
          </p:nvPr>
        </p:nvGraphicFramePr>
        <p:xfrm>
          <a:off x="755576" y="987574"/>
          <a:ext cx="8136904" cy="532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9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Анализ результатов  ЕГЭ  2025 год</a:t>
            </a:r>
          </a:p>
          <a:p>
            <a:pPr lvl="0" algn="ctr">
              <a:spcBef>
                <a:spcPts val="0"/>
              </a:spcBef>
              <a:buClrTx/>
              <a:buSzTx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66882557"/>
              </p:ext>
            </p:extLst>
          </p:nvPr>
        </p:nvGraphicFramePr>
        <p:xfrm>
          <a:off x="323528" y="1059582"/>
          <a:ext cx="5904656" cy="50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84168" y="1196753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Аттестаты о среднем общем образовании получили 5 выпускников.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ClrTx/>
              <a:buSzTx/>
            </a:pP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Премия «Лучший выпускник  2024 года»,  учредитель  конкурса  глава  КФХ </a:t>
            </a:r>
            <a:r>
              <a:rPr lang="ru-RU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Губин</a:t>
            </a:r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  <a:endParaRPr lang="ru-RU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r1.nubex.ru/s3393-395/e298fae4ff_fit-in~1280x800~filters:no_upscale()__f24666_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120281" cy="467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1.nubex.ru/s3393-395/c15deb788f_fit-in~1280x800~filters:no_upscale()__f24667_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22" y="986087"/>
            <a:ext cx="3116704" cy="46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8772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Алёна , 1 место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07722" y="5877272"/>
            <a:ext cx="335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Камышова</a:t>
            </a:r>
            <a:r>
              <a:rPr lang="ru-RU" dirty="0" smtClean="0"/>
              <a:t> Алёна , 2 место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181</TotalTime>
  <Words>951</Words>
  <Application>Microsoft Office PowerPoint</Application>
  <PresentationFormat>Экран (4:3)</PresentationFormat>
  <Paragraphs>457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Публичный отчет директора  МБОУ «Куликовская СШ» за 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отчет директора МБОУ «Куликовская СШ» за 2025 год</dc:title>
  <dc:creator>Пользователь</dc:creator>
  <cp:lastModifiedBy>Пользователь</cp:lastModifiedBy>
  <cp:revision>27</cp:revision>
  <dcterms:created xsi:type="dcterms:W3CDTF">2025-12-25T14:49:34Z</dcterms:created>
  <dcterms:modified xsi:type="dcterms:W3CDTF">2025-12-30T06:44:34Z</dcterms:modified>
</cp:coreProperties>
</file>