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64" r:id="rId3"/>
    <p:sldId id="265" r:id="rId4"/>
    <p:sldId id="260" r:id="rId5"/>
    <p:sldId id="274" r:id="rId6"/>
    <p:sldId id="272" r:id="rId7"/>
    <p:sldId id="268" r:id="rId8"/>
    <p:sldId id="270" r:id="rId9"/>
    <p:sldId id="266" r:id="rId10"/>
    <p:sldId id="269" r:id="rId11"/>
    <p:sldId id="27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9900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42" autoAdjust="0"/>
    <p:restoredTop sz="94660"/>
  </p:normalViewPr>
  <p:slideViewPr>
    <p:cSldViewPr>
      <p:cViewPr>
        <p:scale>
          <a:sx n="68" d="100"/>
          <a:sy n="68" d="100"/>
        </p:scale>
        <p:origin x="-1446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1873766404199475"/>
          <c:y val="3.4335875984252043E-2"/>
          <c:w val="0.63260777559055226"/>
          <c:h val="0.46147293307086712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2014год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Лист1!$A$2:$A$6</c:f>
              <c:strCache>
                <c:ptCount val="5"/>
                <c:pt idx="0">
                  <c:v>педагоги</c:v>
                </c:pt>
                <c:pt idx="1">
                  <c:v>учащиеся</c:v>
                </c:pt>
                <c:pt idx="2">
                  <c:v>победители и призеры</c:v>
                </c:pt>
                <c:pt idx="3">
                  <c:v>наличие публикаций </c:v>
                </c:pt>
                <c:pt idx="4">
                  <c:v>мероприятия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0.12000000000000001</c:v>
                </c:pt>
                <c:pt idx="1">
                  <c:v>8.0000000000000016E-2</c:v>
                </c:pt>
                <c:pt idx="2">
                  <c:v>7.0000000000000021E-2</c:v>
                </c:pt>
                <c:pt idx="3" formatCode="0.00%">
                  <c:v>4.5000000000000012E-2</c:v>
                </c:pt>
                <c:pt idx="4">
                  <c:v>0.15000000000000002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 год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Лист1!$A$2:$A$6</c:f>
              <c:strCache>
                <c:ptCount val="5"/>
                <c:pt idx="0">
                  <c:v>педагоги</c:v>
                </c:pt>
                <c:pt idx="1">
                  <c:v>учащиеся</c:v>
                </c:pt>
                <c:pt idx="2">
                  <c:v>победители и призеры</c:v>
                </c:pt>
                <c:pt idx="3">
                  <c:v>наличие публикаций </c:v>
                </c:pt>
                <c:pt idx="4">
                  <c:v>мероприятия</c:v>
                </c:pt>
              </c:strCache>
            </c:strRef>
          </c:cat>
          <c:val>
            <c:numRef>
              <c:f>Лист1!$C$2:$C$6</c:f>
              <c:numCache>
                <c:formatCode>0%</c:formatCode>
                <c:ptCount val="5"/>
                <c:pt idx="0">
                  <c:v>0.8</c:v>
                </c:pt>
                <c:pt idx="1">
                  <c:v>0.82000000000000006</c:v>
                </c:pt>
                <c:pt idx="2">
                  <c:v>0.65000000000000013</c:v>
                </c:pt>
                <c:pt idx="3">
                  <c:v>0.35000000000000003</c:v>
                </c:pt>
                <c:pt idx="4">
                  <c:v>0.63000000000000012</c:v>
                </c:pt>
              </c:numCache>
            </c:numRef>
          </c:val>
        </c:ser>
        <c:dLbls>
          <c:showVal val="1"/>
        </c:dLbls>
        <c:axId val="57334784"/>
        <c:axId val="57336576"/>
      </c:barChart>
      <c:catAx>
        <c:axId val="57334784"/>
        <c:scaling>
          <c:orientation val="minMax"/>
        </c:scaling>
        <c:axPos val="b"/>
        <c:tickLblPos val="nextTo"/>
        <c:crossAx val="57336576"/>
        <c:crosses val="autoZero"/>
        <c:auto val="1"/>
        <c:lblAlgn val="ctr"/>
        <c:lblOffset val="100"/>
      </c:catAx>
      <c:valAx>
        <c:axId val="57336576"/>
        <c:scaling>
          <c:orientation val="minMax"/>
        </c:scaling>
        <c:axPos val="l"/>
        <c:majorGridlines/>
        <c:numFmt formatCode="0%" sourceLinked="1"/>
        <c:tickLblPos val="nextTo"/>
        <c:crossAx val="57334784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14.05.2018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14.05.2018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14.05.2018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14.05.2018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14.05.2018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14.05.2018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14.05.2018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14.05.2018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14.05.2018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14.05.2018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14.05.2018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5"/>
          <p:cNvSpPr txBox="1">
            <a:spLocks/>
          </p:cNvSpPr>
          <p:nvPr/>
        </p:nvSpPr>
        <p:spPr>
          <a:xfrm>
            <a:off x="1357290" y="357166"/>
            <a:ext cx="7358114" cy="541686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ru-RU" sz="1800" b="1" dirty="0" smtClean="0">
                <a:solidFill>
                  <a:srgbClr val="7030A0"/>
                </a:solidFill>
                <a:latin typeface="Monotype Corsiva" pitchFamily="66" charset="0"/>
              </a:rPr>
              <a:t>Муниципальная бюджетная  общеобразовательная организация «Куликовская средняя общеобразовательная школа»</a:t>
            </a:r>
            <a:endParaRPr lang="ru-RU" sz="1800" b="1" i="1" dirty="0" smtClean="0">
              <a:solidFill>
                <a:srgbClr val="7030A0"/>
              </a:solidFill>
              <a:latin typeface="Monotype Corsiva" pitchFamily="66" charset="0"/>
              <a:cs typeface="Arial" charset="0"/>
            </a:endParaRPr>
          </a:p>
          <a:p>
            <a:pPr fontAlgn="base">
              <a:spcAft>
                <a:spcPct val="0"/>
              </a:spcAft>
              <a:defRPr/>
            </a:pPr>
            <a:endParaRPr lang="ru-RU" sz="2400" b="1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pPr fontAlgn="base">
              <a:spcAft>
                <a:spcPct val="0"/>
              </a:spcAft>
              <a:defRPr/>
            </a:pP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Отчет региональной инновационной площадки </a:t>
            </a:r>
          </a:p>
          <a:p>
            <a:pPr fontAlgn="base">
              <a:spcAft>
                <a:spcPct val="0"/>
              </a:spcAft>
              <a:defRPr/>
            </a:pP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«</a:t>
            </a:r>
            <a:r>
              <a:rPr lang="ru-RU" sz="4000" b="1" dirty="0" smtClean="0">
                <a:solidFill>
                  <a:srgbClr val="7030A0"/>
                </a:solidFill>
                <a:latin typeface="Monotype Corsiva" pitchFamily="66" charset="0"/>
              </a:rPr>
              <a:t>Формирование гражданского и патриотического самосознания обучающихся средствами музейной педагогики»</a:t>
            </a:r>
          </a:p>
          <a:p>
            <a:pPr algn="l" fontAlgn="base">
              <a:spcAft>
                <a:spcPct val="0"/>
              </a:spcAft>
              <a:defRPr/>
            </a:pPr>
            <a:endParaRPr lang="ru-RU" sz="2400" b="1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pPr algn="l" fontAlgn="base">
              <a:spcAft>
                <a:spcPct val="0"/>
              </a:spcAft>
              <a:defRPr/>
            </a:pP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                                                               </a:t>
            </a:r>
          </a:p>
          <a:p>
            <a:pPr fontAlgn="base">
              <a:spcAft>
                <a:spcPct val="0"/>
              </a:spcAft>
              <a:defRPr/>
            </a:pPr>
            <a:endParaRPr lang="ru-RU" sz="5400" b="1" i="1" dirty="0">
              <a:ln w="19050">
                <a:solidFill>
                  <a:prstClr val="white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n-lt"/>
              <a:cs typeface="Arial" charset="0"/>
            </a:endParaRPr>
          </a:p>
        </p:txBody>
      </p:sp>
      <p:pic>
        <p:nvPicPr>
          <p:cNvPr id="3" name="Picture 8" descr="DSCN12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498646" y="3571877"/>
            <a:ext cx="2044093" cy="2857519"/>
          </a:xfrm>
          <a:prstGeom prst="rect">
            <a:avLst/>
          </a:prstGeom>
          <a:ln w="38100" cap="sq">
            <a:solidFill>
              <a:schemeClr val="bg2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58798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1604" y="285729"/>
            <a:ext cx="6572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Публикации педагогов Куликовской школы в  различных изданиях</a:t>
            </a:r>
            <a:endParaRPr lang="ru-RU" sz="28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3" name="Рисунок 2" descr="C:\Users\Пользователь\Desktop\Чеботаревой\IMG_3756.JPG"/>
          <p:cNvPicPr/>
          <p:nvPr/>
        </p:nvPicPr>
        <p:blipFill>
          <a:blip r:embed="rId2" cstate="print"/>
          <a:srcRect l="40293" t="23581" r="20828"/>
          <a:stretch>
            <a:fillRect/>
          </a:stretch>
        </p:blipFill>
        <p:spPr bwMode="auto">
          <a:xfrm>
            <a:off x="3214678" y="4071942"/>
            <a:ext cx="164307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Пользователь\Desktop\Чеботаревой\IMG_3757.JPG"/>
          <p:cNvPicPr/>
          <p:nvPr/>
        </p:nvPicPr>
        <p:blipFill>
          <a:blip r:embed="rId3" cstate="print"/>
          <a:srcRect l="38164" t="16532" r="18645" b="9645"/>
          <a:stretch>
            <a:fillRect/>
          </a:stretch>
        </p:blipFill>
        <p:spPr bwMode="auto">
          <a:xfrm>
            <a:off x="1357290" y="4071942"/>
            <a:ext cx="1714512" cy="24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Пользователь\Desktop\Чеботаревой\IMG_3758.JPG"/>
          <p:cNvPicPr/>
          <p:nvPr/>
        </p:nvPicPr>
        <p:blipFill>
          <a:blip r:embed="rId4" cstate="print"/>
          <a:srcRect l="40566" t="12894" r="19746" b="6863"/>
          <a:stretch>
            <a:fillRect/>
          </a:stretch>
        </p:blipFill>
        <p:spPr bwMode="auto">
          <a:xfrm>
            <a:off x="1571604" y="1000108"/>
            <a:ext cx="1643074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I:\сборник статей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523" b="2871"/>
          <a:stretch>
            <a:fillRect/>
          </a:stretch>
        </p:blipFill>
        <p:spPr bwMode="auto">
          <a:xfrm>
            <a:off x="6734162" y="1071546"/>
            <a:ext cx="1715982" cy="27146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Содержимое 6" descr="образование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72330" y="4000504"/>
            <a:ext cx="1644379" cy="2500329"/>
          </a:xfrm>
          <a:prstGeom prst="rect">
            <a:avLst/>
          </a:prstGeom>
        </p:spPr>
      </p:pic>
      <p:pic>
        <p:nvPicPr>
          <p:cNvPr id="8" name="Содержимое 7" descr="образование 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143504" y="4000504"/>
            <a:ext cx="1712213" cy="2500330"/>
          </a:xfrm>
          <a:prstGeom prst="rect">
            <a:avLst/>
          </a:prstGeom>
        </p:spPr>
      </p:pic>
      <p:pic>
        <p:nvPicPr>
          <p:cNvPr id="9" name="Содержимое 4"/>
          <p:cNvPicPr>
            <a:picLocks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071934" y="1285860"/>
            <a:ext cx="164307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5984" y="500043"/>
            <a:ext cx="5143536" cy="714380"/>
          </a:xfrm>
        </p:spPr>
        <p:txBody>
          <a:bodyPr/>
          <a:lstStyle/>
          <a:p>
            <a:pPr algn="ctr">
              <a:buNone/>
            </a:pPr>
            <a:r>
              <a:rPr lang="ru-RU" sz="4000" b="1" dirty="0" smtClean="0">
                <a:solidFill>
                  <a:srgbClr val="7030A0"/>
                </a:solidFill>
                <a:latin typeface="Monotype Corsiva" pitchFamily="66" charset="0"/>
              </a:rPr>
              <a:t>Спасибо за внимание</a:t>
            </a:r>
            <a:endParaRPr lang="ru-RU" sz="40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4" name="Рисунок 3" descr="http://kulikovo.nubex.ru/_data/files.thumb/9/9/99d80189dc2d3a7_2002.44ce451512_g-middl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285860"/>
            <a:ext cx="3000396" cy="2206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kulikovo.nubex.ru/_data/files.thumb/d/1/d14ceb93a9885e8_1980.396a08e5eb_g-middl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3929066"/>
            <a:ext cx="3131765" cy="2291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kulikovo.nubex.ru/_data/files.thumb/c/a/ca709b5af4b8005_1808.35d050f529_g-middle.jpg"/>
          <p:cNvPicPr/>
          <p:nvPr/>
        </p:nvPicPr>
        <p:blipFill>
          <a:blip r:embed="rId4" cstate="print"/>
          <a:srcRect r="24638" b="11549"/>
          <a:stretch>
            <a:fillRect/>
          </a:stretch>
        </p:blipFill>
        <p:spPr bwMode="auto">
          <a:xfrm>
            <a:off x="4786314" y="1285860"/>
            <a:ext cx="300039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kulikovo.nubex.ru/_data/files.thumb/b/c/bc7ff06f4579d36_1557.f8dca523a8_g-middle.jpg"/>
          <p:cNvPicPr/>
          <p:nvPr/>
        </p:nvPicPr>
        <p:blipFill>
          <a:blip r:embed="rId5" cstate="print"/>
          <a:srcRect l="11949"/>
          <a:stretch>
            <a:fillRect/>
          </a:stretch>
        </p:blipFill>
        <p:spPr bwMode="auto">
          <a:xfrm>
            <a:off x="5643570" y="3929066"/>
            <a:ext cx="3000396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света2_8758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498485" y="357166"/>
            <a:ext cx="1959466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357290" y="500042"/>
            <a:ext cx="48577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Monotype Corsiva" pitchFamily="66" charset="0"/>
              </a:rPr>
              <a:t>Научный руководитель: 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Monotype Corsiva" pitchFamily="66" charset="0"/>
              </a:rPr>
              <a:t>С.В. Куликова , 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Monotype Corsiva" pitchFamily="66" charset="0"/>
              </a:rPr>
              <a:t>ректор государственного автономного учреждения дополнительного профессионального образования "Волгоградская государственная академия последипломного образования"  доктор педагогических наук, Почетный профессор Российской академии образования. </a:t>
            </a:r>
            <a:endParaRPr lang="ru-RU" sz="20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9218" name="Picture 2" descr="http://kulikovo.nubex.ru/resources/i5246-image-origin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3691086"/>
            <a:ext cx="1928826" cy="256782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357290" y="3857628"/>
            <a:ext cx="45720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Monotype Corsiva" pitchFamily="66" charset="0"/>
              </a:rPr>
              <a:t>Руководитель площадки: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Monotype Corsiva" pitchFamily="66" charset="0"/>
              </a:rPr>
              <a:t>О.В. Перегудова,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Monotype Corsiva" pitchFamily="66" charset="0"/>
              </a:rPr>
              <a:t>Директор МБОО «Куликовская СОШ»</a:t>
            </a:r>
            <a:endParaRPr lang="ru-RU" sz="20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81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:\этнокультурный музей\кровать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3102884"/>
            <a:ext cx="2571767" cy="1845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F:\литературный зал\IMG_27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4714884"/>
            <a:ext cx="2714644" cy="180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DSCN638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1290800"/>
            <a:ext cx="2582241" cy="178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C:\Users\admin\Desktop\музеи\IMG_266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1404870"/>
            <a:ext cx="2501102" cy="1666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D:\фото для проекта\SAM_170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3636" y="4643446"/>
            <a:ext cx="2524142" cy="1893107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1285852" y="285728"/>
            <a:ext cx="76438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Monotype Corsiva" pitchFamily="66" charset="0"/>
              </a:rPr>
              <a:t>Музейно-образовательный комплекс Куликовской школы  </a:t>
            </a:r>
          </a:p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Monotype Corsiva" pitchFamily="66" charset="0"/>
              </a:rPr>
              <a:t>( «Литературная гостиная», «Зал хуторской славы», «Этнокультурный музей»,  «Историко-краеведческий музей», «Музей-мастерская декоративного творчества»)</a:t>
            </a:r>
            <a:endParaRPr lang="ru-RU" sz="20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975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1357290" y="357166"/>
            <a:ext cx="7329510" cy="85725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Организация поисковых экспедиций, масштабных акций, направленных на популяризацию музейной деятельности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pic>
        <p:nvPicPr>
          <p:cNvPr id="10" name="Рисунок 9" descr="C:\Users\Пользователь\AppData\Local\Microsoft\Windows\Temporary Internet Files\Content.Word\IMG_3684.jpg"/>
          <p:cNvPicPr/>
          <p:nvPr/>
        </p:nvPicPr>
        <p:blipFill>
          <a:blip r:embed="rId2" cstate="print">
            <a:lum bright="10000" contrast="20000"/>
          </a:blip>
          <a:srcRect/>
          <a:stretch>
            <a:fillRect/>
          </a:stretch>
        </p:blipFill>
        <p:spPr bwMode="auto">
          <a:xfrm>
            <a:off x="1643042" y="1071546"/>
            <a:ext cx="2928958" cy="2000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Содержимое 3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3929066"/>
            <a:ext cx="3071834" cy="214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Содержимое 3" descr="C:\Documents and Settings\ГЛАВНЫЙ\Рабочий стол\победа\IMG_0857.jpg"/>
          <p:cNvPicPr>
            <a:picLocks/>
          </p:cNvPicPr>
          <p:nvPr/>
        </p:nvPicPr>
        <p:blipFill>
          <a:blip r:embed="rId4" cstate="print"/>
          <a:srcRect l="24273" t="20123" r="10793" b="21520"/>
          <a:stretch>
            <a:fillRect/>
          </a:stretch>
        </p:blipFill>
        <p:spPr bwMode="auto">
          <a:xfrm>
            <a:off x="5572132" y="1071546"/>
            <a:ext cx="3057638" cy="2071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643570" y="3286124"/>
            <a:ext cx="2857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Monotype Corsiva" pitchFamily="66" charset="0"/>
              </a:rPr>
              <a:t>Акция «Клумба победы»</a:t>
            </a:r>
            <a:endParaRPr lang="ru-RU" sz="20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43570" y="6143644"/>
            <a:ext cx="30003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Monotype Corsiva" pitchFamily="66" charset="0"/>
              </a:rPr>
              <a:t>Проект «Музей в чемодане»</a:t>
            </a:r>
            <a:endParaRPr lang="ru-RU" sz="20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28728" y="3214686"/>
            <a:ext cx="3429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Monotype Corsiva" pitchFamily="66" charset="0"/>
              </a:rPr>
              <a:t>Открытие экспозиции погибшему летчику</a:t>
            </a:r>
            <a:endParaRPr lang="ru-RU" sz="20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71604" y="6072206"/>
            <a:ext cx="3214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Monotype Corsiva" pitchFamily="66" charset="0"/>
              </a:rPr>
              <a:t>Проект «Музейное окно»</a:t>
            </a:r>
            <a:endParaRPr lang="ru-RU" sz="20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15" name="Содержимое 5" descr="C:\Documents and Settings\Z\Рабочий стол\DSC00441.JPG"/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643042" y="3929066"/>
            <a:ext cx="3000396" cy="20716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kulikovo.nubex.ru/_data/files.thumb/2/a/2a46173638992c3_2015.93b79b2d7a_g-middl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142984"/>
            <a:ext cx="300039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kulikovo.nubex.ru/_data/files.thumb/a/b/abeea2e7cdab87a_2012.620410a242_g-midd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1142984"/>
            <a:ext cx="3236499" cy="242889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000232" y="428604"/>
            <a:ext cx="62151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Monotype Corsiva" pitchFamily="66" charset="0"/>
              </a:rPr>
              <a:t>Общешкольное мероприятие «День рождения музея»</a:t>
            </a:r>
            <a:endParaRPr lang="ru-RU" sz="20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5" name="Рисунок 4" descr="http://kulikovo.nubex.ru/_data/files.thumb/7/4/74b765524616952_1983.2c97a456f6_g-middle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3929066"/>
            <a:ext cx="3143272" cy="2581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500990" cy="1797040"/>
          </a:xfrm>
        </p:spPr>
        <p:txBody>
          <a:bodyPr/>
          <a:lstStyle/>
          <a:p>
            <a:r>
              <a:rPr lang="ru-RU" sz="2000" b="1" dirty="0" smtClean="0">
                <a:solidFill>
                  <a:srgbClr val="7030A0"/>
                </a:solidFill>
                <a:latin typeface="Monotype Corsiva" pitchFamily="66" charset="0"/>
              </a:rPr>
              <a:t>Областной  этап смотра-конкурса музеев образовательных организаций Волгоградской области  «Память храним» , Диплом 1 степени в номинации «Слава земляков».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http://kulikovo.nubex.ru/_data/files.thumb/8/3/83150a29b0a9e4b_1770.f051200bcf_g-middle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428736"/>
            <a:ext cx="5715040" cy="4883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290" y="357166"/>
            <a:ext cx="75009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Активное участие педагогов школы в мероприятиях разного уровня по музейной педагогике</a:t>
            </a:r>
            <a:endParaRPr lang="ru-RU" sz="28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t="6134"/>
          <a:stretch>
            <a:fillRect/>
          </a:stretch>
        </p:blipFill>
        <p:spPr bwMode="auto">
          <a:xfrm>
            <a:off x="1851707" y="1357298"/>
            <a:ext cx="2291665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357290" y="4786322"/>
            <a:ext cx="33575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Monotype Corsiva" pitchFamily="66" charset="0"/>
              </a:rPr>
              <a:t>Всероссийский семинар-совещание «Организация музейной работы в образовательных организациях»</a:t>
            </a:r>
            <a:endParaRPr lang="ru-RU" sz="20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5122" name="Picture 2" descr="http://kulikovo.nubex.ru/_data/files.thumb/6/f/6fc7e94fe8b306a_1036.853eb5c768_g-middle.jpg"/>
          <p:cNvPicPr>
            <a:picLocks noChangeAspect="1" noChangeArrowheads="1"/>
          </p:cNvPicPr>
          <p:nvPr/>
        </p:nvPicPr>
        <p:blipFill>
          <a:blip r:embed="rId3"/>
          <a:srcRect t="15000"/>
          <a:stretch>
            <a:fillRect/>
          </a:stretch>
        </p:blipFill>
        <p:spPr bwMode="auto">
          <a:xfrm>
            <a:off x="5761231" y="1357298"/>
            <a:ext cx="2221932" cy="335758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214942" y="4714884"/>
            <a:ext cx="350046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Monotype Corsiva" pitchFamily="66" charset="0"/>
              </a:rPr>
              <a:t>Творческая лаборатория РИП «Формирование национальной идентичности учащихся средствами декоративно-прикладного творчества» </a:t>
            </a:r>
            <a:endParaRPr lang="ru-RU" sz="20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1604" y="285728"/>
            <a:ext cx="7072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Распространение передового опыта</a:t>
            </a:r>
            <a:endParaRPr lang="ru-RU" sz="28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3" name="Рисунок 2" descr="http://kulikovo.nubex.ru/_data/files.thumb/2/6/26c1bdfcc21a5a4_636.c5de8ccafa_g-middle.jpg"/>
          <p:cNvPicPr/>
          <p:nvPr/>
        </p:nvPicPr>
        <p:blipFill>
          <a:blip r:embed="rId2" cstate="print"/>
          <a:srcRect l="16839" t="5836"/>
          <a:stretch>
            <a:fillRect/>
          </a:stretch>
        </p:blipFill>
        <p:spPr bwMode="auto">
          <a:xfrm>
            <a:off x="1357290" y="785794"/>
            <a:ext cx="321471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user\AppData\Local\Temp\Temp1_V_gostyah_u_54_shkoly.zip\В гостях у 54 школы\диарама в музее.JPG"/>
          <p:cNvPicPr/>
          <p:nvPr/>
        </p:nvPicPr>
        <p:blipFill>
          <a:blip r:embed="rId3" cstate="print"/>
          <a:srcRect l="12709" t="15596"/>
          <a:stretch>
            <a:fillRect/>
          </a:stretch>
        </p:blipFill>
        <p:spPr bwMode="auto">
          <a:xfrm>
            <a:off x="5429256" y="785794"/>
            <a:ext cx="321471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user\AppData\Local\Temp\Temp1_VKS(1).zip\DSCN5429.JPG"/>
          <p:cNvPicPr/>
          <p:nvPr/>
        </p:nvPicPr>
        <p:blipFill>
          <a:blip r:embed="rId4" cstate="print"/>
          <a:srcRect l="3190" t="3404" b="11064"/>
          <a:stretch>
            <a:fillRect/>
          </a:stretch>
        </p:blipFill>
        <p:spPr bwMode="auto">
          <a:xfrm>
            <a:off x="4786314" y="3857628"/>
            <a:ext cx="292895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429256" y="2928934"/>
            <a:ext cx="32861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Monotype Corsiva" pitchFamily="66" charset="0"/>
              </a:rPr>
              <a:t>Посещение 54 школы города Волгограда делегацией Куликовской школы</a:t>
            </a:r>
            <a:endParaRPr lang="ru-RU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57290" y="2928934"/>
            <a:ext cx="34290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Monotype Corsiva" pitchFamily="66" charset="0"/>
              </a:rPr>
              <a:t>Семинар-практикум "Ознакомление дошкольников с окружающим миром и социальной действительностью в соответствии с ФГОС ДО"</a:t>
            </a:r>
            <a:endParaRPr lang="ru-RU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8992" y="5786454"/>
            <a:ext cx="5143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Monotype Corsiva" pitchFamily="66" charset="0"/>
              </a:rPr>
              <a:t>ВКС "Формирование патриотического и гражданского самосознания обучающихся средствами музейной педагогики"</a:t>
            </a:r>
            <a:endParaRPr lang="ru-RU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1500166" y="1142984"/>
          <a:ext cx="7072362" cy="49926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785918" y="428604"/>
            <a:ext cx="65722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оказатели  эффективности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Другая 63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F497A"/>
      </a:hlink>
      <a:folHlink>
        <a:srgbClr val="5F497A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614</TotalTime>
  <Words>228</Words>
  <Application>Microsoft Office PowerPoint</Application>
  <PresentationFormat>Экран (4:3)</PresentationFormat>
  <Paragraphs>31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1_Тема Office</vt:lpstr>
      <vt:lpstr>Слайд 1</vt:lpstr>
      <vt:lpstr>Слайд 2</vt:lpstr>
      <vt:lpstr>Слайд 3</vt:lpstr>
      <vt:lpstr>Слайд 4</vt:lpstr>
      <vt:lpstr>Слайд 5</vt:lpstr>
      <vt:lpstr>Областной  этап смотра-конкурса музеев образовательных организаций Волгоградской области  «Память храним» , Диплом 1 степени в номинации «Слава земляков».  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Тетрадь на спирали</dc:title>
  <dc:creator>Фокина Лидия Петровна</dc:creator>
  <cp:keywords>Шаблон презентации</cp:keywords>
  <cp:lastModifiedBy>user</cp:lastModifiedBy>
  <cp:revision>99</cp:revision>
  <dcterms:created xsi:type="dcterms:W3CDTF">2014-07-06T18:18:01Z</dcterms:created>
  <dcterms:modified xsi:type="dcterms:W3CDTF">2018-05-14T17:23:04Z</dcterms:modified>
</cp:coreProperties>
</file>