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80" r:id="rId3"/>
    <p:sldId id="279" r:id="rId4"/>
    <p:sldId id="260" r:id="rId5"/>
    <p:sldId id="261" r:id="rId6"/>
    <p:sldId id="262" r:id="rId7"/>
    <p:sldId id="273" r:id="rId8"/>
    <p:sldId id="275" r:id="rId9"/>
    <p:sldId id="264" r:id="rId10"/>
    <p:sldId id="270" r:id="rId11"/>
    <p:sldId id="271" r:id="rId12"/>
    <p:sldId id="283" r:id="rId13"/>
    <p:sldId id="282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Параллелограмм 6"/>
          <p:cNvSpPr/>
          <p:nvPr/>
        </p:nvSpPr>
        <p:spPr>
          <a:xfrm rot="18919285">
            <a:off x="-547866" y="792195"/>
            <a:ext cx="1846765" cy="768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700"/>
            <a:ext cx="343904" cy="3581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>
                <a:solidFill>
                  <a:srgbClr val="FF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" name="Рисунок 9" descr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605" y="258761"/>
            <a:ext cx="1675731" cy="62661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714375" marR="0" indent="-25717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1208314" marR="0" indent="-29391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2514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29718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34290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38862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 noGrp="1"/>
          </p:cNvSpPr>
          <p:nvPr>
            <p:ph type="ctrTitle"/>
          </p:nvPr>
        </p:nvSpPr>
        <p:spPr>
          <a:xfrm>
            <a:off x="1856014" y="3182523"/>
            <a:ext cx="9309101" cy="1652549"/>
          </a:xfrm>
          <a:prstGeom prst="rect">
            <a:avLst/>
          </a:prstGeom>
        </p:spPr>
        <p:txBody>
          <a:bodyPr anchor="t"/>
          <a:lstStyle>
            <a:lvl1pPr algn="l">
              <a:defRPr sz="3200"/>
            </a:lvl1pPr>
          </a:lstStyle>
          <a:p>
            <a:r>
              <a:t>О создании федеральной сети Центров образования цифрового и гуманитарного профилей «Точка роста» </a:t>
            </a:r>
          </a:p>
        </p:txBody>
      </p:sp>
      <p:grpSp>
        <p:nvGrpSpPr>
          <p:cNvPr id="37" name="Группа 9"/>
          <p:cNvGrpSpPr/>
          <p:nvPr/>
        </p:nvGrpSpPr>
        <p:grpSpPr>
          <a:xfrm>
            <a:off x="7295221" y="5407388"/>
            <a:ext cx="4466779" cy="1148490"/>
            <a:chOff x="0" y="0"/>
            <a:chExt cx="4466778" cy="1148489"/>
          </a:xfrm>
        </p:grpSpPr>
        <p:pic>
          <p:nvPicPr>
            <p:cNvPr id="34" name="Рисунок 3" descr="Рисунок 3"/>
            <p:cNvPicPr>
              <a:picLocks noChangeAspect="1"/>
            </p:cNvPicPr>
            <p:nvPr/>
          </p:nvPicPr>
          <p:blipFill>
            <a:blip r:embed="rId2"/>
            <a:srcRect t="18495" b="28755"/>
            <a:stretch>
              <a:fillRect/>
            </a:stretch>
          </p:blipFill>
          <p:spPr>
            <a:xfrm>
              <a:off x="0" y="113666"/>
              <a:ext cx="1845977" cy="9737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5" name="Рисунок 4" descr="Рисунок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98198" y="52546"/>
              <a:ext cx="837849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6" name="Рисунок 5" descr="Рисунок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79354" y="-1"/>
              <a:ext cx="987425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8" name="Рисунок 8" descr="Рисунок 8"/>
          <p:cNvPicPr>
            <a:picLocks noChangeAspect="1"/>
          </p:cNvPicPr>
          <p:nvPr/>
        </p:nvPicPr>
        <p:blipFill>
          <a:blip r:embed="rId5"/>
          <a:srcRect l="27307" t="8943" r="20023" b="77236"/>
          <a:stretch>
            <a:fillRect/>
          </a:stretch>
        </p:blipFill>
        <p:spPr>
          <a:xfrm>
            <a:off x="1750431" y="413700"/>
            <a:ext cx="5674736" cy="2106343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Параллелограмм 10"/>
          <p:cNvSpPr/>
          <p:nvPr/>
        </p:nvSpPr>
        <p:spPr>
          <a:xfrm rot="18919285">
            <a:off x="-1047360" y="4355574"/>
            <a:ext cx="3536020" cy="1471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11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ru-RU" dirty="0"/>
              <a:t>Пример, Астраханская область</a:t>
            </a:r>
            <a:endParaRPr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58F264C5-C29E-44E1-B1D2-C5D8284D6B9F}"/>
              </a:ext>
            </a:extLst>
          </p:cNvPr>
          <p:cNvGrpSpPr/>
          <p:nvPr/>
        </p:nvGrpSpPr>
        <p:grpSpPr>
          <a:xfrm>
            <a:off x="1901371" y="1450702"/>
            <a:ext cx="8621487" cy="4911997"/>
            <a:chOff x="1015999" y="1426850"/>
            <a:chExt cx="10850379" cy="6181883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E68B8E9E-903F-432E-BAD6-EE2FBF3217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9505" y="4589867"/>
              <a:ext cx="5366873" cy="3018866"/>
            </a:xfrm>
            <a:prstGeom prst="rect">
              <a:avLst/>
            </a:prstGeom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6F4763DE-FBC0-407D-B126-F99AB8ABE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5999" y="4589867"/>
              <a:ext cx="5366872" cy="3018866"/>
            </a:xfrm>
            <a:prstGeom prst="rect">
              <a:avLst/>
            </a:prstGeom>
          </p:spPr>
        </p:pic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870C5C08-E5BB-416D-AD2C-8FFC0F49CA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9506" y="1426850"/>
              <a:ext cx="5366872" cy="3018866"/>
            </a:xfrm>
            <a:prstGeom prst="rect">
              <a:avLst/>
            </a:prstGeom>
          </p:spPr>
        </p:pic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51ADCC23-E295-4007-86AD-8180DD685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6000" y="1426851"/>
              <a:ext cx="5366871" cy="30188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346171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11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ru-RU" dirty="0"/>
              <a:t>Пример, Ивановская область</a:t>
            </a:r>
            <a:endParaRPr dirty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AEFA4685-D8F0-41FD-A3C5-3980F478E595}"/>
              </a:ext>
            </a:extLst>
          </p:cNvPr>
          <p:cNvGrpSpPr/>
          <p:nvPr/>
        </p:nvGrpSpPr>
        <p:grpSpPr>
          <a:xfrm>
            <a:off x="704893" y="1982148"/>
            <a:ext cx="11161485" cy="3401564"/>
            <a:chOff x="-696686" y="1546860"/>
            <a:chExt cx="12351657" cy="3764280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EDD1633B-1A21-400E-BC0C-9FA47A728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8971" y="1546860"/>
              <a:ext cx="6096000" cy="3764280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3267A810-2977-40A5-8596-FA7F004B22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96686" y="1668780"/>
              <a:ext cx="6096000" cy="35204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784505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699"/>
            <a:ext cx="34390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126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278038"/>
            <a:ext cx="8053614" cy="91757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Фирменный стиль</a:t>
            </a:r>
          </a:p>
        </p:txBody>
      </p:sp>
      <p:sp>
        <p:nvSpPr>
          <p:cNvPr id="127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155699" y="1431925"/>
            <a:ext cx="9101485" cy="968375"/>
          </a:xfrm>
          <a:prstGeom prst="rect">
            <a:avLst/>
          </a:prstGeom>
        </p:spPr>
        <p:txBody>
          <a:bodyPr/>
          <a:lstStyle>
            <a:lvl1pPr marL="0" indent="0" algn="just">
              <a:buSzTx/>
              <a:buNone/>
              <a:defRPr sz="2000"/>
            </a:lvl1pPr>
          </a:lstStyle>
          <a:p>
            <a:r>
              <a:t>Символика проекта и правила ее использования в различных задачах по оформлению печатной, цифровой, сувенирной и прочей продукции описаны в кратком руководстве по фирменному стилю.</a:t>
            </a:r>
          </a:p>
        </p:txBody>
      </p:sp>
      <p:pic>
        <p:nvPicPr>
          <p:cNvPr id="128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rcRect b="60386"/>
          <a:stretch>
            <a:fillRect/>
          </a:stretch>
        </p:blipFill>
        <p:spPr>
          <a:xfrm>
            <a:off x="1176338" y="3106058"/>
            <a:ext cx="3295224" cy="1262744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Объект 2"/>
          <p:cNvSpPr txBox="1"/>
          <p:nvPr/>
        </p:nvSpPr>
        <p:spPr>
          <a:xfrm>
            <a:off x="1175657" y="2569030"/>
            <a:ext cx="2510974" cy="492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Основной логотип </a:t>
            </a:r>
            <a:br/>
            <a:r>
              <a:t>и вспомогательные версии</a:t>
            </a:r>
          </a:p>
        </p:txBody>
      </p:sp>
      <p:sp>
        <p:nvSpPr>
          <p:cNvPr id="130" name="Объект 2"/>
          <p:cNvSpPr txBox="1"/>
          <p:nvPr/>
        </p:nvSpPr>
        <p:spPr>
          <a:xfrm>
            <a:off x="4804230" y="2554515"/>
            <a:ext cx="2993571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Декоративные элементы</a:t>
            </a:r>
          </a:p>
        </p:txBody>
      </p:sp>
      <p:pic>
        <p:nvPicPr>
          <p:cNvPr id="131" name="Рисунок 24" descr="Рисунок 24"/>
          <p:cNvPicPr>
            <a:picLocks noChangeAspect="1"/>
          </p:cNvPicPr>
          <p:nvPr/>
        </p:nvPicPr>
        <p:blipFill>
          <a:blip r:embed="rId2">
            <a:extLst/>
          </a:blip>
          <a:srcRect t="52817" r="36154" b="22140"/>
          <a:stretch>
            <a:fillRect/>
          </a:stretch>
        </p:blipFill>
        <p:spPr>
          <a:xfrm>
            <a:off x="1210657" y="4390328"/>
            <a:ext cx="1552575" cy="5890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Рисунок 25" descr="Рисунок 25"/>
          <p:cNvPicPr>
            <a:picLocks noChangeAspect="1"/>
          </p:cNvPicPr>
          <p:nvPr/>
        </p:nvPicPr>
        <p:blipFill>
          <a:blip r:embed="rId2">
            <a:extLst/>
          </a:blip>
          <a:srcRect t="84234" r="44522"/>
          <a:stretch>
            <a:fillRect/>
          </a:stretch>
        </p:blipFill>
        <p:spPr>
          <a:xfrm>
            <a:off x="2999374" y="4540279"/>
            <a:ext cx="1349069" cy="3708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Рисунок 4" descr="Рисунок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61198" y="4973620"/>
            <a:ext cx="3065735" cy="5396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Рисунок 6" descr="Рисунок 6"/>
          <p:cNvPicPr>
            <a:picLocks noChangeAspect="1"/>
          </p:cNvPicPr>
          <p:nvPr/>
        </p:nvPicPr>
        <p:blipFill>
          <a:blip r:embed="rId4">
            <a:extLst/>
          </a:blip>
          <a:srcRect b="55431"/>
          <a:stretch>
            <a:fillRect/>
          </a:stretch>
        </p:blipFill>
        <p:spPr>
          <a:xfrm>
            <a:off x="1175657" y="5756950"/>
            <a:ext cx="1566489" cy="714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Рисунок 30" descr="Рисунок 30"/>
          <p:cNvPicPr>
            <a:picLocks noChangeAspect="1"/>
          </p:cNvPicPr>
          <p:nvPr/>
        </p:nvPicPr>
        <p:blipFill>
          <a:blip r:embed="rId4">
            <a:extLst/>
          </a:blip>
          <a:srcRect t="55922"/>
          <a:stretch>
            <a:fillRect/>
          </a:stretch>
        </p:blipFill>
        <p:spPr>
          <a:xfrm>
            <a:off x="2889397" y="5775528"/>
            <a:ext cx="1566490" cy="706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8" name="Группа 14"/>
          <p:cNvGrpSpPr/>
          <p:nvPr/>
        </p:nvGrpSpPr>
        <p:grpSpPr>
          <a:xfrm>
            <a:off x="4815115" y="3133724"/>
            <a:ext cx="2757261" cy="3314676"/>
            <a:chOff x="0" y="0"/>
            <a:chExt cx="2757260" cy="3314674"/>
          </a:xfrm>
        </p:grpSpPr>
        <p:pic>
          <p:nvPicPr>
            <p:cNvPr id="136" name="Рисунок 10" descr="Рисунок 10"/>
            <p:cNvPicPr>
              <a:picLocks noChangeAspect="1"/>
            </p:cNvPicPr>
            <p:nvPr/>
          </p:nvPicPr>
          <p:blipFill>
            <a:blip r:embed="rId5">
              <a:extLst/>
            </a:blip>
            <a:srcRect t="13947" b="13296"/>
            <a:stretch>
              <a:fillRect/>
            </a:stretch>
          </p:blipFill>
          <p:spPr>
            <a:xfrm>
              <a:off x="0" y="0"/>
              <a:ext cx="2757260" cy="14099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7" name="Рисунок 12" descr="Рисунок 12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15382" y="1513126"/>
              <a:ext cx="2641879" cy="180154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9" name="Объект 2"/>
          <p:cNvSpPr txBox="1"/>
          <p:nvPr/>
        </p:nvSpPr>
        <p:spPr>
          <a:xfrm>
            <a:off x="8014155" y="2529115"/>
            <a:ext cx="2399846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Варианты вывесок</a:t>
            </a:r>
          </a:p>
        </p:txBody>
      </p:sp>
      <p:pic>
        <p:nvPicPr>
          <p:cNvPr id="140" name="Рисунок 16" descr="Рисунок 1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096278" y="3149600"/>
            <a:ext cx="1350798" cy="1168400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1" name="Рисунок 18" descr="Рисунок 18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105775" y="4486275"/>
            <a:ext cx="3578225" cy="1336532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2" name="Рисунок 20" descr="Рисунок 20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9610725" y="3136900"/>
            <a:ext cx="2022475" cy="1201588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736619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700"/>
            <a:ext cx="343903" cy="3581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  <p:sp>
        <p:nvSpPr>
          <p:cNvPr id="15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Образовательные сессии </a:t>
            </a:r>
            <a:br/>
            <a:r>
              <a:t>для педагогов Центров</a:t>
            </a:r>
          </a:p>
        </p:txBody>
      </p:sp>
      <p:sp>
        <p:nvSpPr>
          <p:cNvPr id="156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8359373" y="6374855"/>
            <a:ext cx="3322430" cy="333829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buSzTx/>
              <a:buNone/>
              <a:defRPr sz="1400"/>
            </a:lvl1pPr>
          </a:lstStyle>
          <a:p>
            <a:endParaRPr dirty="0"/>
          </a:p>
        </p:txBody>
      </p:sp>
      <p:sp>
        <p:nvSpPr>
          <p:cNvPr id="157" name="Прямоугольник 4"/>
          <p:cNvSpPr txBox="1"/>
          <p:nvPr/>
        </p:nvSpPr>
        <p:spPr>
          <a:xfrm>
            <a:off x="3069770" y="1700320"/>
            <a:ext cx="1332097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Soft Skills</a:t>
            </a:r>
          </a:p>
        </p:txBody>
      </p:sp>
      <p:sp>
        <p:nvSpPr>
          <p:cNvPr id="158" name="Прямоугольник 6"/>
          <p:cNvSpPr txBox="1"/>
          <p:nvPr/>
        </p:nvSpPr>
        <p:spPr>
          <a:xfrm>
            <a:off x="7354159" y="1700320"/>
            <a:ext cx="1417053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Hard Skills</a:t>
            </a:r>
          </a:p>
        </p:txBody>
      </p:sp>
      <p:sp>
        <p:nvSpPr>
          <p:cNvPr id="159" name="Прямоугольник 3"/>
          <p:cNvSpPr txBox="1"/>
          <p:nvPr/>
        </p:nvSpPr>
        <p:spPr>
          <a:xfrm>
            <a:off x="162055" y="2143988"/>
            <a:ext cx="1753529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Содержание:</a:t>
            </a:r>
          </a:p>
        </p:txBody>
      </p:sp>
      <p:sp>
        <p:nvSpPr>
          <p:cNvPr id="160" name="Прямоугольник 3"/>
          <p:cNvSpPr txBox="1"/>
          <p:nvPr/>
        </p:nvSpPr>
        <p:spPr>
          <a:xfrm>
            <a:off x="175387" y="4773975"/>
            <a:ext cx="962762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Сроки</a:t>
            </a:r>
            <a:r>
              <a:rPr dirty="0" smtClean="0"/>
              <a:t>:</a:t>
            </a:r>
            <a:endParaRPr dirty="0"/>
          </a:p>
        </p:txBody>
      </p:sp>
      <p:sp>
        <p:nvSpPr>
          <p:cNvPr id="161" name="Прямоугольник 3"/>
          <p:cNvSpPr txBox="1"/>
          <p:nvPr/>
        </p:nvSpPr>
        <p:spPr>
          <a:xfrm>
            <a:off x="692735" y="5417953"/>
            <a:ext cx="1162681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Формат:</a:t>
            </a:r>
          </a:p>
        </p:txBody>
      </p:sp>
      <p:sp>
        <p:nvSpPr>
          <p:cNvPr id="162" name="Прямоугольник 3"/>
          <p:cNvSpPr txBox="1"/>
          <p:nvPr/>
        </p:nvSpPr>
        <p:spPr>
          <a:xfrm>
            <a:off x="1990606" y="2275696"/>
            <a:ext cx="4228415" cy="2119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ТРИЗ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Навыки презентации проекта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Обучение гибким компетенциям: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Командная работа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Креативное и критическое мышление</a:t>
            </a:r>
          </a:p>
        </p:txBody>
      </p:sp>
      <p:sp>
        <p:nvSpPr>
          <p:cNvPr id="163" name="Прямоугольник 3"/>
          <p:cNvSpPr txBox="1"/>
          <p:nvPr/>
        </p:nvSpPr>
        <p:spPr>
          <a:xfrm>
            <a:off x="2088355" y="5388214"/>
            <a:ext cx="2860718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 smtClean="0"/>
              <a:t>дистанционный</a:t>
            </a:r>
            <a:endParaRPr dirty="0"/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и</a:t>
            </a:r>
            <a:r>
              <a:rPr lang="ru-RU" dirty="0" smtClean="0"/>
              <a:t>тоговое тестирование</a:t>
            </a:r>
            <a:endParaRPr dirty="0"/>
          </a:p>
        </p:txBody>
      </p:sp>
      <p:sp>
        <p:nvSpPr>
          <p:cNvPr id="164" name="Прямоугольник 3"/>
          <p:cNvSpPr txBox="1"/>
          <p:nvPr/>
        </p:nvSpPr>
        <p:spPr>
          <a:xfrm>
            <a:off x="6246925" y="5378958"/>
            <a:ext cx="3623747" cy="797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dirty="0"/>
              <a:t>о</a:t>
            </a:r>
            <a:r>
              <a:rPr lang="ru-RU" dirty="0" smtClean="0"/>
              <a:t>чное обучение</a:t>
            </a:r>
            <a:endParaRPr lang="ru-RU" dirty="0"/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mtClean="0"/>
              <a:t>в </a:t>
            </a:r>
            <a:r>
              <a:rPr lang="ru-RU" dirty="0" smtClean="0"/>
              <a:t>технопарках «</a:t>
            </a:r>
            <a:r>
              <a:rPr lang="ru-RU" dirty="0" err="1" smtClean="0"/>
              <a:t>Кванториум</a:t>
            </a:r>
            <a:r>
              <a:rPr lang="ru-RU" dirty="0" smtClean="0"/>
              <a:t>»</a:t>
            </a:r>
            <a:endParaRPr dirty="0"/>
          </a:p>
        </p:txBody>
      </p:sp>
      <p:sp>
        <p:nvSpPr>
          <p:cNvPr id="165" name="Прямоугольник 3"/>
          <p:cNvSpPr txBox="1"/>
          <p:nvPr/>
        </p:nvSpPr>
        <p:spPr>
          <a:xfrm>
            <a:off x="2020714" y="4773975"/>
            <a:ext cx="244073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15.04</a:t>
            </a:r>
            <a:r>
              <a:rPr dirty="0" smtClean="0"/>
              <a:t>.</a:t>
            </a:r>
            <a:r>
              <a:rPr lang="ru-RU" dirty="0" smtClean="0"/>
              <a:t> – 30.06. </a:t>
            </a:r>
            <a:r>
              <a:rPr dirty="0" smtClean="0"/>
              <a:t>2019</a:t>
            </a:r>
            <a:endParaRPr dirty="0"/>
          </a:p>
        </p:txBody>
      </p:sp>
      <p:sp>
        <p:nvSpPr>
          <p:cNvPr id="166" name="Прямоугольник 3"/>
          <p:cNvSpPr txBox="1"/>
          <p:nvPr/>
        </p:nvSpPr>
        <p:spPr>
          <a:xfrm>
            <a:off x="6259387" y="4773975"/>
            <a:ext cx="2370199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01</a:t>
            </a:r>
            <a:r>
              <a:rPr dirty="0" smtClean="0"/>
              <a:t>.0</a:t>
            </a:r>
            <a:r>
              <a:rPr lang="ru-RU" dirty="0" smtClean="0"/>
              <a:t>7</a:t>
            </a:r>
            <a:r>
              <a:rPr dirty="0" smtClean="0"/>
              <a:t>.</a:t>
            </a:r>
            <a:r>
              <a:rPr lang="ru-RU" dirty="0" smtClean="0"/>
              <a:t> – 23.08.2019</a:t>
            </a:r>
            <a:endParaRPr dirty="0"/>
          </a:p>
        </p:txBody>
      </p:sp>
      <p:sp>
        <p:nvSpPr>
          <p:cNvPr id="167" name="Прямоугольник 3"/>
          <p:cNvSpPr txBox="1"/>
          <p:nvPr/>
        </p:nvSpPr>
        <p:spPr>
          <a:xfrm>
            <a:off x="6294044" y="2275696"/>
            <a:ext cx="5679111" cy="2119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Типовые планы и техники проведения занятий</a:t>
            </a:r>
          </a:p>
          <a:p>
            <a:pPr>
              <a:lnSpc>
                <a:spcPct val="12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Обучение предметным навыкам: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Программирование 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3D-моделирование и 3D-печать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Разработка виртуальной реальности</a:t>
            </a:r>
          </a:p>
          <a:p>
            <a:pPr marL="200526" indent="-200526">
              <a:lnSpc>
                <a:spcPct val="120000"/>
              </a:lnSpc>
              <a:buSzPct val="100000"/>
              <a:buChar char="-"/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Управления коптером</a:t>
            </a:r>
          </a:p>
        </p:txBody>
      </p:sp>
    </p:spTree>
    <p:extLst>
      <p:ext uri="{BB962C8B-B14F-4D97-AF65-F5344CB8AC3E}">
        <p14:creationId xmlns:p14="http://schemas.microsoft.com/office/powerpoint/2010/main" val="191946283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6014" y="3182524"/>
            <a:ext cx="9309100" cy="1652548"/>
          </a:xfrm>
        </p:spPr>
        <p:txBody>
          <a:bodyPr anchor="t" anchorCtr="0">
            <a:noAutofit/>
          </a:bodyPr>
          <a:lstStyle/>
          <a:p>
            <a:pPr algn="l"/>
            <a:r>
              <a:rPr lang="ru-RU" sz="3200" dirty="0" smtClean="0"/>
              <a:t>График очных образовательных сессий для </a:t>
            </a:r>
            <a:r>
              <a:rPr lang="ru-RU" sz="3200" smtClean="0"/>
              <a:t>учителей технологии</a:t>
            </a:r>
            <a:r>
              <a:rPr lang="ru-RU" sz="3200" b="1" smtClean="0">
                <a:solidFill>
                  <a:srgbClr val="333E48"/>
                </a:solidFill>
              </a:rPr>
              <a:t> Центров </a:t>
            </a:r>
            <a:r>
              <a:rPr lang="ru-RU" sz="3200" b="1" dirty="0">
                <a:solidFill>
                  <a:srgbClr val="333E48"/>
                </a:solidFill>
              </a:rPr>
              <a:t>образования цифрового и гуманитарного профилей «Точка роста» 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1E6EDDA1-CC32-433C-B0F8-EE13D837A699}"/>
              </a:ext>
            </a:extLst>
          </p:cNvPr>
          <p:cNvGrpSpPr/>
          <p:nvPr/>
        </p:nvGrpSpPr>
        <p:grpSpPr>
          <a:xfrm>
            <a:off x="7295221" y="5407389"/>
            <a:ext cx="4466778" cy="1148489"/>
            <a:chOff x="3564354" y="4350157"/>
            <a:chExt cx="8327199" cy="2141072"/>
          </a:xfrm>
        </p:grpSpPr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69544CDE-50AE-401E-90C3-BB78264B57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495" b="28756"/>
            <a:stretch/>
          </p:blipFill>
          <p:spPr>
            <a:xfrm>
              <a:off x="3564354" y="4562060"/>
              <a:ext cx="3441365" cy="1815225"/>
            </a:xfrm>
            <a:prstGeom prst="rect">
              <a:avLst/>
            </a:prstGeom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140E3BDE-147A-4AFB-BB91-B979077284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75925" y="4448117"/>
              <a:ext cx="1561958" cy="2043112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4167562F-2B54-44BD-A3F8-E06942769E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50747" y="4350157"/>
              <a:ext cx="1840806" cy="2043112"/>
            </a:xfrm>
            <a:prstGeom prst="rect">
              <a:avLst/>
            </a:prstGeom>
          </p:spPr>
        </p:pic>
      </p:grp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532F79-AE30-40B7-A40E-B1439A2ED7D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07" t="8943" r="20023" b="77236"/>
          <a:stretch/>
        </p:blipFill>
        <p:spPr>
          <a:xfrm>
            <a:off x="1750431" y="413700"/>
            <a:ext cx="5674736" cy="2106343"/>
          </a:xfrm>
          <a:prstGeom prst="rect">
            <a:avLst/>
          </a:prstGeom>
        </p:spPr>
      </p:pic>
      <p:sp>
        <p:nvSpPr>
          <p:cNvPr id="11" name="Параллелограмм 10">
            <a:extLst>
              <a:ext uri="{FF2B5EF4-FFF2-40B4-BE49-F238E27FC236}">
                <a16:creationId xmlns:a16="http://schemas.microsoft.com/office/drawing/2014/main" id="{5AF57F73-0A50-4AD6-B78F-22F61F597B6F}"/>
              </a:ext>
            </a:extLst>
          </p:cNvPr>
          <p:cNvSpPr/>
          <p:nvPr/>
        </p:nvSpPr>
        <p:spPr>
          <a:xfrm rot="18919284">
            <a:off x="-1047360" y="4355574"/>
            <a:ext cx="3536020" cy="1471934"/>
          </a:xfrm>
          <a:prstGeom prst="parallelogram">
            <a:avLst>
              <a:gd name="adj" fmla="val 10028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33723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Северо-Западный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445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Калининградская область, Калининград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Калининградская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Новгородская область, Великий Новгород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endParaRPr lang="ru-RU" sz="1600" b="1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Ленинградская, Новгородская, Псковская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Республика Коми, Сыктывкар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Архангельская, Республика Коми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023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04241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Центральный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45240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Владимирская область, Владимир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Владимирская, Ивановская, Костромская, Московская, Нижегородская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Воронежская область, Воронеж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Воронежская, Самарская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Липецкая область, Липецк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Белгородская, Липецкая, Орловская, Тамбовская, Тульская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023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8533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Южный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3295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Астраханская область, Астрахань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Астраханская, Волгоградская, Ставропольский край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город Севастополь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Краснодарский край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619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Северо-Кавказский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445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Дагестан, Махачкала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Дагестан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Северная Осетия-Алания, Владикавказ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Осетия-Алания, Ингушетия, Кабардино-Балкария, Карачаево-Черкессия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Чеченская Республика, Грозный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Чеченская Республика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023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295995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Приволжский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445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Татарстан, Набережные Челны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Татарстан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Чувашская республика, Чебоксары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Мордовия. Чувашская Республика, Ульяновская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Пензенская область, Пенза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Саратовская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023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1997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Федеральный проект 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«Современная </a:t>
            </a:r>
            <a:r>
              <a:rPr lang="ru-RU" dirty="0" smtClean="0"/>
              <a:t>школа» национального проекта «Образование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/>
              <a:t>м</a:t>
            </a:r>
            <a:r>
              <a:rPr lang="ru-RU" sz="4400" dirty="0" smtClean="0"/>
              <a:t>ероприятие: </a:t>
            </a:r>
          </a:p>
          <a:p>
            <a:pPr marL="0" indent="0" algn="ctr">
              <a:buNone/>
            </a:pPr>
            <a:r>
              <a:rPr lang="ru-RU" sz="4400" dirty="0" smtClean="0"/>
              <a:t>«Обновление материально-технической базы для формирования у обучающихся современных технологических и гуманитарных навыков» 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4049036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Уральский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2138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Свердловская область, Екатеринбург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Свердловская, Курганская область, Башкортостан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17972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Сибирский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28699" y="1824038"/>
          <a:ext cx="10515600" cy="445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672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2748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9610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8456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80946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80586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6346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8674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Иркутская область, Иркутск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Забайкальский край, Иркутская область, Тыва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Кемеровская область, Кемерово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Кемеровская </a:t>
                      </a:r>
                      <a:r>
                        <a:rPr lang="ru-RU" sz="16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облачть</a:t>
                      </a:r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Республика Алтай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156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Томская область, Томск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Омская, Томская, Тюменская, ЯНАО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023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67257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5BE51B8-DDCF-48FA-8261-5C998B9CF7F4}"/>
              </a:ext>
            </a:extLst>
          </p:cNvPr>
          <p:cNvSpPr txBox="1">
            <a:spLocks/>
          </p:cNvSpPr>
          <p:nvPr/>
        </p:nvSpPr>
        <p:spPr>
          <a:xfrm>
            <a:off x="1028699" y="229369"/>
            <a:ext cx="8706971" cy="11041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333E48"/>
                </a:solidFill>
              </a:rPr>
              <a:t>Дальневосточный федеральный округ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7C790A2-F91B-4318-A0B4-0E46F0F5C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863683"/>
              </p:ext>
            </p:extLst>
          </p:nvPr>
        </p:nvGraphicFramePr>
        <p:xfrm>
          <a:off x="1099127" y="1824038"/>
          <a:ext cx="10501745" cy="5010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210">
                  <a:extLst>
                    <a:ext uri="{9D8B030D-6E8A-4147-A177-3AD203B41FA5}">
                      <a16:colId xmlns:a16="http://schemas.microsoft.com/office/drawing/2014/main" val="1835747454"/>
                    </a:ext>
                  </a:extLst>
                </a:gridCol>
                <a:gridCol w="1730466">
                  <a:extLst>
                    <a:ext uri="{9D8B030D-6E8A-4147-A177-3AD203B41FA5}">
                      <a16:colId xmlns:a16="http://schemas.microsoft.com/office/drawing/2014/main" val="609638550"/>
                    </a:ext>
                  </a:extLst>
                </a:gridCol>
                <a:gridCol w="723874">
                  <a:extLst>
                    <a:ext uri="{9D8B030D-6E8A-4147-A177-3AD203B41FA5}">
                      <a16:colId xmlns:a16="http://schemas.microsoft.com/office/drawing/2014/main" val="2591569961"/>
                    </a:ext>
                  </a:extLst>
                </a:gridCol>
                <a:gridCol w="657054">
                  <a:extLst>
                    <a:ext uri="{9D8B030D-6E8A-4147-A177-3AD203B41FA5}">
                      <a16:colId xmlns:a16="http://schemas.microsoft.com/office/drawing/2014/main" val="2774556317"/>
                    </a:ext>
                  </a:extLst>
                </a:gridCol>
                <a:gridCol w="738635">
                  <a:extLst>
                    <a:ext uri="{9D8B030D-6E8A-4147-A177-3AD203B41FA5}">
                      <a16:colId xmlns:a16="http://schemas.microsoft.com/office/drawing/2014/main" val="1686994575"/>
                    </a:ext>
                  </a:extLst>
                </a:gridCol>
                <a:gridCol w="897273">
                  <a:extLst>
                    <a:ext uri="{9D8B030D-6E8A-4147-A177-3AD203B41FA5}">
                      <a16:colId xmlns:a16="http://schemas.microsoft.com/office/drawing/2014/main" val="1971810466"/>
                    </a:ext>
                  </a:extLst>
                </a:gridCol>
                <a:gridCol w="713899">
                  <a:extLst>
                    <a:ext uri="{9D8B030D-6E8A-4147-A177-3AD203B41FA5}">
                      <a16:colId xmlns:a16="http://schemas.microsoft.com/office/drawing/2014/main" val="776497220"/>
                    </a:ext>
                  </a:extLst>
                </a:gridCol>
                <a:gridCol w="879785">
                  <a:extLst>
                    <a:ext uri="{9D8B030D-6E8A-4147-A177-3AD203B41FA5}">
                      <a16:colId xmlns:a16="http://schemas.microsoft.com/office/drawing/2014/main" val="144507039"/>
                    </a:ext>
                  </a:extLst>
                </a:gridCol>
                <a:gridCol w="779557">
                  <a:extLst>
                    <a:ext uri="{9D8B030D-6E8A-4147-A177-3AD203B41FA5}">
                      <a16:colId xmlns:a16="http://schemas.microsoft.com/office/drawing/2014/main" val="123915445"/>
                    </a:ext>
                  </a:extLst>
                </a:gridCol>
                <a:gridCol w="857512">
                  <a:extLst>
                    <a:ext uri="{9D8B030D-6E8A-4147-A177-3AD203B41FA5}">
                      <a16:colId xmlns:a16="http://schemas.microsoft.com/office/drawing/2014/main" val="1655236440"/>
                    </a:ext>
                  </a:extLst>
                </a:gridCol>
                <a:gridCol w="2173480">
                  <a:extLst>
                    <a:ext uri="{9D8B030D-6E8A-4147-A177-3AD203B41FA5}">
                      <a16:colId xmlns:a16="http://schemas.microsoft.com/office/drawing/2014/main" val="28764746"/>
                    </a:ext>
                  </a:extLst>
                </a:gridCol>
              </a:tblGrid>
              <a:tr h="11054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Субъект РФ, город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1-5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17-21 июля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22-26 июля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 июля-</a:t>
                      </a:r>
                      <a:b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5-9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12-16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13-17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19-23 августа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Участники образовательных сессий из следующих субъектов РФ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078231"/>
                  </a:ext>
                </a:extLst>
              </a:tr>
              <a:tr h="1301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Саха (Якутия), Якутск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Саха-Якутия, Магаданская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79993"/>
                  </a:ext>
                </a:extLst>
              </a:tr>
              <a:tr h="1301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Сахалинская область, 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Южно-Сахалинск</a:t>
                      </a:r>
                    </a:p>
                    <a:p>
                      <a:pPr marL="0" algn="ctr" defTabSz="914400" rtl="0" eaLnBrk="1" fontAlgn="ctr" latinLnBrk="0" hangingPunct="1"/>
                      <a:endParaRPr lang="ru-RU" sz="16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ессия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Камчатский 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край </a:t>
                      </a:r>
                      <a:r>
                        <a:rPr lang="ru-RU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Сахалинская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03976"/>
                  </a:ext>
                </a:extLst>
              </a:tr>
              <a:tr h="13015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Хабаровский край,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Комсомольск-на-Амуре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r>
                        <a:rPr lang="ru-RU" sz="1600" u="none" strike="noStrike" dirty="0" smtClean="0">
                          <a:effectLst/>
                        </a:rPr>
                        <a:t> 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сессия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82" marR="6882" marT="68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Амурская область, Хабаровский край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82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5953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42" name="Заголовок 1"/>
          <p:cNvSpPr txBox="1"/>
          <p:nvPr/>
        </p:nvSpPr>
        <p:spPr>
          <a:xfrm>
            <a:off x="1028700" y="1965427"/>
            <a:ext cx="10998200" cy="902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>
              <a:lnSpc>
                <a:spcPct val="90000"/>
              </a:lnSpc>
              <a:defRPr sz="20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Вхождение РФ к 2024 году в ТОП10 стран мира по качеству общего образования, воспитания гармонично развитой и социально ответственной личности, посредством обновления </a:t>
            </a:r>
            <a:r>
              <a:rPr b="1"/>
              <a:t>содержания, технологий и методов обучения</a:t>
            </a:r>
            <a:r>
              <a:t> </a:t>
            </a:r>
          </a:p>
        </p:txBody>
      </p:sp>
      <p:graphicFrame>
        <p:nvGraphicFramePr>
          <p:cNvPr id="43" name="Таблица 6"/>
          <p:cNvGraphicFramePr/>
          <p:nvPr/>
        </p:nvGraphicFramePr>
        <p:xfrm>
          <a:off x="1138044" y="3049031"/>
          <a:ext cx="8889999" cy="311404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6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3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год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Количество школ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Охват учащихся, тыс</a:t>
                      </a:r>
                    </a:p>
                  </a:txBody>
                  <a:tcPr marL="45720" marR="45720" horzOverflow="overflow">
                    <a:solidFill>
                      <a:srgbClr val="333E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2019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2049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5000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250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2021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8000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400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2022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11 000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550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2023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13 500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700</a:t>
                      </a:r>
                    </a:p>
                  </a:txBody>
                  <a:tcPr marL="45720" marR="45720" horzOverflow="overflow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>
                          <a:latin typeface="Arial"/>
                          <a:ea typeface="Arial"/>
                          <a:cs typeface="Arial"/>
                          <a:sym typeface="Arial"/>
                        </a:rPr>
                        <a:t>2024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16 000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800</a:t>
                      </a:r>
                    </a:p>
                  </a:txBody>
                  <a:tcPr marL="45720" marR="45720" horzOverflow="overflow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" name="Заголовок 1"/>
          <p:cNvSpPr txBox="1"/>
          <p:nvPr/>
        </p:nvSpPr>
        <p:spPr>
          <a:xfrm>
            <a:off x="1028700" y="354869"/>
            <a:ext cx="6273800" cy="853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/>
          <a:p>
            <a:pPr>
              <a:lnSpc>
                <a:spcPct val="90000"/>
              </a:lnSpc>
              <a:defRPr sz="28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Цель</a:t>
            </a:r>
            <a:r>
              <a:rPr dirty="0"/>
              <a:t>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проекта</a:t>
            </a:r>
            <a:r>
              <a:rPr dirty="0"/>
              <a:t> </a:t>
            </a:r>
            <a:br>
              <a:rPr dirty="0"/>
            </a:br>
            <a:r>
              <a:rPr dirty="0"/>
              <a:t>«</a:t>
            </a:r>
            <a:r>
              <a:rPr dirty="0" err="1"/>
              <a:t>Современная</a:t>
            </a:r>
            <a:r>
              <a:rPr dirty="0"/>
              <a:t> школа»</a:t>
            </a:r>
          </a:p>
        </p:txBody>
      </p:sp>
    </p:spTree>
    <p:extLst>
      <p:ext uri="{BB962C8B-B14F-4D97-AF65-F5344CB8AC3E}">
        <p14:creationId xmlns:p14="http://schemas.microsoft.com/office/powerpoint/2010/main" val="121101802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57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9171214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 err="1"/>
              <a:t>Распоряжение</a:t>
            </a:r>
            <a:r>
              <a:rPr sz="2400" dirty="0"/>
              <a:t> Министерства </a:t>
            </a:r>
            <a:r>
              <a:rPr sz="2400" dirty="0" err="1"/>
              <a:t>просвещения</a:t>
            </a:r>
            <a:r>
              <a:rPr sz="2400" dirty="0"/>
              <a:t> РФ №P-23</a:t>
            </a:r>
            <a:r>
              <a:rPr lang="ru-RU" sz="2400" dirty="0"/>
              <a:t/>
            </a:r>
            <a:br>
              <a:rPr lang="ru-RU" sz="2400" dirty="0"/>
            </a:br>
            <a:r>
              <a:rPr sz="2400" dirty="0" err="1"/>
              <a:t>от</a:t>
            </a:r>
            <a:r>
              <a:rPr sz="2400" dirty="0"/>
              <a:t> 1 </a:t>
            </a:r>
            <a:r>
              <a:rPr sz="2400" dirty="0" err="1"/>
              <a:t>марта</a:t>
            </a:r>
            <a:r>
              <a:rPr sz="2400" dirty="0"/>
              <a:t> 2019 </a:t>
            </a:r>
            <a:r>
              <a:rPr sz="2400" dirty="0" err="1"/>
              <a:t>года</a:t>
            </a:r>
            <a:r>
              <a:rPr sz="2400" dirty="0"/>
              <a:t> </a:t>
            </a:r>
          </a:p>
        </p:txBody>
      </p:sp>
      <p:sp>
        <p:nvSpPr>
          <p:cNvPr id="58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04901" y="1902691"/>
            <a:ext cx="9203994" cy="4460008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0" indent="0" algn="just">
              <a:lnSpc>
                <a:spcPct val="100000"/>
              </a:lnSpc>
              <a:buSzTx/>
              <a:buNone/>
              <a:defRPr sz="2000"/>
            </a:lvl1pPr>
          </a:lstStyle>
          <a:p>
            <a:r>
              <a:rPr sz="5100" dirty="0"/>
              <a:t>«</a:t>
            </a:r>
            <a:r>
              <a:rPr sz="5100" dirty="0" err="1"/>
              <a:t>Об</a:t>
            </a:r>
            <a:r>
              <a:rPr sz="5100" dirty="0"/>
              <a:t> </a:t>
            </a:r>
            <a:r>
              <a:rPr sz="5100" dirty="0" err="1"/>
              <a:t>утверждении</a:t>
            </a:r>
            <a:r>
              <a:rPr sz="5100" dirty="0"/>
              <a:t> </a:t>
            </a:r>
            <a:r>
              <a:rPr sz="5100" dirty="0" err="1"/>
              <a:t>методических</a:t>
            </a:r>
            <a:r>
              <a:rPr sz="5100" dirty="0"/>
              <a:t> </a:t>
            </a:r>
            <a:r>
              <a:rPr sz="5100" dirty="0" err="1"/>
              <a:t>рекомендаций</a:t>
            </a:r>
            <a:r>
              <a:rPr sz="5100" dirty="0"/>
              <a:t> по </a:t>
            </a:r>
            <a:r>
              <a:rPr sz="5100" dirty="0" err="1"/>
              <a:t>созданию</a:t>
            </a:r>
            <a:r>
              <a:rPr sz="5100" dirty="0"/>
              <a:t> </a:t>
            </a:r>
            <a:r>
              <a:rPr sz="5100" dirty="0" err="1"/>
              <a:t>мест</a:t>
            </a:r>
            <a:r>
              <a:rPr sz="5100" dirty="0"/>
              <a:t> </a:t>
            </a:r>
            <a:r>
              <a:rPr sz="5100" dirty="0" err="1"/>
              <a:t>для</a:t>
            </a:r>
            <a:r>
              <a:rPr sz="5100" dirty="0"/>
              <a:t> </a:t>
            </a:r>
            <a:r>
              <a:rPr sz="5100" dirty="0" err="1"/>
              <a:t>реализации</a:t>
            </a:r>
            <a:r>
              <a:rPr sz="5100" dirty="0"/>
              <a:t> </a:t>
            </a:r>
            <a:r>
              <a:rPr sz="5100" dirty="0" err="1"/>
              <a:t>основных</a:t>
            </a:r>
            <a:r>
              <a:rPr sz="5100" dirty="0"/>
              <a:t> и </a:t>
            </a:r>
            <a:r>
              <a:rPr sz="5100" dirty="0" err="1"/>
              <a:t>дополнительных</a:t>
            </a:r>
            <a:r>
              <a:rPr sz="5100" dirty="0"/>
              <a:t> </a:t>
            </a:r>
            <a:r>
              <a:rPr sz="5100" dirty="0" err="1"/>
              <a:t>общеобразовательных</a:t>
            </a:r>
            <a:r>
              <a:rPr sz="5100" dirty="0"/>
              <a:t> программ </a:t>
            </a:r>
            <a:r>
              <a:rPr sz="5100" dirty="0" err="1"/>
              <a:t>цифрового</a:t>
            </a:r>
            <a:r>
              <a:rPr sz="5100" dirty="0"/>
              <a:t>, </a:t>
            </a:r>
            <a:r>
              <a:rPr sz="5100" dirty="0" err="1"/>
              <a:t>естественнонаучного</a:t>
            </a:r>
            <a:r>
              <a:rPr sz="5100" dirty="0"/>
              <a:t>, </a:t>
            </a:r>
            <a:r>
              <a:rPr sz="5100" dirty="0" err="1"/>
              <a:t>технического</a:t>
            </a:r>
            <a:r>
              <a:rPr sz="5100" dirty="0"/>
              <a:t> и </a:t>
            </a:r>
            <a:r>
              <a:rPr sz="5100" dirty="0" err="1"/>
              <a:t>гуманитарного</a:t>
            </a:r>
            <a:r>
              <a:rPr sz="5100" dirty="0"/>
              <a:t> </a:t>
            </a:r>
            <a:r>
              <a:rPr sz="5100" dirty="0" err="1"/>
              <a:t>профилей</a:t>
            </a:r>
            <a:r>
              <a:rPr sz="5100" dirty="0"/>
              <a:t> в </a:t>
            </a:r>
            <a:r>
              <a:rPr sz="5100" dirty="0" err="1"/>
              <a:t>образовательных</a:t>
            </a:r>
            <a:r>
              <a:rPr sz="5100" dirty="0"/>
              <a:t> </a:t>
            </a:r>
            <a:r>
              <a:rPr sz="5100" dirty="0" err="1"/>
              <a:t>организациях</a:t>
            </a:r>
            <a:r>
              <a:rPr sz="5100" dirty="0"/>
              <a:t>, </a:t>
            </a:r>
            <a:r>
              <a:rPr sz="5100" dirty="0" err="1"/>
              <a:t>расположенных</a:t>
            </a:r>
            <a:r>
              <a:rPr sz="5100" dirty="0"/>
              <a:t> в </a:t>
            </a:r>
            <a:r>
              <a:rPr sz="5100" dirty="0" err="1"/>
              <a:t>сельской</a:t>
            </a:r>
            <a:r>
              <a:rPr sz="5100" dirty="0"/>
              <a:t> </a:t>
            </a:r>
            <a:r>
              <a:rPr sz="5100" dirty="0" err="1"/>
              <a:t>местности</a:t>
            </a:r>
            <a:r>
              <a:rPr sz="5100" dirty="0"/>
              <a:t> и </a:t>
            </a:r>
            <a:r>
              <a:rPr sz="5100" dirty="0" err="1"/>
              <a:t>малых</a:t>
            </a:r>
            <a:r>
              <a:rPr sz="5100" dirty="0"/>
              <a:t> </a:t>
            </a:r>
            <a:r>
              <a:rPr sz="5100" dirty="0" err="1"/>
              <a:t>городах</a:t>
            </a:r>
            <a:r>
              <a:rPr sz="5100" dirty="0"/>
              <a:t>, и </a:t>
            </a:r>
            <a:r>
              <a:rPr sz="5100" dirty="0" err="1"/>
              <a:t>дистанционных</a:t>
            </a:r>
            <a:r>
              <a:rPr sz="5100" dirty="0"/>
              <a:t> программ </a:t>
            </a:r>
            <a:r>
              <a:rPr sz="5100" dirty="0" err="1"/>
              <a:t>обучения</a:t>
            </a:r>
            <a:r>
              <a:rPr sz="5100" dirty="0"/>
              <a:t> </a:t>
            </a:r>
            <a:r>
              <a:rPr sz="5100" dirty="0" err="1"/>
              <a:t>определенных</a:t>
            </a:r>
            <a:r>
              <a:rPr sz="5100" dirty="0"/>
              <a:t> </a:t>
            </a:r>
            <a:r>
              <a:rPr sz="5100" dirty="0" err="1"/>
              <a:t>категорий</a:t>
            </a:r>
            <a:r>
              <a:rPr sz="5100" dirty="0"/>
              <a:t> </a:t>
            </a:r>
            <a:r>
              <a:rPr sz="5100" dirty="0" err="1"/>
              <a:t>обучающихся</a:t>
            </a:r>
            <a:r>
              <a:rPr sz="5100" dirty="0"/>
              <a:t>, в </a:t>
            </a:r>
            <a:r>
              <a:rPr sz="5100" dirty="0" err="1"/>
              <a:t>том</a:t>
            </a:r>
            <a:r>
              <a:rPr sz="5100" dirty="0"/>
              <a:t> </a:t>
            </a:r>
            <a:r>
              <a:rPr sz="5100" dirty="0" err="1"/>
              <a:t>числе</a:t>
            </a:r>
            <a:r>
              <a:rPr sz="5100" dirty="0"/>
              <a:t> </a:t>
            </a:r>
            <a:r>
              <a:rPr sz="5100" dirty="0" err="1"/>
              <a:t>на</a:t>
            </a:r>
            <a:r>
              <a:rPr sz="5100" dirty="0"/>
              <a:t> </a:t>
            </a:r>
            <a:r>
              <a:rPr sz="5100" dirty="0" err="1"/>
              <a:t>базе</a:t>
            </a:r>
            <a:r>
              <a:rPr sz="5100" dirty="0"/>
              <a:t> </a:t>
            </a:r>
            <a:r>
              <a:rPr sz="5100" dirty="0" err="1"/>
              <a:t>сетевого</a:t>
            </a:r>
            <a:r>
              <a:rPr sz="5100" dirty="0"/>
              <a:t> </a:t>
            </a:r>
            <a:r>
              <a:rPr sz="5100" dirty="0" err="1"/>
              <a:t>взаимодействия</a:t>
            </a:r>
            <a:r>
              <a:rPr sz="5100" dirty="0"/>
              <a:t>»</a:t>
            </a:r>
            <a:endParaRPr lang="ru-RU" sz="5100" dirty="0"/>
          </a:p>
          <a:p>
            <a:endParaRPr lang="ru-RU" dirty="0"/>
          </a:p>
          <a:p>
            <a:r>
              <a:rPr lang="ru-RU" sz="4200" b="1" dirty="0"/>
              <a:t>Распоряжение Министерства просвещения РФ №P-46 от 15 апреля 2019 года</a:t>
            </a:r>
          </a:p>
          <a:p>
            <a:r>
              <a:rPr lang="ru-RU" sz="3000" dirty="0"/>
              <a:t> </a:t>
            </a:r>
            <a:r>
              <a:rPr lang="ru-RU" sz="4200" dirty="0"/>
              <a:t>«О внесении изменений в распоряжение Министерства просвещения РФ №Р-23 от 1 марта 2019 года ( уточнены примерные технические характеристики примерного перечня оборудования и средств обучения для оснащения Центров «Точка роста»</a:t>
            </a:r>
            <a:endParaRPr sz="42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61" name="Заголовок 4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Определение</a:t>
            </a:r>
          </a:p>
        </p:txBody>
      </p:sp>
      <p:sp>
        <p:nvSpPr>
          <p:cNvPr id="62" name="Объект 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372600" cy="435133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buClr>
                <a:srgbClr val="FF0000"/>
              </a:buClr>
              <a:buFontTx/>
              <a:buAutoNum type="arabicPeriod"/>
              <a:defRPr sz="2000"/>
            </a:pPr>
            <a:r>
              <a:rPr sz="2400" dirty="0" err="1"/>
              <a:t>Центры</a:t>
            </a:r>
            <a:r>
              <a:rPr sz="2400" dirty="0"/>
              <a:t> «</a:t>
            </a:r>
            <a:r>
              <a:rPr sz="2400" dirty="0" err="1"/>
              <a:t>Точка</a:t>
            </a:r>
            <a:r>
              <a:rPr sz="2400" dirty="0"/>
              <a:t> </a:t>
            </a:r>
            <a:r>
              <a:rPr sz="2400" dirty="0" err="1"/>
              <a:t>роста</a:t>
            </a:r>
            <a:r>
              <a:rPr sz="2400" dirty="0"/>
              <a:t>» </a:t>
            </a:r>
            <a:r>
              <a:rPr sz="2400" dirty="0" err="1"/>
              <a:t>создаются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структурные</a:t>
            </a:r>
            <a:r>
              <a:rPr sz="2400" dirty="0"/>
              <a:t> </a:t>
            </a:r>
            <a:r>
              <a:rPr sz="2400" dirty="0" err="1"/>
              <a:t>подразделения</a:t>
            </a:r>
            <a:r>
              <a:rPr sz="2400" dirty="0"/>
              <a:t> </a:t>
            </a:r>
            <a:r>
              <a:rPr sz="2400" dirty="0" err="1"/>
              <a:t>общеобразовательных</a:t>
            </a:r>
            <a:r>
              <a:rPr sz="2400" dirty="0"/>
              <a:t> </a:t>
            </a:r>
            <a:r>
              <a:rPr sz="2400" dirty="0" err="1"/>
              <a:t>организаций</a:t>
            </a:r>
            <a:r>
              <a:rPr sz="2400" dirty="0"/>
              <a:t>, </a:t>
            </a:r>
            <a:r>
              <a:rPr sz="2400" dirty="0" err="1"/>
              <a:t>расположенных</a:t>
            </a:r>
            <a:r>
              <a:rPr sz="2400" dirty="0"/>
              <a:t> в </a:t>
            </a:r>
            <a:r>
              <a:rPr sz="2400" dirty="0" err="1"/>
              <a:t>сельской</a:t>
            </a:r>
            <a:r>
              <a:rPr sz="2400" dirty="0"/>
              <a:t> </a:t>
            </a:r>
            <a:r>
              <a:rPr sz="2400" dirty="0" err="1"/>
              <a:t>местности</a:t>
            </a:r>
            <a:r>
              <a:rPr sz="2400" dirty="0"/>
              <a:t> </a:t>
            </a:r>
            <a:r>
              <a:rPr lang="ru-RU" sz="2400" dirty="0"/>
              <a:t> </a:t>
            </a:r>
            <a:r>
              <a:rPr sz="2400" dirty="0"/>
              <a:t>и в </a:t>
            </a:r>
            <a:r>
              <a:rPr sz="2400" dirty="0" err="1"/>
              <a:t>малых</a:t>
            </a:r>
            <a:r>
              <a:rPr sz="2400" dirty="0"/>
              <a:t> </a:t>
            </a:r>
            <a:r>
              <a:rPr sz="2400" dirty="0" err="1"/>
              <a:t>городах</a:t>
            </a:r>
            <a:r>
              <a:rPr sz="2400" dirty="0"/>
              <a:t> </a:t>
            </a:r>
            <a:r>
              <a:rPr sz="2400" dirty="0" err="1"/>
              <a:t>без</a:t>
            </a:r>
            <a:r>
              <a:rPr sz="2400" dirty="0"/>
              <a:t> образования </a:t>
            </a:r>
            <a:r>
              <a:rPr sz="2400" dirty="0" err="1"/>
              <a:t>юридического</a:t>
            </a:r>
            <a:r>
              <a:rPr sz="2400" dirty="0"/>
              <a:t> </a:t>
            </a:r>
            <a:r>
              <a:rPr sz="2400" dirty="0" err="1"/>
              <a:t>лица</a:t>
            </a:r>
            <a:r>
              <a:rPr lang="ru-RU" sz="2400" dirty="0"/>
              <a:t> ( локальный акт ОО, типовое положение)</a:t>
            </a:r>
            <a:endParaRPr sz="2400" dirty="0"/>
          </a:p>
          <a:p>
            <a:pPr marL="342900" indent="-342900" algn="just">
              <a:lnSpc>
                <a:spcPct val="100000"/>
              </a:lnSpc>
              <a:buClr>
                <a:srgbClr val="FF0000"/>
              </a:buClr>
              <a:buFontTx/>
              <a:buAutoNum type="arabicPeriod"/>
              <a:defRPr sz="2000"/>
            </a:pPr>
            <a:r>
              <a:rPr sz="2400" dirty="0" err="1"/>
              <a:t>Совокупность</a:t>
            </a:r>
            <a:r>
              <a:rPr sz="2400" dirty="0"/>
              <a:t> </a:t>
            </a:r>
            <a:r>
              <a:rPr sz="2400" dirty="0" err="1"/>
              <a:t>образовательных</a:t>
            </a:r>
            <a:r>
              <a:rPr sz="2400" dirty="0"/>
              <a:t> </a:t>
            </a:r>
            <a:r>
              <a:rPr sz="2400" dirty="0" err="1"/>
              <a:t>организаций</a:t>
            </a:r>
            <a:r>
              <a:rPr sz="2400" dirty="0"/>
              <a:t>, </a:t>
            </a:r>
            <a:r>
              <a:rPr sz="2400" dirty="0" err="1"/>
              <a:t>на</a:t>
            </a:r>
            <a:r>
              <a:rPr sz="2400" dirty="0"/>
              <a:t> </a:t>
            </a:r>
            <a:r>
              <a:rPr sz="2400" dirty="0" err="1"/>
              <a:t>базе</a:t>
            </a:r>
            <a:r>
              <a:rPr sz="2400" dirty="0"/>
              <a:t> </a:t>
            </a:r>
            <a:r>
              <a:rPr sz="2400" dirty="0" err="1"/>
              <a:t>которых</a:t>
            </a:r>
            <a:r>
              <a:rPr sz="2400" dirty="0"/>
              <a:t> в </a:t>
            </a:r>
            <a:r>
              <a:rPr sz="2400" dirty="0" err="1" smtClean="0"/>
              <a:t>будут</a:t>
            </a:r>
            <a:r>
              <a:rPr sz="2400" dirty="0" smtClean="0"/>
              <a:t> </a:t>
            </a:r>
            <a:r>
              <a:rPr sz="2400" dirty="0" err="1"/>
              <a:t>созданы</a:t>
            </a:r>
            <a:r>
              <a:rPr sz="2400" dirty="0"/>
              <a:t> </a:t>
            </a:r>
            <a:r>
              <a:rPr sz="2400" dirty="0" err="1"/>
              <a:t>Центры</a:t>
            </a:r>
            <a:r>
              <a:rPr sz="2400" dirty="0"/>
              <a:t>, </a:t>
            </a:r>
            <a:r>
              <a:rPr sz="2400" dirty="0" err="1"/>
              <a:t>составит</a:t>
            </a:r>
            <a:r>
              <a:rPr sz="2400" dirty="0"/>
              <a:t> </a:t>
            </a:r>
            <a:r>
              <a:rPr sz="2400" b="1" dirty="0" err="1"/>
              <a:t>федеральную</a:t>
            </a:r>
            <a:r>
              <a:rPr sz="2400" b="1" dirty="0"/>
              <a:t> </a:t>
            </a:r>
            <a:r>
              <a:rPr sz="2400" b="1" dirty="0" err="1"/>
              <a:t>сеть</a:t>
            </a:r>
            <a:r>
              <a:rPr sz="2400" b="1" dirty="0"/>
              <a:t> </a:t>
            </a:r>
            <a:r>
              <a:rPr sz="2400" b="1" dirty="0" err="1"/>
              <a:t>Центров</a:t>
            </a:r>
            <a:r>
              <a:rPr sz="2400" b="1" dirty="0"/>
              <a:t> образования </a:t>
            </a:r>
            <a:r>
              <a:rPr sz="2400" b="1" dirty="0" err="1"/>
              <a:t>цифрового</a:t>
            </a:r>
            <a:r>
              <a:rPr sz="2400" b="1" dirty="0"/>
              <a:t> и </a:t>
            </a:r>
            <a:r>
              <a:rPr sz="2400" b="1" dirty="0" err="1"/>
              <a:t>гуманитарного</a:t>
            </a:r>
            <a:r>
              <a:rPr sz="2400" b="1" dirty="0"/>
              <a:t> </a:t>
            </a:r>
            <a:r>
              <a:rPr sz="2400" b="1" dirty="0" err="1"/>
              <a:t>профилей</a:t>
            </a:r>
            <a:r>
              <a:rPr sz="2400" b="1" dirty="0"/>
              <a:t>  «</a:t>
            </a:r>
            <a:r>
              <a:rPr sz="2400" b="1" dirty="0" err="1"/>
              <a:t>Точка</a:t>
            </a:r>
            <a:r>
              <a:rPr sz="2400" b="1" dirty="0"/>
              <a:t> </a:t>
            </a:r>
            <a:r>
              <a:rPr sz="2400" b="1" dirty="0" err="1"/>
              <a:t>роста</a:t>
            </a:r>
            <a:r>
              <a:rPr sz="2400" b="1" dirty="0"/>
              <a:t>»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6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 defTabSz="859536">
              <a:defRPr sz="3008"/>
            </a:lvl1pPr>
          </a:lstStyle>
          <a:p>
            <a:r>
              <a:t/>
            </a:r>
            <a:br/>
            <a:endParaRPr/>
          </a:p>
        </p:txBody>
      </p:sp>
      <p:sp>
        <p:nvSpPr>
          <p:cNvPr id="66" name="Объект 2"/>
          <p:cNvSpPr txBox="1">
            <a:spLocks noGrp="1"/>
          </p:cNvSpPr>
          <p:nvPr>
            <p:ph type="body" idx="1"/>
          </p:nvPr>
        </p:nvSpPr>
        <p:spPr>
          <a:xfrm>
            <a:off x="1193800" y="1825625"/>
            <a:ext cx="9123017" cy="435133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СОЗДАНИЕ УСЛОВИЙ ДЛЯ ВНЕДРЕНИЯ на уровнях начального общего, основного общего и ( или) среднего общего образования новых методов обучения и воспитания, образовательных технологий, обеспечивающих освоение обучающимися основных и дополнительных общеобразовательных программ цифрового, естественнонаучного, технического и гуманитарного профилей;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ОБНОВЛЕНИЕ СОДЕРЖАНИЯ И СОВЕРШЕНСТВОВАНИЕ МЕТОДОВ обучения предметов «Технология», «Информатика», «Основы безопасности жизнедеятельности»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ИСПОЛЬЗОВАНИЕ ИНФРАСТРУКТУРЫ ВО ВНЕУРОЧНОЕ ВРЕМЯ как общественного пространства для развития общекультурных компетенций и цифровой грамотности населения, шахматного образования, проектной деятельности, творческой, социальной самореализации детей, педагогов, родительской общественности</a:t>
            </a:r>
          </a:p>
        </p:txBody>
      </p:sp>
      <p:sp>
        <p:nvSpPr>
          <p:cNvPr id="67" name="Заголовок 1"/>
          <p:cNvSpPr txBox="1"/>
          <p:nvPr/>
        </p:nvSpPr>
        <p:spPr>
          <a:xfrm>
            <a:off x="1286329" y="270781"/>
            <a:ext cx="8191501" cy="917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90000"/>
              </a:lnSpc>
              <a:defRPr sz="28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Задачи Центров «Точка роста»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Образовательные направления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</a:t>
            </a:r>
            <a:r>
              <a:rPr lang="ru-RU" b="1" dirty="0" smtClean="0"/>
              <a:t>сновные общеобразовательные программы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«Технология», Информатика», «Основы безопасности жизнедеятельности»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err="1"/>
              <a:t>Р</a:t>
            </a:r>
            <a:r>
              <a:rPr lang="ru-RU" dirty="0" err="1" smtClean="0"/>
              <a:t>азноуровневые</a:t>
            </a:r>
            <a:r>
              <a:rPr lang="ru-RU" dirty="0" smtClean="0"/>
              <a:t> </a:t>
            </a:r>
            <a:r>
              <a:rPr lang="ru-RU" b="1" dirty="0" smtClean="0"/>
              <a:t>дополнительные общеобразовательные программы цифрового, естественнонаучного, технического и гуманитарного </a:t>
            </a:r>
            <a:r>
              <a:rPr lang="ru-RU" dirty="0" smtClean="0"/>
              <a:t>профилей:</a:t>
            </a:r>
          </a:p>
          <a:p>
            <a:r>
              <a:rPr lang="ru-RU" dirty="0"/>
              <a:t>п</a:t>
            </a:r>
            <a:r>
              <a:rPr lang="ru-RU" dirty="0" smtClean="0"/>
              <a:t>роектная деятельность</a:t>
            </a:r>
          </a:p>
          <a:p>
            <a:r>
              <a:rPr lang="ru-RU" dirty="0" smtClean="0"/>
              <a:t>научно-техническое творчество</a:t>
            </a:r>
          </a:p>
          <a:p>
            <a:r>
              <a:rPr lang="ru-RU" dirty="0" smtClean="0"/>
              <a:t>шахматное образование</a:t>
            </a:r>
          </a:p>
          <a:p>
            <a:r>
              <a:rPr lang="en-US" dirty="0" smtClean="0"/>
              <a:t>IT-</a:t>
            </a:r>
            <a:r>
              <a:rPr lang="ru-RU" dirty="0" smtClean="0"/>
              <a:t>технологии</a:t>
            </a:r>
          </a:p>
          <a:p>
            <a:r>
              <a:rPr lang="ru-RU" dirty="0" err="1"/>
              <a:t>м</a:t>
            </a:r>
            <a:r>
              <a:rPr lang="ru-RU" dirty="0" err="1" smtClean="0"/>
              <a:t>едиатворчество</a:t>
            </a:r>
            <a:endParaRPr lang="ru-RU" dirty="0" smtClean="0"/>
          </a:p>
          <a:p>
            <a:r>
              <a:rPr lang="ru-RU" dirty="0"/>
              <a:t>с</a:t>
            </a:r>
            <a:r>
              <a:rPr lang="ru-RU" dirty="0" smtClean="0"/>
              <a:t>оциокультурные мероприятия</a:t>
            </a:r>
          </a:p>
          <a:p>
            <a:r>
              <a:rPr lang="ru-RU" dirty="0"/>
              <a:t>и</a:t>
            </a:r>
            <a:r>
              <a:rPr lang="ru-RU" dirty="0" smtClean="0"/>
              <a:t>нформационная, экологическая, социальная, дорожно-транспортная безопасность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97018" y="1939635"/>
            <a:ext cx="6446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77242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699"/>
            <a:ext cx="34390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49" name="Заголовок 1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7356931" cy="91757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Требования к кадровому составу </a:t>
            </a:r>
            <a:br/>
            <a:r>
              <a:t>и штатной численности </a:t>
            </a:r>
          </a:p>
        </p:txBody>
      </p:sp>
      <p:sp>
        <p:nvSpPr>
          <p:cNvPr id="150" name="Прямоугольник 5"/>
          <p:cNvSpPr txBox="1"/>
          <p:nvPr/>
        </p:nvSpPr>
        <p:spPr>
          <a:xfrm>
            <a:off x="1321633" y="2381069"/>
            <a:ext cx="5522601" cy="26246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Руководитель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дополнительного образования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шахматам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Педагог-организатор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«Физкультура и ОБЖ»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«Технология»</a:t>
            </a:r>
          </a:p>
          <a:p>
            <a:pPr marL="174625" indent="-174625">
              <a:lnSpc>
                <a:spcPct val="115000"/>
              </a:lnSpc>
              <a:buClr>
                <a:srgbClr val="FF0000"/>
              </a:buClr>
              <a:buSzPct val="100000"/>
              <a:buFont typeface="Arial"/>
              <a:buChar char="•"/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Педагог по предмету «Информатика»</a:t>
            </a:r>
          </a:p>
        </p:txBody>
      </p:sp>
      <p:sp>
        <p:nvSpPr>
          <p:cNvPr id="151" name="Правая фигурная скобка 6"/>
          <p:cNvSpPr/>
          <p:nvPr/>
        </p:nvSpPr>
        <p:spPr>
          <a:xfrm>
            <a:off x="6914508" y="2342507"/>
            <a:ext cx="410967" cy="272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669"/>
                  <a:pt x="10800" y="1494"/>
                </a:cubicBezTo>
                <a:lnTo>
                  <a:pt x="10800" y="9306"/>
                </a:lnTo>
                <a:cubicBezTo>
                  <a:pt x="10800" y="10131"/>
                  <a:pt x="15635" y="10800"/>
                  <a:pt x="21600" y="10800"/>
                </a:cubicBezTo>
                <a:cubicBezTo>
                  <a:pt x="15635" y="10800"/>
                  <a:pt x="10800" y="11469"/>
                  <a:pt x="10800" y="12294"/>
                </a:cubicBezTo>
                <a:lnTo>
                  <a:pt x="10800" y="20106"/>
                </a:lnTo>
                <a:cubicBezTo>
                  <a:pt x="10800" y="20931"/>
                  <a:pt x="5965" y="21600"/>
                  <a:pt x="0" y="21600"/>
                </a:cubicBezTo>
              </a:path>
            </a:pathLst>
          </a:custGeom>
          <a:ln w="6350">
            <a:solidFill>
              <a:srgbClr val="FF0000"/>
            </a:solidFill>
            <a:miter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152" name="Прямоугольник 7"/>
          <p:cNvSpPr txBox="1"/>
          <p:nvPr/>
        </p:nvSpPr>
        <p:spPr>
          <a:xfrm>
            <a:off x="7596861" y="3121298"/>
            <a:ext cx="2824397" cy="137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just">
              <a:lnSpc>
                <a:spcPct val="115000"/>
              </a:lnSpc>
              <a:defRPr sz="2000">
                <a:solidFill>
                  <a:srgbClr val="333E48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Не менее 4-х единиц, допускается совмещение не более двух должностей</a:t>
            </a:r>
          </a:p>
        </p:txBody>
      </p:sp>
    </p:spTree>
    <p:extLst>
      <p:ext uri="{BB962C8B-B14F-4D97-AF65-F5344CB8AC3E}">
        <p14:creationId xmlns:p14="http://schemas.microsoft.com/office/powerpoint/2010/main" val="15216952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1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Требование к инфраструктуре Центра «Точка роста»</a:t>
            </a:r>
          </a:p>
        </p:txBody>
      </p:sp>
      <p:sp>
        <p:nvSpPr>
          <p:cNvPr id="116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81099" y="1790701"/>
            <a:ext cx="9066145" cy="2493064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00000"/>
              </a:lnSpc>
              <a:buSzTx/>
              <a:buNone/>
              <a:defRPr sz="2000"/>
            </a:pPr>
            <a:r>
              <a:t>Центр должен быть размещен не менее чем в двух помещениях площадью ≥ 40 м</a:t>
            </a:r>
            <a:r>
              <a:rPr baseline="30000"/>
              <a:t>2</a:t>
            </a:r>
            <a:r>
              <a:t> каждое и включать следующие функциональные зоны: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Кабинеты формирования цифровых и гуманитарных компетенций (классы «Информатики», «Технологии» и «ОБЖ»)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Помещение для проектной деятельности – открытое пространство, выполняющее роль центра общественной жизни школы, включающее шахматную гостиную, мадиазону/медиатеку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1192</Words>
  <Application>Microsoft Office PowerPoint</Application>
  <PresentationFormat>Широкоэкранный</PresentationFormat>
  <Paragraphs>425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Helvetica</vt:lpstr>
      <vt:lpstr>Times New Roman</vt:lpstr>
      <vt:lpstr>Verdana</vt:lpstr>
      <vt:lpstr>Тема Office</vt:lpstr>
      <vt:lpstr>О создании федеральной сети Центров образования цифрового и гуманитарного профилей «Точка роста» </vt:lpstr>
      <vt:lpstr>Федеральный проект   «Современная школа» национального проекта «Образование</vt:lpstr>
      <vt:lpstr>Презентация PowerPoint</vt:lpstr>
      <vt:lpstr>Распоряжение Министерства просвещения РФ №P-23 от 1 марта 2019 года </vt:lpstr>
      <vt:lpstr>Определение</vt:lpstr>
      <vt:lpstr> </vt:lpstr>
      <vt:lpstr>Образовательные направления</vt:lpstr>
      <vt:lpstr>Требования к кадровому составу  и штатной численности </vt:lpstr>
      <vt:lpstr>Требование к инфраструктуре Центра «Точка роста»</vt:lpstr>
      <vt:lpstr>Пример, Астраханская область</vt:lpstr>
      <vt:lpstr>Пример, Ивановская область</vt:lpstr>
      <vt:lpstr>Фирменный стиль</vt:lpstr>
      <vt:lpstr>Образовательные сессии  для педагогов Центров</vt:lpstr>
      <vt:lpstr>График очных образовательных сессий для учителей технологии Центров образования цифрового и гуманитарного профилей «Точка роста»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создании федеральной сети Центров образования цифрового и гуманитарного профилей «Точка роста»</dc:title>
  <dc:creator>Лариса Сулима</dc:creator>
  <cp:lastModifiedBy>Лариса Сулима</cp:lastModifiedBy>
  <cp:revision>17</cp:revision>
  <dcterms:modified xsi:type="dcterms:W3CDTF">2019-07-04T16:27:31Z</dcterms:modified>
</cp:coreProperties>
</file>