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0" r:id="rId1"/>
  </p:sldMasterIdLst>
  <p:notesMasterIdLst>
    <p:notesMasterId r:id="rId9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390" y="9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909310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E48"/>
              </a:buClr>
              <a:buSzPts val="2400"/>
              <a:buFont typeface="Arial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E48"/>
              </a:buClr>
              <a:buSzPts val="2400"/>
              <a:buFont typeface="Arial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E48"/>
              </a:buClr>
              <a:buSzPts val="2400"/>
              <a:buFont typeface="Arial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E48"/>
              </a:buClr>
              <a:buSzPts val="2400"/>
              <a:buFont typeface="Arial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E48"/>
              </a:buClr>
              <a:buSzPts val="2400"/>
              <a:buFont typeface="Arial"/>
              <a:buNone/>
              <a:defRPr sz="2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E48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E48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E48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E48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3622" y="6221732"/>
            <a:ext cx="263979" cy="269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E48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E4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E48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E4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E48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E48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E48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E48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E48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11746502" y="6362700"/>
            <a:ext cx="343899" cy="35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  <a:defRPr>
                <a:solidFill>
                  <a:srgbClr val="FF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  <a:defRPr>
                <a:solidFill>
                  <a:srgbClr val="FF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  <a:defRPr>
                <a:solidFill>
                  <a:srgbClr val="FF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  <a:defRPr>
                <a:solidFill>
                  <a:srgbClr val="FF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  <a:defRPr>
                <a:solidFill>
                  <a:srgbClr val="FF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  <a:defRPr>
                <a:solidFill>
                  <a:srgbClr val="FF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  <a:defRPr>
                <a:solidFill>
                  <a:srgbClr val="FF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  <a:defRPr>
                <a:solidFill>
                  <a:srgbClr val="FF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  <a:defRPr>
                <a:solidFill>
                  <a:srgbClr val="FF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 rot="-2680715">
            <a:off x="-547867" y="792195"/>
            <a:ext cx="1846767" cy="76875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7;p1" descr="Рисунок 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90605" y="258760"/>
            <a:ext cx="1675733" cy="62661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E4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E4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E4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E4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E4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E4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E4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E4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E4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1746502" y="6362700"/>
            <a:ext cx="343899" cy="35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4"/>
          <p:cNvGrpSpPr/>
          <p:nvPr/>
        </p:nvGrpSpPr>
        <p:grpSpPr>
          <a:xfrm>
            <a:off x="7948246" y="5662246"/>
            <a:ext cx="4183036" cy="1125417"/>
            <a:chOff x="-1" y="-1"/>
            <a:chExt cx="4466783" cy="1148494"/>
          </a:xfrm>
        </p:grpSpPr>
        <p:pic>
          <p:nvPicPr>
            <p:cNvPr id="24" name="Google Shape;24;p4" descr="Рисунок 3"/>
            <p:cNvPicPr preferRelativeResize="0"/>
            <p:nvPr/>
          </p:nvPicPr>
          <p:blipFill rotWithShape="1">
            <a:blip r:embed="rId3">
              <a:alphaModFix/>
            </a:blip>
            <a:srcRect t="18495" b="28754"/>
            <a:stretch/>
          </p:blipFill>
          <p:spPr>
            <a:xfrm>
              <a:off x="-1" y="113666"/>
              <a:ext cx="1845980" cy="9737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5;p4" descr="Рисунок 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098198" y="52546"/>
              <a:ext cx="837852" cy="10959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26;p4" descr="Рисунок 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479355" y="-1"/>
              <a:ext cx="987427" cy="109594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" name="Google Shape;27;p4" descr="Рисунок 8"/>
          <p:cNvPicPr preferRelativeResize="0"/>
          <p:nvPr/>
        </p:nvPicPr>
        <p:blipFill rotWithShape="1">
          <a:blip r:embed="rId6">
            <a:alphaModFix/>
          </a:blip>
          <a:srcRect l="27307" t="8943" r="20022" b="77236"/>
          <a:stretch/>
        </p:blipFill>
        <p:spPr>
          <a:xfrm>
            <a:off x="7778797" y="0"/>
            <a:ext cx="4404946" cy="170122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/>
          <p:nvPr/>
        </p:nvSpPr>
        <p:spPr>
          <a:xfrm rot="-2680715">
            <a:off x="-1047361" y="4355574"/>
            <a:ext cx="3536022" cy="147193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1343472" y="2988468"/>
            <a:ext cx="9144000" cy="88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4800"/>
              <a:buFont typeface="Arial"/>
              <a:buNone/>
            </a:pPr>
            <a:r>
              <a:rPr lang="ru-RU" sz="4800" dirty="0"/>
              <a:t>Оказание первой помощи.</a:t>
            </a:r>
            <a:br>
              <a:rPr lang="ru-RU" sz="4800" dirty="0"/>
            </a:br>
            <a:r>
              <a:rPr lang="ru-RU" sz="4800" dirty="0"/>
              <a:t>Сердечно-лёгочная реанимация.</a:t>
            </a:r>
            <a:endParaRPr sz="4800" dirty="0"/>
          </a:p>
        </p:txBody>
      </p:sp>
      <p:sp>
        <p:nvSpPr>
          <p:cNvPr id="30" name="Google Shape;30;p4"/>
          <p:cNvSpPr txBox="1"/>
          <p:nvPr/>
        </p:nvSpPr>
        <p:spPr>
          <a:xfrm>
            <a:off x="6816080" y="4293096"/>
            <a:ext cx="5252145" cy="666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/>
          <a:p>
            <a:pPr lvl="0" algn="ctr">
              <a:lnSpc>
                <a:spcPct val="90000"/>
              </a:lnSpc>
              <a:buClr>
                <a:srgbClr val="333E48"/>
              </a:buClr>
              <a:buSzPts val="2000"/>
            </a:pPr>
            <a:r>
              <a:rPr lang="ru-RU" sz="2000" b="1" dirty="0">
                <a:solidFill>
                  <a:srgbClr val="333E48"/>
                </a:solidFill>
              </a:rPr>
              <a:t>А.В. </a:t>
            </a:r>
            <a:r>
              <a:rPr lang="ru-RU" sz="2000" b="1" dirty="0" err="1">
                <a:solidFill>
                  <a:srgbClr val="333E48"/>
                </a:solidFill>
              </a:rPr>
              <a:t>Трафимов</a:t>
            </a:r>
            <a:r>
              <a:rPr lang="ru-RU" sz="2000" b="1" dirty="0">
                <a:solidFill>
                  <a:srgbClr val="333E48"/>
                </a:solidFill>
              </a:rPr>
              <a:t> </a:t>
            </a:r>
            <a:r>
              <a:rPr lang="ru-RU" sz="2000" b="1" i="0" u="none" strike="noStrike" cap="none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(Волгоградская область)</a:t>
            </a:r>
          </a:p>
          <a:p>
            <a:pPr algn="ctr">
              <a:lnSpc>
                <a:spcPct val="90000"/>
              </a:lnSpc>
              <a:buClr>
                <a:srgbClr val="333E48"/>
              </a:buClr>
              <a:buSzPts val="2000"/>
            </a:pPr>
            <a:r>
              <a:rPr lang="ru-RU" sz="2000" b="1" dirty="0" smtClean="0">
                <a:solidFill>
                  <a:srgbClr val="333E48"/>
                </a:solidFill>
              </a:rPr>
              <a:t>Н.Н. Сычев </a:t>
            </a:r>
            <a:r>
              <a:rPr lang="ru-RU" sz="2000" b="1" dirty="0">
                <a:solidFill>
                  <a:srgbClr val="333E48"/>
                </a:solidFill>
              </a:rPr>
              <a:t>(Волгоградская область)</a:t>
            </a:r>
          </a:p>
        </p:txBody>
      </p:sp>
      <p:sp>
        <p:nvSpPr>
          <p:cNvPr id="31" name="Google Shape;31;p4"/>
          <p:cNvSpPr txBox="1"/>
          <p:nvPr/>
        </p:nvSpPr>
        <p:spPr>
          <a:xfrm>
            <a:off x="2074985" y="6199209"/>
            <a:ext cx="4211516" cy="657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/>
          <a:p>
            <a:pPr lvl="0" algn="ctr">
              <a:lnSpc>
                <a:spcPct val="90000"/>
              </a:lnSpc>
              <a:buClr>
                <a:srgbClr val="333E48"/>
              </a:buClr>
              <a:buSzPts val="1800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Астраханский УЦ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ФПС 09.12-12.12. 2019г.</a:t>
            </a:r>
            <a:endParaRPr sz="2800" b="1" i="0" u="none" strike="noStrike" cap="none" dirty="0">
              <a:solidFill>
                <a:srgbClr val="333E48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>
            <a:spLocks noGrp="1"/>
          </p:cNvSpPr>
          <p:nvPr>
            <p:ph type="sldNum" idx="4294967295"/>
          </p:nvPr>
        </p:nvSpPr>
        <p:spPr>
          <a:xfrm>
            <a:off x="11866381" y="6362700"/>
            <a:ext cx="224018" cy="35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</a:pPr>
            <a:fld id="{00000000-1234-1234-1234-123412341234}" type="slidenum">
              <a:rPr lang="ru-RU">
                <a:solidFill>
                  <a:srgbClr val="FF0000"/>
                </a:solidFill>
              </a:rPr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800"/>
                <a:buFont typeface="Calibri"/>
                <a:buNone/>
              </a:pPr>
              <a:t>2</a:t>
            </a:fld>
            <a:endParaRPr/>
          </a:p>
        </p:txBody>
      </p:sp>
      <p:sp>
        <p:nvSpPr>
          <p:cNvPr id="51" name="Google Shape;51;p6"/>
          <p:cNvSpPr txBox="1"/>
          <p:nvPr/>
        </p:nvSpPr>
        <p:spPr>
          <a:xfrm>
            <a:off x="1322512" y="0"/>
            <a:ext cx="8784976" cy="652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40"/>
              <a:buFont typeface="Arial"/>
              <a:buNone/>
            </a:pPr>
            <a:r>
              <a:rPr lang="ru-RU" sz="3200" b="1" i="0" u="none" strike="noStrike" cap="none" dirty="0">
                <a:solidFill>
                  <a:schemeClr val="dk1"/>
                </a:solidFill>
                <a:sym typeface="Arial"/>
              </a:rPr>
              <a:t>Актуальность данного проекта</a:t>
            </a:r>
            <a:r>
              <a:rPr lang="ru-RU" sz="3200" b="1" dirty="0">
                <a:solidFill>
                  <a:schemeClr val="dk1"/>
                </a:solidFill>
              </a:rPr>
              <a:t> </a:t>
            </a:r>
            <a:r>
              <a:rPr lang="ru-RU" sz="2340" b="1" dirty="0">
                <a:solidFill>
                  <a:schemeClr val="dk1"/>
                </a:solidFill>
              </a:rPr>
              <a:t>заключается в том, что видео-уроки по «Оказанию первой помощи» дают возможность обучающимся:</a:t>
            </a:r>
          </a:p>
          <a:p>
            <a:pPr marL="342900" marR="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40"/>
              <a:buFont typeface="Wingdings" panose="05000000000000000000" pitchFamily="2" charset="2"/>
              <a:buChar char="§"/>
            </a:pPr>
            <a:r>
              <a:rPr lang="ru-RU" sz="2340" b="1" dirty="0">
                <a:solidFill>
                  <a:schemeClr val="dk1"/>
                </a:solidFill>
              </a:rPr>
              <a:t>Увидеть как происходит процесс реанимации;</a:t>
            </a:r>
          </a:p>
          <a:p>
            <a:pPr marL="342900" marR="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40"/>
              <a:buFont typeface="Wingdings" panose="05000000000000000000" pitchFamily="2" charset="2"/>
              <a:buChar char="§"/>
            </a:pPr>
            <a:r>
              <a:rPr lang="ru-RU" sz="2340" b="1" dirty="0">
                <a:solidFill>
                  <a:schemeClr val="dk1"/>
                </a:solidFill>
              </a:rPr>
              <a:t>Вникнуть в суть действий, которые выполняются во время данного процесса, а так же заинтересоваться и  морально подготовиться к тому, что  они будут непосредственными участниками.</a:t>
            </a:r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40"/>
              <a:buFont typeface="Arial"/>
              <a:buNone/>
            </a:pPr>
            <a:r>
              <a:rPr lang="ru-RU" sz="2340" b="1" dirty="0">
                <a:solidFill>
                  <a:schemeClr val="dk1"/>
                </a:solidFill>
              </a:rPr>
              <a:t> </a:t>
            </a:r>
            <a:r>
              <a:rPr lang="ru-RU" sz="234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234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40"/>
              <a:buFont typeface="Arial"/>
              <a:buNone/>
            </a:pPr>
            <a:r>
              <a:rPr lang="ru-RU" sz="234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Цель проекта: </a:t>
            </a:r>
            <a:endParaRPr dirty="0"/>
          </a:p>
          <a:p>
            <a:pPr marL="342900" marR="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340"/>
              <a:buFont typeface="Arial" panose="020B0604020202020204" pitchFamily="34" charset="0"/>
              <a:buChar char="•"/>
            </a:pPr>
            <a:r>
              <a:rPr lang="ru-RU" sz="234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 примере видео-ролика показать как применяется 4-х ступенчатый метод обучения на примере такого процесса, как «Сердечно-лёгочная реанимация».</a:t>
            </a:r>
            <a:endParaRPr sz="234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340"/>
              <a:buFont typeface="Arial"/>
              <a:buNone/>
            </a:pPr>
            <a:endParaRPr sz="234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40"/>
              <a:buFont typeface="Arial"/>
              <a:buNone/>
            </a:pPr>
            <a:r>
              <a:rPr lang="ru-RU" sz="234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Задачи проекта: </a:t>
            </a:r>
            <a:endParaRPr dirty="0"/>
          </a:p>
          <a:p>
            <a:pPr marL="342900" marR="0" lvl="0" indent="-3429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40"/>
              <a:buFont typeface="Arial" panose="020B0604020202020204" pitchFamily="34" charset="0"/>
              <a:buChar char="•"/>
            </a:pPr>
            <a:r>
              <a:rPr lang="ru-RU" sz="2340" b="1" dirty="0">
                <a:solidFill>
                  <a:schemeClr val="dk1"/>
                </a:solidFill>
              </a:rPr>
              <a:t>Заинтересовать обучающихся и привлечь к дальнейшему обучению.</a:t>
            </a:r>
            <a:r>
              <a:rPr lang="ru-RU" sz="234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234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34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"/>
          <p:cNvSpPr txBox="1"/>
          <p:nvPr/>
        </p:nvSpPr>
        <p:spPr>
          <a:xfrm>
            <a:off x="3605256" y="116632"/>
            <a:ext cx="4981488" cy="1008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ru-RU" sz="4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Четырехступенчатый метод</a:t>
            </a:r>
            <a:r>
              <a:rPr lang="ru-RU" sz="40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sz="4000" b="1" i="0" u="none" strike="noStrike" cap="none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endParaRPr sz="4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789D7FA-7ED0-4C2D-ADB0-9EB593BAD3FC}"/>
              </a:ext>
            </a:extLst>
          </p:cNvPr>
          <p:cNvSpPr txBox="1"/>
          <p:nvPr/>
        </p:nvSpPr>
        <p:spPr>
          <a:xfrm>
            <a:off x="839416" y="1124744"/>
            <a:ext cx="108732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 smtClean="0"/>
          </a:p>
          <a:p>
            <a:r>
              <a:rPr lang="ru-RU" sz="2800" dirty="0" smtClean="0"/>
              <a:t>В </a:t>
            </a:r>
            <a:r>
              <a:rPr lang="ru-RU" sz="2800" dirty="0"/>
              <a:t>данной работе мы применили 4-х ступенчатый метод обучения, для описания процесса оказания первой помощи.</a:t>
            </a:r>
          </a:p>
          <a:p>
            <a:endParaRPr lang="ru-RU" sz="2800" dirty="0"/>
          </a:p>
          <a:p>
            <a:pPr algn="just"/>
            <a:r>
              <a:rPr lang="ru-RU" sz="2800" dirty="0"/>
              <a:t>Данный метод заключается в том, что процесс обучения </a:t>
            </a:r>
            <a:r>
              <a:rPr lang="ru-RU" sz="2800" dirty="0" smtClean="0"/>
              <a:t>делится </a:t>
            </a:r>
            <a:r>
              <a:rPr lang="ru-RU" sz="2800" dirty="0"/>
              <a:t>на 4 ступени: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5812A50-A8A4-4EC3-ABD3-D690C1342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Первая ступень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E99177B-6791-47C9-81E5-5B525BDE1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08168" y="1825625"/>
            <a:ext cx="3745632" cy="4351338"/>
          </a:xfrm>
        </p:spPr>
        <p:txBody>
          <a:bodyPr/>
          <a:lstStyle/>
          <a:p>
            <a:pPr algn="ctr"/>
            <a:r>
              <a:rPr lang="ru-RU" dirty="0"/>
              <a:t>В основу данной </a:t>
            </a:r>
            <a:r>
              <a:rPr lang="ru-RU" dirty="0" smtClean="0"/>
              <a:t>ступени </a:t>
            </a:r>
            <a:r>
              <a:rPr lang="ru-RU" dirty="0" smtClean="0"/>
              <a:t>ложится </a:t>
            </a:r>
            <a:r>
              <a:rPr lang="ru-RU" dirty="0"/>
              <a:t>то, что обучающимся демонстрируется тот или иной навык, в данном случае «Оказание первой помощи. Сердечно-лёгочная реанимация.»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6C5E228-22C5-49EC-902C-833CAA216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7" r="1347"/>
          <a:stretch/>
        </p:blipFill>
        <p:spPr>
          <a:xfrm>
            <a:off x="335360" y="1848560"/>
            <a:ext cx="6912768" cy="399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38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2C65BE5-2505-4B78-BE21-196D3C1C2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Вторая ступень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A5843A8-F087-4D51-8E8B-E3594E60F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4897760" cy="4351338"/>
          </a:xfrm>
        </p:spPr>
        <p:txBody>
          <a:bodyPr/>
          <a:lstStyle/>
          <a:p>
            <a:pPr algn="just"/>
            <a:r>
              <a:rPr lang="ru-RU" dirty="0"/>
              <a:t>За основу второй ступени берется то, что преподаватель детально разбирает шаги выполнения некой процедуры, т. е. поэтапно рассказывает как </a:t>
            </a:r>
            <a:r>
              <a:rPr lang="ru-RU" dirty="0" smtClean="0"/>
              <a:t>проводится </a:t>
            </a:r>
            <a:r>
              <a:rPr lang="ru-RU" dirty="0"/>
              <a:t>«Сердечно-лёгочная реанимация».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850F101-6181-4C0E-9905-3E3774ECB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984" y="1998762"/>
            <a:ext cx="6007596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81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1BD7B9B-7D5E-40B8-AA6C-3B3DD07B2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Третья ступень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C28B6C6-6836-4CA4-A69E-2FDEE72B0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0" y="1843339"/>
            <a:ext cx="5689848" cy="4351338"/>
          </a:xfrm>
        </p:spPr>
        <p:txBody>
          <a:bodyPr/>
          <a:lstStyle/>
          <a:p>
            <a:pPr algn="just"/>
            <a:r>
              <a:rPr lang="ru-RU" dirty="0"/>
              <a:t>Данная ступень направлена на то, чтобы обучающиеся были вовлечены в процесс оказания первой помощи. </a:t>
            </a:r>
          </a:p>
          <a:p>
            <a:pPr algn="just"/>
            <a:r>
              <a:rPr lang="ru-RU" dirty="0"/>
              <a:t>Они отвечают на вопросы и руководят действиями преподавателя. </a:t>
            </a:r>
          </a:p>
          <a:p>
            <a:pPr algn="just"/>
            <a:r>
              <a:rPr lang="ru-RU" dirty="0"/>
              <a:t>Данный этап необходим для того, чтобы привлечь слушателей, раскрепостить их, а так же преодолеть психологический барьер.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2928463-36B5-42CF-A063-3A876FAC7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1819424"/>
            <a:ext cx="5343526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18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8798885-D7CD-4BE6-B6E4-8ACC57307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Четвертая ступень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2F46CF3-CF78-450D-9B38-8DD7C6749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3385592" cy="4351338"/>
          </a:xfrm>
        </p:spPr>
        <p:txBody>
          <a:bodyPr/>
          <a:lstStyle/>
          <a:p>
            <a:pPr algn="just"/>
            <a:r>
              <a:rPr lang="ru-RU" dirty="0"/>
              <a:t>Данная ступень обучения направлена но то, чтобы обучающиеся сами попробовали провести процесс реанимации полностью или частично.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CE674E8-0453-40B7-9445-D08E67DF9D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31"/>
          <a:stretch/>
        </p:blipFill>
        <p:spPr>
          <a:xfrm>
            <a:off x="4439816" y="1815024"/>
            <a:ext cx="7437546" cy="423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745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273</Words>
  <Application>Microsoft Office PowerPoint</Application>
  <PresentationFormat>Произвольный</PresentationFormat>
  <Paragraphs>29</Paragraphs>
  <Slides>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Оказание первой помощи. Сердечно-лёгочная реанимация.</vt:lpstr>
      <vt:lpstr>Презентация PowerPoint</vt:lpstr>
      <vt:lpstr>Презентация PowerPoint</vt:lpstr>
      <vt:lpstr>Первая ступень</vt:lpstr>
      <vt:lpstr>Вторая ступень</vt:lpstr>
      <vt:lpstr>Третья ступень</vt:lpstr>
      <vt:lpstr>Четвертая ступень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проекта</dc:title>
  <cp:lastModifiedBy>Вика</cp:lastModifiedBy>
  <cp:revision>14</cp:revision>
  <dcterms:modified xsi:type="dcterms:W3CDTF">2019-12-27T17:32:42Z</dcterms:modified>
</cp:coreProperties>
</file>