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2" r:id="rId3"/>
    <p:sldId id="385" r:id="rId4"/>
    <p:sldId id="388" r:id="rId5"/>
    <p:sldId id="437" r:id="rId6"/>
    <p:sldId id="435" r:id="rId7"/>
    <p:sldId id="434" r:id="rId8"/>
    <p:sldId id="404" r:id="rId9"/>
    <p:sldId id="436" r:id="rId10"/>
    <p:sldId id="390" r:id="rId11"/>
    <p:sldId id="320" r:id="rId12"/>
    <p:sldId id="259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5429"/>
    <a:srgbClr val="ECD9C6"/>
    <a:srgbClr val="2F1F0F"/>
    <a:srgbClr val="E2C4A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27" autoAdjust="0"/>
    <p:restoredTop sz="94265" autoAdjust="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824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CBD4A-F1C0-4689-AD1B-62BACED0425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FDC98-DCA0-459C-9E0C-2658B200CE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739BA-DBE2-4DDE-9D5A-2EAF72B9CE91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C4780-D46E-44F1-9FAB-991C5D84B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2E62-6E22-407A-ABFA-B7AB767011E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671-687A-4398-B45D-5EE68A44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2E62-6E22-407A-ABFA-B7AB767011E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671-687A-4398-B45D-5EE68A44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2E62-6E22-407A-ABFA-B7AB767011E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671-687A-4398-B45D-5EE68A44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669CE-76A0-46E7-8110-1273E7851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2E62-6E22-407A-ABFA-B7AB767011E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671-687A-4398-B45D-5EE68A44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2E62-6E22-407A-ABFA-B7AB767011E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671-687A-4398-B45D-5EE68A44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2E62-6E22-407A-ABFA-B7AB767011E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671-687A-4398-B45D-5EE68A44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2E62-6E22-407A-ABFA-B7AB767011E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671-687A-4398-B45D-5EE68A44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2E62-6E22-407A-ABFA-B7AB767011E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671-687A-4398-B45D-5EE68A44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2E62-6E22-407A-ABFA-B7AB767011E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671-687A-4398-B45D-5EE68A44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2E62-6E22-407A-ABFA-B7AB767011E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671-687A-4398-B45D-5EE68A44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2E62-6E22-407A-ABFA-B7AB767011E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A671-687A-4398-B45D-5EE68A44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D2E62-6E22-407A-ABFA-B7AB767011E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1A671-687A-4398-B45D-5EE68A44A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kulikovo.nubex.ru/muzey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hyperlink" Target="https://obd-memorial.ru/html/info.htm?id=3571023" TargetMode="External"/><Relationship Id="rId5" Type="http://schemas.openxmlformats.org/officeDocument/2006/relationships/hyperlink" Target="https://pamyat-naroda.ru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.png"/><Relationship Id="rId5" Type="http://schemas.openxmlformats.org/officeDocument/2006/relationships/hyperlink" Target="https://obd-memorial.ru/html/info.htm?id=3571023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hyperlink" Target="https://pamyat-naroda.ru/heroes/memorial-chelovek_donesenie3571023/?backurl=/heroes/?adv_search=y&amp;last_name=%D0%91%D1%83%D0%BB%D0%B4%D1%8B%D0%B3%D0%B8%D0%BD&amp;first_name=%D0%9F%D0%B5%D1%82%D1%80&amp;middle_name=%D0%92%D0%B0%D1%81%D0%B8%D0%BB%D1%8C%D0%B5%D0%B2%D0%B8%D1%87&amp;date_birth_from=1925&amp;static_hash=403142ae88b88e86189ae900b6c850f6&amp;group=all&amp;types=pamyat_commander:nagrady_nagrad_doc:nagrady_uchet_kartoteka:nagrady_ubilein_kartoteka:pamyat_voenkomat:potery_vpp:pamyat_zsp_parts:kld_polit:kld_upk:kld_vmf:potery_doneseniya_o_poteryah:potery_gospitali:potery_utochenie_poter:potery_spiski_zahoroneniy:potery_voennoplen:potery_iskluchenie_iz_spiskov:potery_kartoteki:same_doroga&amp;page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689838" y="-5748"/>
            <a:ext cx="9144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500" dirty="0" smtClean="0">
                <a:solidFill>
                  <a:srgbClr val="2F1F0F"/>
                </a:solidFill>
                <a:latin typeface="Arial Black" pitchFamily="34" charset="0"/>
              </a:rPr>
              <a:t> </a:t>
            </a:r>
            <a:endParaRPr lang="ru-RU" sz="4500" dirty="0">
              <a:solidFill>
                <a:srgbClr val="2F1F0F"/>
              </a:solidFill>
              <a:latin typeface="Arial Black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972616" y="1963351"/>
            <a:ext cx="61198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dirty="0" smtClean="0"/>
              <a:t> </a:t>
            </a:r>
            <a:endParaRPr lang="ru-RU" sz="1500" dirty="0"/>
          </a:p>
        </p:txBody>
      </p:sp>
      <p:sp>
        <p:nvSpPr>
          <p:cNvPr id="2" name="TextBox 1"/>
          <p:cNvSpPr txBox="1"/>
          <p:nvPr/>
        </p:nvSpPr>
        <p:spPr>
          <a:xfrm>
            <a:off x="239996" y="557679"/>
            <a:ext cx="72843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</a:rPr>
              <a:t>Областной</a:t>
            </a:r>
            <a:r>
              <a:rPr lang="ru-RU" sz="2000" b="1" u="sng" dirty="0">
                <a:solidFill>
                  <a:schemeClr val="bg1"/>
                </a:solidFill>
              </a:rPr>
              <a:t> </a:t>
            </a:r>
            <a:r>
              <a:rPr lang="ru-RU" sz="2000" b="1" u="sng" dirty="0" smtClean="0">
                <a:solidFill>
                  <a:schemeClr val="bg1"/>
                </a:solidFill>
              </a:rPr>
              <a:t>конкурс </a:t>
            </a:r>
            <a:r>
              <a:rPr lang="ru-RU" sz="2000" b="1" u="sng" dirty="0">
                <a:solidFill>
                  <a:schemeClr val="bg1"/>
                </a:solidFill>
              </a:rPr>
              <a:t>исследовательских работ </a:t>
            </a:r>
            <a:r>
              <a:rPr lang="ru-RU" sz="2000" b="1" u="sng" dirty="0" smtClean="0">
                <a:solidFill>
                  <a:schemeClr val="bg1"/>
                </a:solidFill>
              </a:rPr>
              <a:t>"</a:t>
            </a:r>
            <a:r>
              <a:rPr lang="ru-RU" sz="2000" b="1" u="sng" dirty="0">
                <a:solidFill>
                  <a:schemeClr val="bg1"/>
                </a:solidFill>
              </a:rPr>
              <a:t>Музей 21 века"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36754" y="1263883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Секция:    «Экспозиционный комплекс»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78578"/>
            <a:ext cx="7464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Исследовательская работа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«…за сестру Раю, за свободу, за русский народ…»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(на материале писем с фронта  1943 года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3163680"/>
            <a:ext cx="6224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Авторы: </a:t>
            </a:r>
            <a:r>
              <a:rPr lang="ru-RU" sz="2000" b="1" dirty="0" err="1" smtClean="0">
                <a:solidFill>
                  <a:schemeClr val="bg1"/>
                </a:solidFill>
              </a:rPr>
              <a:t>Каблова</a:t>
            </a:r>
            <a:r>
              <a:rPr lang="ru-RU" sz="2000" b="1" dirty="0" smtClean="0">
                <a:solidFill>
                  <a:schemeClr val="bg1"/>
                </a:solidFill>
              </a:rPr>
              <a:t> Вера Михайловна, 89020964877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Волхов Андрей Николаевич, 89023147957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обучающиеся 11 класса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МБОО «Куликовская СОШ»,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Новониколаевского района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4832646"/>
            <a:ext cx="6569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Научный руководитель: </a:t>
            </a:r>
            <a:r>
              <a:rPr lang="ru-RU" sz="2000" b="1" dirty="0" err="1" smtClean="0">
                <a:solidFill>
                  <a:schemeClr val="bg1"/>
                </a:solidFill>
              </a:rPr>
              <a:t>Перегудова</a:t>
            </a:r>
            <a:r>
              <a:rPr lang="ru-RU" sz="2000" b="1" dirty="0" smtClean="0">
                <a:solidFill>
                  <a:schemeClr val="bg1"/>
                </a:solidFill>
              </a:rPr>
              <a:t> О.В.,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у</a:t>
            </a:r>
            <a:r>
              <a:rPr lang="ru-RU" sz="2000" b="1" dirty="0" smtClean="0">
                <a:solidFill>
                  <a:schemeClr val="bg1"/>
                </a:solidFill>
              </a:rPr>
              <a:t>читель русского языка и литературы,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директор МБОО «Куликовская СОШ»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89044296139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6242946"/>
            <a:ext cx="108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2020 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K:\эмблема нов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4355" y="467415"/>
            <a:ext cx="1152128" cy="1484785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98709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	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188640"/>
            <a:ext cx="4104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Письма и фотографию передал в музей друг Петра </a:t>
            </a:r>
            <a:r>
              <a:rPr lang="ru-RU" b="1" dirty="0" err="1" smtClean="0">
                <a:solidFill>
                  <a:schemeClr val="bg1"/>
                </a:solidFill>
              </a:rPr>
              <a:t>Булдыгина</a:t>
            </a:r>
            <a:r>
              <a:rPr lang="ru-RU" b="1" dirty="0" smtClean="0">
                <a:solidFill>
                  <a:schemeClr val="bg1"/>
                </a:solidFill>
              </a:rPr>
              <a:t>, Лиц Дмитрий Константинович,1925г.р. который тоже  участник Сталинградской битвы. Он проживал в г Волгограде.</a:t>
            </a:r>
            <a:r>
              <a:rPr lang="ru-RU" b="1" dirty="0">
                <a:solidFill>
                  <a:schemeClr val="bg1"/>
                </a:solidFill>
              </a:rPr>
              <a:t> Умер в 2008 </a:t>
            </a:r>
            <a:r>
              <a:rPr lang="ru-RU" b="1" dirty="0" smtClean="0">
                <a:solidFill>
                  <a:schemeClr val="bg1"/>
                </a:solidFill>
              </a:rPr>
              <a:t>году. Многие годы сотрудничал  со школьным музеем и  помогал оформлять экспозиции. И сейчас письма с фронта, переданные в музей много лет назад, помогут нам сделать  новую экспозицию подлинной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и интересной.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Ведь письма – это живые голоса солдат, их чувства, боевой дух и патриотизм. В сохранении исторической памяти они играют большую роль, это душа народа –победителя.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Экспозицию мы назовем так: «…за </a:t>
            </a:r>
            <a:r>
              <a:rPr lang="ru-RU" b="1" dirty="0">
                <a:solidFill>
                  <a:schemeClr val="bg1"/>
                </a:solidFill>
              </a:rPr>
              <a:t>сестру Раю, за свободу, за русский народ…» </a:t>
            </a:r>
          </a:p>
        </p:txBody>
      </p:sp>
      <p:pic>
        <p:nvPicPr>
          <p:cNvPr id="4" name="Рисунок 3" descr="C:\Users\www\Desktop\d973f6e0f0_fit-in_1280x800_filters_no_upscale()__f8042_db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8764"/>
            <a:ext cx="3576176" cy="47681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7584" y="594928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Фото. Лиц Дмитрий  </a:t>
            </a:r>
            <a:r>
              <a:rPr lang="ru-RU" dirty="0">
                <a:solidFill>
                  <a:schemeClr val="bg1"/>
                </a:solidFill>
              </a:rPr>
              <a:t>К</a:t>
            </a:r>
            <a:r>
              <a:rPr lang="ru-RU" dirty="0" smtClean="0">
                <a:solidFill>
                  <a:schemeClr val="bg1"/>
                </a:solidFill>
              </a:rPr>
              <a:t>онстантинович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650305"/>
            <a:ext cx="3960440" cy="48729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Приложение. Письмо №1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764704"/>
            <a:ext cx="4976517" cy="59093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01.03.1943г.Привет из г. </a:t>
            </a:r>
            <a:r>
              <a:rPr lang="ru-RU" dirty="0" err="1" smtClean="0"/>
              <a:t>нрзб</a:t>
            </a:r>
            <a:endParaRPr lang="ru-RU" dirty="0"/>
          </a:p>
          <a:p>
            <a:r>
              <a:rPr lang="ru-RU" dirty="0"/>
              <a:t>Здравствуйте, многоуважаемые </a:t>
            </a:r>
            <a:r>
              <a:rPr lang="ru-RU" dirty="0" err="1"/>
              <a:t>сроднички</a:t>
            </a:r>
            <a:r>
              <a:rPr lang="ru-RU" dirty="0"/>
              <a:t>, мама и Коля,</a:t>
            </a:r>
          </a:p>
          <a:p>
            <a:r>
              <a:rPr lang="ru-RU" dirty="0"/>
              <a:t> шлю я вам свой пламенный красноармейский привет!</a:t>
            </a:r>
          </a:p>
          <a:p>
            <a:r>
              <a:rPr lang="ru-RU" dirty="0"/>
              <a:t>Желаю жить лучше, меньше думать обо мне и </a:t>
            </a:r>
            <a:r>
              <a:rPr lang="ru-RU" dirty="0" smtClean="0"/>
              <a:t>отце, ибо </a:t>
            </a:r>
            <a:r>
              <a:rPr lang="ru-RU" dirty="0"/>
              <a:t>если будем живы, то вернёмся, если будем участвовать в </a:t>
            </a:r>
            <a:r>
              <a:rPr lang="ru-RU" dirty="0" smtClean="0"/>
              <a:t>боях, а </a:t>
            </a:r>
            <a:r>
              <a:rPr lang="ru-RU" dirty="0"/>
              <a:t>будем  обязательно, то за все отомстим. Мама, духом не падай. </a:t>
            </a:r>
            <a:r>
              <a:rPr lang="ru-RU" dirty="0" smtClean="0"/>
              <a:t>Коля </a:t>
            </a:r>
            <a:r>
              <a:rPr lang="ru-RU" dirty="0"/>
              <a:t>пусть учится на хорошо и отлично и чтоб перешел в 5 </a:t>
            </a:r>
            <a:r>
              <a:rPr lang="ru-RU" dirty="0" smtClean="0"/>
              <a:t>класс, а </a:t>
            </a:r>
            <a:r>
              <a:rPr lang="ru-RU" dirty="0"/>
              <a:t>то вернусь - плохо будет, ну, а передай, так подарок будет, </a:t>
            </a:r>
          </a:p>
          <a:p>
            <a:r>
              <a:rPr lang="ru-RU" dirty="0"/>
              <a:t>и немца за него убью. Мама, с района я один был в одном батальоне с </a:t>
            </a:r>
            <a:r>
              <a:rPr lang="ru-RU" dirty="0" smtClean="0"/>
              <a:t>Неклюдовым и </a:t>
            </a:r>
            <a:r>
              <a:rPr lang="ru-RU" dirty="0"/>
              <a:t>другими ребятами своего района, с Кустовым В.. Они от меня далеко в тылу</a:t>
            </a:r>
            <a:r>
              <a:rPr lang="ru-RU" dirty="0" smtClean="0"/>
              <a:t>. </a:t>
            </a:r>
            <a:r>
              <a:rPr lang="ru-RU" dirty="0"/>
              <a:t>Я  </a:t>
            </a:r>
            <a:r>
              <a:rPr lang="ru-RU" dirty="0" err="1"/>
              <a:t>нрзб</a:t>
            </a:r>
            <a:r>
              <a:rPr lang="ru-RU" dirty="0"/>
              <a:t> , путь мой на запад, прямо на запад, т.е. на фронт,</a:t>
            </a:r>
          </a:p>
          <a:p>
            <a:r>
              <a:rPr lang="ru-RU" dirty="0"/>
              <a:t> а там расплачусь за </a:t>
            </a:r>
            <a:r>
              <a:rPr lang="ru-RU" dirty="0" smtClean="0"/>
              <a:t>все…  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9" name="Picture 2" descr="K:\эмблема нов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2726" y="5301208"/>
            <a:ext cx="991761" cy="1487205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07" y="4786404"/>
            <a:ext cx="1533525" cy="18573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569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Письмо №2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07" y="1052736"/>
            <a:ext cx="3744416" cy="5112568"/>
          </a:xfrm>
          <a:prstGeom prst="rect">
            <a:avLst/>
          </a:prstGeom>
        </p:spPr>
      </p:pic>
      <p:pic>
        <p:nvPicPr>
          <p:cNvPr id="4" name="Picture 2" descr="K:\эмблема нов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872" y="5388299"/>
            <a:ext cx="1152128" cy="1469701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2" name="TextBox 1"/>
          <p:cNvSpPr txBox="1"/>
          <p:nvPr/>
        </p:nvSpPr>
        <p:spPr>
          <a:xfrm>
            <a:off x="4211960" y="1052736"/>
            <a:ext cx="46812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27.04.1943. Привет </a:t>
            </a:r>
            <a:r>
              <a:rPr lang="ru-RU" dirty="0"/>
              <a:t>от гвардии-разведчика </a:t>
            </a:r>
            <a:r>
              <a:rPr lang="ru-RU" dirty="0" err="1"/>
              <a:t>Булдыгина</a:t>
            </a:r>
            <a:r>
              <a:rPr lang="ru-RU" dirty="0"/>
              <a:t> П.В.</a:t>
            </a:r>
          </a:p>
          <a:p>
            <a:r>
              <a:rPr lang="ru-RU" dirty="0"/>
              <a:t> Мама, я жив и здоров, что и вам желаю.</a:t>
            </a:r>
          </a:p>
          <a:p>
            <a:r>
              <a:rPr lang="ru-RU" dirty="0"/>
              <a:t> Мама, я живу пока хорошо, честно служу в гвардии в разведке. </a:t>
            </a:r>
          </a:p>
          <a:p>
            <a:r>
              <a:rPr lang="ru-RU" dirty="0"/>
              <a:t>Разведчик дело опасное, но нам нестрашно, </a:t>
            </a:r>
          </a:p>
          <a:p>
            <a:r>
              <a:rPr lang="ru-RU" dirty="0"/>
              <a:t>нужно мстить за Раису. Мама, боевое испытание я </a:t>
            </a:r>
            <a:r>
              <a:rPr lang="ru-RU" dirty="0" smtClean="0"/>
              <a:t>выдержал, вернулся </a:t>
            </a:r>
            <a:r>
              <a:rPr lang="ru-RU" dirty="0"/>
              <a:t>цел и невредим, сейчас готовимся к 1 мая, повторяем оружие, строевую.</a:t>
            </a:r>
          </a:p>
          <a:p>
            <a:r>
              <a:rPr lang="ru-RU" dirty="0"/>
              <a:t> Мама, пусть Коля учится лучше и переходит в следующий класс</a:t>
            </a:r>
            <a:r>
              <a:rPr lang="ru-RU" dirty="0" smtClean="0"/>
              <a:t>, </a:t>
            </a:r>
            <a:r>
              <a:rPr lang="ru-RU" dirty="0"/>
              <a:t>а не то вернусь, то покажу.</a:t>
            </a:r>
          </a:p>
          <a:p>
            <a:r>
              <a:rPr lang="ru-RU" dirty="0"/>
              <a:t> Мама, пишите чаще письма, я ведь от вас не получил </a:t>
            </a:r>
            <a:r>
              <a:rPr lang="ru-RU" dirty="0" smtClean="0"/>
              <a:t>ни </a:t>
            </a:r>
            <a:r>
              <a:rPr lang="ru-RU" dirty="0"/>
              <a:t>одного письма. Ну </a:t>
            </a:r>
            <a:r>
              <a:rPr lang="ru-RU" dirty="0" smtClean="0"/>
              <a:t>пока, </a:t>
            </a:r>
            <a:r>
              <a:rPr lang="ru-RU" dirty="0"/>
              <a:t>до свидание, крепко </a:t>
            </a:r>
            <a:r>
              <a:rPr lang="ru-RU" dirty="0" smtClean="0"/>
              <a:t>целую </a:t>
            </a:r>
            <a:r>
              <a:rPr lang="ru-RU" dirty="0"/>
              <a:t>Колю, </a:t>
            </a:r>
          </a:p>
          <a:p>
            <a:r>
              <a:rPr lang="ru-RU" dirty="0"/>
              <a:t>тебя, передавайте привет всем, всем. </a:t>
            </a:r>
          </a:p>
          <a:p>
            <a:r>
              <a:rPr lang="ru-RU" dirty="0"/>
              <a:t>Мой адрес: Полевая почта 11964 "А" </a:t>
            </a:r>
          </a:p>
          <a:p>
            <a:r>
              <a:rPr lang="ru-RU" dirty="0"/>
              <a:t>Целую. </a:t>
            </a:r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548680"/>
            <a:ext cx="1715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Письмо №3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61" y="1221433"/>
            <a:ext cx="4176464" cy="5072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6314" y="2492897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  <a:hlinkClick r:id="rId5"/>
              </a:rPr>
              <a:t> </a:t>
            </a:r>
            <a:endParaRPr lang="ru-RU" u="sng" dirty="0" smtClean="0">
              <a:solidFill>
                <a:schemeClr val="bg1"/>
              </a:solidFill>
              <a:hlinkClick r:id="rId5"/>
            </a:endParaRPr>
          </a:p>
          <a:p>
            <a:r>
              <a:rPr lang="ru-RU" u="sng" dirty="0" smtClean="0">
                <a:hlinkClick r:id="rId5"/>
              </a:rPr>
              <a:t>https</a:t>
            </a:r>
            <a:r>
              <a:rPr lang="ru-RU" u="sng" dirty="0">
                <a:hlinkClick r:id="rId5"/>
              </a:rPr>
              <a:t>://pamyat-naroda.ru/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9660" y="1052736"/>
            <a:ext cx="41764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dirty="0" smtClean="0"/>
              <a:t>19.05.1943 </a:t>
            </a:r>
            <a:r>
              <a:rPr lang="ru-RU" dirty="0"/>
              <a:t>Привет из госпиталя от </a:t>
            </a:r>
            <a:r>
              <a:rPr lang="ru-RU" dirty="0" smtClean="0"/>
              <a:t>   гвардии-разведчика</a:t>
            </a:r>
            <a:r>
              <a:rPr lang="ru-RU" dirty="0"/>
              <a:t>. </a:t>
            </a:r>
            <a:r>
              <a:rPr lang="ru-RU" dirty="0" err="1"/>
              <a:t>Булдыгина</a:t>
            </a:r>
            <a:r>
              <a:rPr lang="ru-RU" dirty="0"/>
              <a:t> П.В.</a:t>
            </a:r>
          </a:p>
          <a:p>
            <a:r>
              <a:rPr lang="ru-RU" dirty="0" smtClean="0"/>
              <a:t>Здравствуй, </a:t>
            </a:r>
            <a:r>
              <a:rPr lang="ru-RU" dirty="0"/>
              <a:t>дорогая мама, Коля,</a:t>
            </a:r>
          </a:p>
          <a:p>
            <a:r>
              <a:rPr lang="ru-RU" dirty="0"/>
              <a:t> шлю вам пламенный привет, крепко целую.</a:t>
            </a:r>
          </a:p>
          <a:p>
            <a:r>
              <a:rPr lang="ru-RU" dirty="0"/>
              <a:t> Я жив и здоров, нахожусь сейчас в госпитале, рана моя легкая.</a:t>
            </a:r>
          </a:p>
          <a:p>
            <a:r>
              <a:rPr lang="ru-RU" dirty="0"/>
              <a:t> Мама, эх как давно я не получал из дома писем, </a:t>
            </a:r>
          </a:p>
          <a:p>
            <a:r>
              <a:rPr lang="ru-RU" dirty="0"/>
              <a:t>ничего не знаю, как у вас там. </a:t>
            </a:r>
          </a:p>
          <a:p>
            <a:r>
              <a:rPr lang="ru-RU" dirty="0"/>
              <a:t>Мама, мне хотелось бы знать учится сейчас Коля или нет, </a:t>
            </a:r>
          </a:p>
          <a:p>
            <a:r>
              <a:rPr lang="ru-RU" dirty="0"/>
              <a:t>если учится, то пусть старается, переходит в следующий класс.</a:t>
            </a:r>
          </a:p>
          <a:p>
            <a:r>
              <a:rPr lang="ru-RU" dirty="0"/>
              <a:t> Ну пока все, после разгрома фашистов, встретимся, тогда поговорим. </a:t>
            </a:r>
          </a:p>
          <a:p>
            <a:r>
              <a:rPr lang="ru-RU" dirty="0"/>
              <a:t>Мама, передавай привет  ребятам, всем, всем!  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6109265"/>
            <a:ext cx="261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Спасибо за внимание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1844824"/>
            <a:ext cx="2990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Использованные </a:t>
            </a:r>
            <a:r>
              <a:rPr lang="ru-RU" b="1" dirty="0" smtClean="0">
                <a:solidFill>
                  <a:schemeClr val="bg1"/>
                </a:solidFill>
              </a:rPr>
              <a:t>источники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3786190"/>
            <a:ext cx="428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://obd-memorial.ru/html/info.htm?id=3571023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74983" y="4581128"/>
            <a:ext cx="382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3.Архив школьного музея</a:t>
            </a:r>
          </a:p>
          <a:p>
            <a:endParaRPr lang="ru-RU" dirty="0"/>
          </a:p>
        </p:txBody>
      </p:sp>
      <p:pic>
        <p:nvPicPr>
          <p:cNvPr id="10" name="Picture 2" descr="K:\эмблема нов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682" y="5223164"/>
            <a:ext cx="1043805" cy="1565249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857752" y="4929198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https://kulikovo.nubex.ru/muzey/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857752" y="242886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1.Портал «Память народа»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86314" y="314324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2.Сайт «Мемориал»  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88640"/>
            <a:ext cx="1916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Оглавление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5950" y="706842"/>
            <a:ext cx="763284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Введение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Актуальность выбранной темы для </a:t>
            </a:r>
            <a:r>
              <a:rPr lang="ru-RU" sz="2000" b="1" dirty="0" err="1" smtClean="0">
                <a:solidFill>
                  <a:schemeClr val="bg1"/>
                </a:solidFill>
              </a:rPr>
              <a:t>музейно</a:t>
            </a:r>
            <a:r>
              <a:rPr lang="ru-RU" sz="2000" b="1" dirty="0" smtClean="0">
                <a:solidFill>
                  <a:schemeClr val="bg1"/>
                </a:solidFill>
              </a:rPr>
              <a:t> образовательного комплекса Куликовской школы и обоснование выбора экспонатов для исследования.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Глава 1. Цель  и задачи исследования. Гипотеза.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Глава 2. Исследование фронтовых писем. Кто писал письма с фронта в 1943 году?  Кому они адресованы?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Жизненная история гвардии разведчика </a:t>
            </a:r>
            <a:r>
              <a:rPr lang="ru-RU" sz="2000" b="1" dirty="0" err="1" smtClean="0">
                <a:solidFill>
                  <a:schemeClr val="bg1"/>
                </a:solidFill>
              </a:rPr>
              <a:t>Булдыгина</a:t>
            </a:r>
            <a:r>
              <a:rPr lang="ru-RU" sz="2000" b="1" dirty="0" smtClean="0">
                <a:solidFill>
                  <a:schemeClr val="bg1"/>
                </a:solidFill>
              </a:rPr>
              <a:t> П.В: семья, боевой путь.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Глава 4. Что случилось с сестрой Раей во время Великой  Отечественной войны?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Глава 5. Кто передал в школьный музей письма-треугольники?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Выводы. Заключение.</a:t>
            </a:r>
            <a:r>
              <a:rPr lang="ru-RU" sz="2000" b="1" dirty="0">
                <a:solidFill>
                  <a:schemeClr val="bg1"/>
                </a:solidFill>
              </a:rPr>
              <a:t> Роль фронтовых писем  в сохранении исторической памяти о Сталинградской битве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Перспективы дальнейшего исследования.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Приложения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Использованные источники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18864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</a:rPr>
              <a:t>ведение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727280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    В год Памяти и Славы в Куликовской школе  Новониколаевского района  идет  большая работа по созданию новых экспозиций для музея боевой славы. В прошлом году была организована общешкольная акция «Сохраним память о земляках». В результате поисково-исследовательской деятельности  обучающихся и педагогов школы был накоплен большой материал. Сейчас на основе собранных документов, фотографий оформляются новые экспозиции.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Исследование фронтовых писем окажет практическую помощь в создании новой экспозиции по событиям в </a:t>
            </a:r>
            <a:r>
              <a:rPr lang="ru-RU" sz="2000" b="1" dirty="0" err="1" smtClean="0">
                <a:solidFill>
                  <a:schemeClr val="bg1"/>
                </a:solidFill>
              </a:rPr>
              <a:t>х.Куликовском</a:t>
            </a:r>
            <a:r>
              <a:rPr lang="ru-RU" sz="2000" b="1" dirty="0" smtClean="0">
                <a:solidFill>
                  <a:schemeClr val="bg1"/>
                </a:solidFill>
              </a:rPr>
              <a:t> во время Великой Отечественной войны 1941-45 годов.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Задача </a:t>
            </a:r>
            <a:r>
              <a:rPr lang="ru-RU" sz="2000" b="1" dirty="0">
                <a:solidFill>
                  <a:schemeClr val="bg1"/>
                </a:solidFill>
              </a:rPr>
              <a:t>сохранения фронтовых писем и восстановление их содержания стала для </a:t>
            </a:r>
            <a:r>
              <a:rPr lang="ru-RU" sz="2000" b="1" dirty="0" smtClean="0">
                <a:solidFill>
                  <a:schemeClr val="bg1"/>
                </a:solidFill>
              </a:rPr>
              <a:t>нашего музея </a:t>
            </a:r>
            <a:r>
              <a:rPr lang="ru-RU" sz="2000" b="1" dirty="0">
                <a:solidFill>
                  <a:schemeClr val="bg1"/>
                </a:solidFill>
              </a:rPr>
              <a:t>очень актуальной.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Возникла идея не только оцифровать фронтовые письма, но и «оживить» их содержание через голоса современных школьников, а также сделать доступными для всех интересующихся нашей историей. </a:t>
            </a:r>
          </a:p>
          <a:p>
            <a:endParaRPr lang="ru-RU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58" y="260648"/>
            <a:ext cx="7904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Цель исследования: </a:t>
            </a:r>
            <a:r>
              <a:rPr lang="ru-RU" sz="2000" b="1" dirty="0" smtClean="0">
                <a:solidFill>
                  <a:schemeClr val="bg1"/>
                </a:solidFill>
              </a:rPr>
              <a:t> сохранение  исторической памяти о земляках  через изучение фронтовых писем.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6130" y="968534"/>
            <a:ext cx="848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Предмет: </a:t>
            </a:r>
            <a:r>
              <a:rPr lang="ru-RU" sz="2000" b="1" dirty="0" smtClean="0">
                <a:solidFill>
                  <a:schemeClr val="bg1"/>
                </a:solidFill>
              </a:rPr>
              <a:t>письма-треугольники от гвардии разведчика </a:t>
            </a:r>
            <a:r>
              <a:rPr lang="ru-RU" sz="2000" b="1" dirty="0" err="1" smtClean="0">
                <a:solidFill>
                  <a:schemeClr val="bg1"/>
                </a:solidFill>
              </a:rPr>
              <a:t>Булдыгина</a:t>
            </a:r>
            <a:r>
              <a:rPr lang="ru-RU" sz="2000" b="1" dirty="0" smtClean="0">
                <a:solidFill>
                  <a:schemeClr val="bg1"/>
                </a:solidFill>
              </a:rPr>
              <a:t> П.В, написанные в 1943 году.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127" y="1584087"/>
            <a:ext cx="801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Объект: </a:t>
            </a:r>
            <a:r>
              <a:rPr lang="ru-RU" sz="2000" b="1" dirty="0" smtClean="0">
                <a:solidFill>
                  <a:schemeClr val="bg1"/>
                </a:solidFill>
              </a:rPr>
              <a:t>содержание писем фронтовика </a:t>
            </a:r>
            <a:r>
              <a:rPr lang="ru-RU" sz="2000" b="1" dirty="0" err="1" smtClean="0">
                <a:solidFill>
                  <a:schemeClr val="bg1"/>
                </a:solidFill>
              </a:rPr>
              <a:t>Булдыгина</a:t>
            </a:r>
            <a:r>
              <a:rPr lang="ru-RU" sz="2000" b="1" dirty="0" smtClean="0">
                <a:solidFill>
                  <a:schemeClr val="bg1"/>
                </a:solidFill>
              </a:rPr>
              <a:t> на родину.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960" y="1938030"/>
            <a:ext cx="8463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Гипотеза:</a:t>
            </a:r>
            <a:r>
              <a:rPr lang="ru-RU" sz="2000" b="1" dirty="0" smtClean="0">
                <a:solidFill>
                  <a:schemeClr val="bg1"/>
                </a:solidFill>
              </a:rPr>
              <a:t> принадлежат ли фронтовые письма участнику Сталинградской битвы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661305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Задачи:</a:t>
            </a:r>
            <a:r>
              <a:rPr lang="ru-RU" sz="2000" b="1" dirty="0" smtClean="0">
                <a:solidFill>
                  <a:schemeClr val="bg1"/>
                </a:solidFill>
              </a:rPr>
              <a:t>1. Расшифровать и записать содержание 3 писем солдата </a:t>
            </a:r>
            <a:r>
              <a:rPr lang="ru-RU" sz="2000" b="1" dirty="0" err="1" smtClean="0">
                <a:solidFill>
                  <a:schemeClr val="bg1"/>
                </a:solidFill>
              </a:rPr>
              <a:t>Булдыгина</a:t>
            </a:r>
            <a:r>
              <a:rPr lang="ru-RU" sz="2000" b="1" dirty="0" smtClean="0">
                <a:solidFill>
                  <a:schemeClr val="bg1"/>
                </a:solidFill>
              </a:rPr>
              <a:t> на бумажном и звуковом носителе. Проанализировать письма, сопоставить информацию, сравнить  данные.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2.Уточнить  данные об авторе писем, его боевой путь. Дать ответ на вопрос:   писал письма участник Сталинградской битвы?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3.Собрать сведения об его семье: опросить жителей о семье </a:t>
            </a:r>
            <a:r>
              <a:rPr lang="ru-RU" sz="2000" b="1" dirty="0" err="1" smtClean="0">
                <a:solidFill>
                  <a:schemeClr val="bg1"/>
                </a:solidFill>
              </a:rPr>
              <a:t>Булдыгиных</a:t>
            </a:r>
            <a:r>
              <a:rPr lang="ru-RU" sz="2000" b="1" dirty="0" smtClean="0">
                <a:solidFill>
                  <a:schemeClr val="bg1"/>
                </a:solidFill>
              </a:rPr>
              <a:t>, поработать  с архивными материалами музея.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4. Найти данные о том, кто передал письма в музей, записать информацию.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5. Сделать обобщающие выводы, подготовить материал для новой экспозиции.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9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Глава 2. Исследование фронтовых писем. Кто писал письма с фронта в 1943 году?  Кому они адресованы?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Жизненная история гвардии разведчика </a:t>
            </a:r>
            <a:r>
              <a:rPr lang="ru-RU" sz="2400" b="1" dirty="0" err="1">
                <a:solidFill>
                  <a:schemeClr val="bg1"/>
                </a:solidFill>
              </a:rPr>
              <a:t>Булдыгина</a:t>
            </a:r>
            <a:r>
              <a:rPr lang="ru-RU" sz="2400" b="1" dirty="0">
                <a:solidFill>
                  <a:schemeClr val="bg1"/>
                </a:solidFill>
              </a:rPr>
              <a:t> П.В: семья, боевой путь.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569659"/>
            <a:ext cx="86403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     Когда в руках держишь  настоящие письма с фронта,  пожелтевшие, тоненькие, почти истлевшие от времени, чувствуешь в них особую силу, связующую нить молодого современного поколения с поколением военных лет. Незрима эта нить, но как важна. Понимаешь, если не сохранишь эти письма,  то со временем они  исчезнут с лица земли. Значит, исчезнет и память о тех, кто писал их  в редкие минуты затишья от боя? Кто воевал «за свободу, за русский народ»? Кто мстил врагу за сестру, мать, отца? Нет! Этого допустить нельзя!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Первое письмо из экспозиции  написано   01.</a:t>
            </a:r>
            <a:r>
              <a:rPr lang="en-US" sz="2000" b="1" dirty="0" smtClean="0">
                <a:solidFill>
                  <a:schemeClr val="bg1"/>
                </a:solidFill>
              </a:rPr>
              <a:t>03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r>
              <a:rPr lang="en-US" sz="2000" b="1" dirty="0" smtClean="0">
                <a:solidFill>
                  <a:schemeClr val="bg1"/>
                </a:solidFill>
              </a:rPr>
              <a:t>1943</a:t>
            </a:r>
            <a:r>
              <a:rPr lang="ru-RU" sz="2000" b="1" dirty="0" smtClean="0">
                <a:solidFill>
                  <a:schemeClr val="bg1"/>
                </a:solidFill>
              </a:rPr>
              <a:t> года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Оно сильно повреждено: края письма и изгибы потерты, имеются разрывы, к одному  листочку, свернутому в треугольник, прикладывается еще один  </a:t>
            </a:r>
            <a:r>
              <a:rPr lang="ru-RU" sz="2000" b="1" dirty="0" err="1" smtClean="0">
                <a:solidFill>
                  <a:schemeClr val="bg1"/>
                </a:solidFill>
              </a:rPr>
              <a:t>треугольничек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      В маленьком клочке желтой бумаги столько глубокого смысла! Боец пишет: «… мой путь на запад, т.е. на фронт, а там я расплачусь за всё: и за обиду, которую нанесли нам немецкие птицы, за дом, за хозяйство и самое главное - за сестру Раю, за свободу, за русский народ….»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:\Безимени-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188640"/>
            <a:ext cx="985125" cy="1368152"/>
          </a:xfrm>
          <a:prstGeom prst="rect">
            <a:avLst/>
          </a:prstGeom>
          <a:noFill/>
          <a:ln cmpd="thickThin">
            <a:noFill/>
          </a:ln>
          <a:effectLst>
            <a:softEdge rad="31750"/>
          </a:effectLst>
        </p:spPr>
      </p:pic>
      <p:sp>
        <p:nvSpPr>
          <p:cNvPr id="18" name="TextBox 17"/>
          <p:cNvSpPr txBox="1"/>
          <p:nvPr/>
        </p:nvSpPr>
        <p:spPr>
          <a:xfrm>
            <a:off x="229542" y="404664"/>
            <a:ext cx="81439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Письмо  писал  Петр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Булдыгин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Согласно  именному списку потерь начальствующего состава  49 стрелковой дивизии с 20 по 30 ноября1943 года: «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Булдыгин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Петр Васильевич, гвардии рядовой, стрелок, член ВЛКСМ, 1925 года рождения, призывался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Бударинским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РВК, умер от ранения в деревне Большие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Копати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Цюрупского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района, Николаевской области 20.11.43»</a:t>
            </a:r>
          </a:p>
          <a:p>
            <a:r>
              <a:rPr lang="en-US" sz="2000" dirty="0" smtClean="0">
                <a:hlinkClick r:id="rId5"/>
              </a:rPr>
              <a:t>https://obd-memorial.ru/html/info.htm?id=3571023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архиве школьного музея мы нашли еще один документ,  подтверждающий дату и место гибели.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справка  из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Бударинского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РВК от 25 апреля 1946 года.</a:t>
            </a:r>
          </a:p>
          <a:p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Очевидно, что родственники  не сразу узнали о его гибели.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3933056"/>
            <a:ext cx="4034902" cy="23042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836712"/>
            <a:ext cx="87849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В донесениях гвардии –генерала </a:t>
            </a:r>
            <a:r>
              <a:rPr lang="ru-RU" sz="2000" b="1" dirty="0" err="1" smtClean="0">
                <a:solidFill>
                  <a:schemeClr val="bg1"/>
                </a:solidFill>
              </a:rPr>
              <a:t>Чанчивадзе</a:t>
            </a:r>
            <a:r>
              <a:rPr lang="ru-RU" sz="2000" b="1" dirty="0" smtClean="0">
                <a:solidFill>
                  <a:schemeClr val="bg1"/>
                </a:solidFill>
              </a:rPr>
              <a:t>  написано, что 49 Гвардейская стрелковая дивизия в составе 13 стрелкового Гвардейского корпуса преградила путь продвижения немецких войск, идущих с запада к Сталинграду, в районе Васильевка и перешла в наступление, обеспечив этим самым развертывание 2-й Гвардейской армии.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Таким образом, гипотеза нашла свое подтверждение: письмо написано участником Сталинградской битвы. Боец </a:t>
            </a:r>
            <a:r>
              <a:rPr lang="ru-RU" sz="2000" b="1" dirty="0" err="1" smtClean="0">
                <a:solidFill>
                  <a:schemeClr val="bg1"/>
                </a:solidFill>
              </a:rPr>
              <a:t>Булдыгин</a:t>
            </a:r>
            <a:r>
              <a:rPr lang="ru-RU" sz="2000" b="1" dirty="0" smtClean="0">
                <a:solidFill>
                  <a:schemeClr val="bg1"/>
                </a:solidFill>
              </a:rPr>
              <a:t> Петр Васильевич был на Сталинградском фронте с 15.12.1942 по 31.12.1942 год.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С 01 01.1943 года 49 ГСД выступала в составе Южного фронта, затем Украинского. Боевой путь </a:t>
            </a:r>
            <a:r>
              <a:rPr lang="ru-RU" sz="2000" b="1" dirty="0" err="1" smtClean="0">
                <a:solidFill>
                  <a:schemeClr val="bg1"/>
                </a:solidFill>
              </a:rPr>
              <a:t>Булдыгина</a:t>
            </a:r>
            <a:r>
              <a:rPr lang="ru-RU" sz="2000" b="1" dirty="0" smtClean="0">
                <a:solidFill>
                  <a:schemeClr val="bg1"/>
                </a:solidFill>
              </a:rPr>
              <a:t>   закончился   на Украинской земле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Во время Сталинградской битвы и на </a:t>
            </a:r>
            <a:r>
              <a:rPr lang="ru-RU" sz="2000" b="1" dirty="0" err="1" smtClean="0">
                <a:solidFill>
                  <a:schemeClr val="bg1"/>
                </a:solidFill>
              </a:rPr>
              <a:t>Новониколаевск</a:t>
            </a:r>
            <a:r>
              <a:rPr lang="en-US" sz="2000" dirty="0" smtClean="0">
                <a:hlinkClick r:id="rId4"/>
              </a:rPr>
              <a:t>https://pamyat-naroda.ru/heroes/memorial-chelovek_donesenie3571023/?</a:t>
            </a:r>
            <a:r>
              <a:rPr lang="ru-RU" sz="2400" b="1" dirty="0" smtClean="0">
                <a:solidFill>
                  <a:schemeClr val="tx2"/>
                </a:solidFill>
                <a:hlinkClick r:id="rId4"/>
              </a:rPr>
              <a:t>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ой земле было неспокойно. </a:t>
            </a:r>
          </a:p>
          <a:p>
            <a:endParaRPr lang="ru-RU" sz="2000" b="1" dirty="0">
              <a:solidFill>
                <a:schemeClr val="accent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7" y="476672"/>
            <a:ext cx="57606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«Тем временем война набирала обороты, и её мы узнали не понаслышке. </a:t>
            </a:r>
            <a:r>
              <a:rPr lang="ru-RU" b="1" dirty="0" smtClean="0">
                <a:solidFill>
                  <a:schemeClr val="bg1"/>
                </a:solidFill>
              </a:rPr>
              <a:t>Фашисты </a:t>
            </a:r>
            <a:r>
              <a:rPr lang="ru-RU" b="1" dirty="0">
                <a:solidFill>
                  <a:schemeClr val="bg1"/>
                </a:solidFill>
              </a:rPr>
              <a:t>бомбили железную дорогу во время битвы в Сталинграде.</a:t>
            </a:r>
          </a:p>
          <a:p>
            <a:r>
              <a:rPr lang="ru-RU" b="1" dirty="0">
                <a:solidFill>
                  <a:schemeClr val="bg1"/>
                </a:solidFill>
              </a:rPr>
              <a:t> Однажды ночью я спала у тети Лены, они жили недалеко от вокзала, </a:t>
            </a:r>
            <a:r>
              <a:rPr lang="ru-RU" b="1" dirty="0" smtClean="0">
                <a:solidFill>
                  <a:schemeClr val="bg1"/>
                </a:solidFill>
              </a:rPr>
              <a:t>начали </a:t>
            </a:r>
            <a:r>
              <a:rPr lang="ru-RU" b="1" dirty="0">
                <a:solidFill>
                  <a:schemeClr val="bg1"/>
                </a:solidFill>
              </a:rPr>
              <a:t>бомбить, стекла в доме полопались, и меня засыпало осколками.</a:t>
            </a:r>
          </a:p>
          <a:p>
            <a:r>
              <a:rPr lang="ru-RU" b="1" dirty="0">
                <a:solidFill>
                  <a:schemeClr val="bg1"/>
                </a:solidFill>
              </a:rPr>
              <a:t> К счастью, порезы были незначительные.</a:t>
            </a:r>
          </a:p>
          <a:p>
            <a:r>
              <a:rPr lang="ru-RU" b="1" dirty="0">
                <a:solidFill>
                  <a:schemeClr val="bg1"/>
                </a:solidFill>
              </a:rPr>
              <a:t> ( Из воспоминаний </a:t>
            </a:r>
            <a:r>
              <a:rPr lang="ru-RU" b="1" dirty="0" err="1">
                <a:solidFill>
                  <a:schemeClr val="bg1"/>
                </a:solidFill>
              </a:rPr>
              <a:t>Благиной</a:t>
            </a:r>
            <a:r>
              <a:rPr lang="ru-RU" b="1" dirty="0">
                <a:solidFill>
                  <a:schemeClr val="bg1"/>
                </a:solidFill>
              </a:rPr>
              <a:t> Л.Н.)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1409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061995"/>
            <a:ext cx="54726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Очевидец военных событий, Олейников М.П.,1925 </a:t>
            </a:r>
            <a:r>
              <a:rPr lang="ru-RU" sz="2000" b="1" dirty="0" err="1">
                <a:solidFill>
                  <a:schemeClr val="bg1"/>
                </a:solidFill>
              </a:rPr>
              <a:t>г.р.,вспоминает</a:t>
            </a:r>
            <a:r>
              <a:rPr lang="ru-RU" sz="2000" b="1" dirty="0">
                <a:solidFill>
                  <a:schemeClr val="bg1"/>
                </a:solidFill>
              </a:rPr>
              <a:t>:</a:t>
            </a:r>
            <a:r>
              <a:rPr lang="ru-RU" sz="2000" dirty="0"/>
              <a:t> </a:t>
            </a:r>
            <a:r>
              <a:rPr lang="ru-RU" sz="2000" b="1" dirty="0">
                <a:solidFill>
                  <a:schemeClr val="bg1"/>
                </a:solidFill>
              </a:rPr>
              <a:t>«Я был свидетелем бомбежек в Куликовском в январе 1943 года. Целью бомбежки были элеватор и станция </a:t>
            </a:r>
            <a:r>
              <a:rPr lang="ru-RU" sz="2000" b="1" dirty="0" err="1">
                <a:solidFill>
                  <a:schemeClr val="bg1"/>
                </a:solidFill>
              </a:rPr>
              <a:t>Ярыженская</a:t>
            </a:r>
            <a:r>
              <a:rPr lang="ru-RU" sz="2000" b="1" dirty="0">
                <a:solidFill>
                  <a:schemeClr val="bg1"/>
                </a:solidFill>
              </a:rPr>
              <a:t>. В щепки разорвало дом начальника станции. В ту же ночь погибла моя одноклассница </a:t>
            </a:r>
            <a:r>
              <a:rPr lang="ru-RU" sz="2000" b="1" dirty="0" err="1">
                <a:solidFill>
                  <a:schemeClr val="bg1"/>
                </a:solidFill>
              </a:rPr>
              <a:t>Булдыгина</a:t>
            </a:r>
            <a:r>
              <a:rPr lang="ru-RU" sz="2000" b="1" dirty="0">
                <a:solidFill>
                  <a:schemeClr val="bg1"/>
                </a:solidFill>
              </a:rPr>
              <a:t> Раиса. Прямое попадание тяжелой бомбы в центр комнаты, где спала семья, как почтовый конверт, развернуло жилище»</a:t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746" y="3510300"/>
            <a:ext cx="2221670" cy="26550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746" y="476672"/>
            <a:ext cx="2221669" cy="26642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637309"/>
            <a:ext cx="3528393" cy="45918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5976" y="332656"/>
            <a:ext cx="46085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Смерть </a:t>
            </a:r>
            <a:r>
              <a:rPr lang="ru-RU" b="1" dirty="0">
                <a:solidFill>
                  <a:schemeClr val="bg1"/>
                </a:solidFill>
              </a:rPr>
              <a:t>молодой девушки была страшным событием для всего хутора и тяжелым известием для брата. В каждом письме к  матери, </a:t>
            </a:r>
            <a:r>
              <a:rPr lang="ru-RU" b="1" dirty="0" err="1">
                <a:solidFill>
                  <a:schemeClr val="bg1"/>
                </a:solidFill>
              </a:rPr>
              <a:t>Булдыгиной</a:t>
            </a:r>
            <a:r>
              <a:rPr lang="ru-RU" b="1" dirty="0">
                <a:solidFill>
                  <a:schemeClr val="bg1"/>
                </a:solidFill>
              </a:rPr>
              <a:t> Елене Ивановны, он писал, что отомстит за смерть сестры.</a:t>
            </a:r>
          </a:p>
          <a:p>
            <a:r>
              <a:rPr lang="ru-RU" b="1" dirty="0">
                <a:solidFill>
                  <a:schemeClr val="bg1"/>
                </a:solidFill>
              </a:rPr>
              <a:t>Сравнивая тексты писем, нельзя не заметить боевого настроя бойца: «разведчик –дело опасное, но нам нестрашно». Он поддерживает своих близких: «Мама, духом не падай!» Во всех трех письмах обращается к брату  Коле и просит хорошо учиться. «а то вернусь, плохо будет», « так подарок будет - немца за него убью»</a:t>
            </a:r>
          </a:p>
          <a:p>
            <a:r>
              <a:rPr lang="ru-RU" b="1" dirty="0">
                <a:solidFill>
                  <a:schemeClr val="bg1"/>
                </a:solidFill>
              </a:rPr>
              <a:t> Самое важное- во всех письмах тоска по дому и родине, по знакомым и друзьям, просьбы писать ему почаще.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5410969"/>
            <a:ext cx="3312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Фото семьи </a:t>
            </a:r>
            <a:r>
              <a:rPr lang="ru-RU" sz="2000" dirty="0" err="1" smtClean="0">
                <a:solidFill>
                  <a:schemeClr val="bg1"/>
                </a:solidFill>
              </a:rPr>
              <a:t>Булдыгиных</a:t>
            </a:r>
            <a:r>
              <a:rPr lang="ru-RU" sz="2000" dirty="0" smtClean="0">
                <a:solidFill>
                  <a:schemeClr val="bg1"/>
                </a:solidFill>
              </a:rPr>
              <a:t>: дочь Рая, отец Василий, сын Петр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9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3921</TotalTime>
  <Words>1740</Words>
  <Application>Microsoft Office PowerPoint</Application>
  <PresentationFormat>Экран (4:3)</PresentationFormat>
  <Paragraphs>121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Wolfish 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341</cp:revision>
  <dcterms:created xsi:type="dcterms:W3CDTF">2013-03-11T14:23:25Z</dcterms:created>
  <dcterms:modified xsi:type="dcterms:W3CDTF">2020-12-01T08:43:46Z</dcterms:modified>
</cp:coreProperties>
</file>