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2" r:id="rId3"/>
    <p:sldId id="282" r:id="rId4"/>
    <p:sldId id="273" r:id="rId5"/>
    <p:sldId id="290" r:id="rId6"/>
    <p:sldId id="288" r:id="rId7"/>
    <p:sldId id="285" r:id="rId8"/>
    <p:sldId id="280" r:id="rId9"/>
    <p:sldId id="274" r:id="rId10"/>
    <p:sldId id="286" r:id="rId11"/>
    <p:sldId id="284" r:id="rId12"/>
    <p:sldId id="276" r:id="rId13"/>
    <p:sldId id="277" r:id="rId14"/>
    <p:sldId id="278" r:id="rId15"/>
    <p:sldId id="279" r:id="rId16"/>
    <p:sldId id="281" r:id="rId17"/>
    <p:sldId id="283" r:id="rId18"/>
    <p:sldId id="271"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128" y="1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13.03.2023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rmAutofit fontScale="90000"/>
          </a:bodyPr>
          <a:lstStyle/>
          <a:p>
            <a:pPr algn="ctr"/>
            <a:r>
              <a:rPr lang="ru-RU" b="1" dirty="0" smtClean="0"/>
              <a:t>Ключевые изменения в законодательстве РФ области охраны труда. </a:t>
            </a:r>
            <a:br>
              <a:rPr lang="ru-RU" b="1" dirty="0" smtClean="0"/>
            </a:br>
            <a:r>
              <a:rPr lang="ru-RU" b="1" dirty="0" smtClean="0"/>
              <a:t>Обзор новых нормативных актов по охране труда. </a:t>
            </a:r>
            <a:br>
              <a:rPr lang="ru-RU" b="1" dirty="0" smtClean="0"/>
            </a:br>
            <a:r>
              <a:rPr lang="ru-RU" b="1" dirty="0" smtClean="0"/>
              <a:t/>
            </a:r>
            <a:br>
              <a:rPr lang="ru-RU" b="1" dirty="0" smtClean="0"/>
            </a:br>
            <a:r>
              <a:rPr lang="ru-RU" sz="2700" b="1" dirty="0" smtClean="0"/>
              <a:t>Технический инспектор труда Профсоюза </a:t>
            </a:r>
            <a:br>
              <a:rPr lang="ru-RU" sz="2700" b="1" dirty="0" smtClean="0"/>
            </a:br>
            <a:r>
              <a:rPr lang="ru-RU" sz="2700" b="1" dirty="0" smtClean="0"/>
              <a:t>по г. Санкт – Петербургу и Ленинградской области </a:t>
            </a:r>
            <a:br>
              <a:rPr lang="ru-RU" sz="2700" b="1" dirty="0" smtClean="0"/>
            </a:br>
            <a:r>
              <a:rPr lang="ru-RU" sz="2700" b="1" dirty="0" smtClean="0"/>
              <a:t>Александр </a:t>
            </a:r>
            <a:r>
              <a:rPr lang="ru-RU" sz="2700" b="1" dirty="0" err="1" smtClean="0"/>
              <a:t>Шайтор</a:t>
            </a:r>
            <a:r>
              <a:rPr lang="ru-RU" b="1" dirty="0" smtClean="0"/>
              <a:t/>
            </a:r>
            <a:br>
              <a:rPr lang="ru-RU" b="1" dirty="0" smtClean="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endParaRPr lang="ru-RU" sz="2800" b="1" dirty="0"/>
          </a:p>
        </p:txBody>
      </p:sp>
      <p:sp>
        <p:nvSpPr>
          <p:cNvPr id="4" name="Содержимое 3"/>
          <p:cNvSpPr>
            <a:spLocks noGrp="1"/>
          </p:cNvSpPr>
          <p:nvPr>
            <p:ph idx="1"/>
          </p:nvPr>
        </p:nvSpPr>
        <p:spPr>
          <a:xfrm>
            <a:off x="457200" y="1071546"/>
            <a:ext cx="8401080" cy="5500726"/>
          </a:xfrm>
        </p:spPr>
        <p:txBody>
          <a:bodyPr>
            <a:normAutofit/>
          </a:bodyPr>
          <a:lstStyle/>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17 июня 2021 г. № 406н</a:t>
            </a:r>
            <a:endParaRPr lang="ru-RU" sz="1800" b="1" dirty="0" smtClean="0"/>
          </a:p>
          <a:p>
            <a:pPr>
              <a:buNone/>
            </a:pPr>
            <a:r>
              <a:rPr lang="ru-RU" sz="1800" b="1" dirty="0" smtClean="0"/>
              <a:t>      «О ФОРМЕ И ПОРЯДКЕ ПОДАЧИ ДЕКЛАРАЦИИ СООТВЕТСТВИЯ УСЛОВИЙ ТРУДА ГОСУДАРСТВЕННЫМ НОРМАТИВНЫМ ТРЕБОВАНИЯМ ОХРАНЫ ТРУДА, ПОРЯДКЕ ФОРМИРОВАНИЯ И ВЕДЕНИЯ РЕЕСТРА ДЕКЛАРАЦИЙ СООТВЕТСТВИЯ УСЛОВИЙ ТРУДА ГОСУДАРСТВЕННЫМ НОРМАТИВНЫМ ТРЕБОВАНИЯМ ОХРАНЫ ТРУДА»</a:t>
            </a:r>
          </a:p>
          <a:p>
            <a:pPr fontAlgn="base"/>
            <a:r>
              <a:rPr lang="ru-RU" sz="1800" b="1" dirty="0" smtClean="0">
                <a:solidFill>
                  <a:srgbClr val="0070C0"/>
                </a:solidFill>
              </a:rPr>
              <a:t>Утвердил:</a:t>
            </a:r>
          </a:p>
          <a:p>
            <a:pPr fontAlgn="base"/>
            <a:r>
              <a:rPr lang="ru-RU" sz="1800" b="1" dirty="0" smtClean="0">
                <a:solidFill>
                  <a:srgbClr val="0070C0"/>
                </a:solidFill>
              </a:rPr>
              <a:t>форму декларации соответствия условий труда государственным нормативным требованиям охраны труда;</a:t>
            </a:r>
          </a:p>
          <a:p>
            <a:pPr fontAlgn="base"/>
            <a:r>
              <a:rPr lang="ru-RU" sz="1800" b="1" dirty="0" smtClean="0">
                <a:solidFill>
                  <a:srgbClr val="0070C0"/>
                </a:solidFill>
              </a:rPr>
              <a:t>Порядок подачи декларации соответствия условий труда государственным нормативным требованиям охраны труда ;</a:t>
            </a:r>
          </a:p>
          <a:p>
            <a:pPr fontAlgn="base"/>
            <a:r>
              <a:rPr lang="ru-RU" sz="1800" b="1" dirty="0" smtClean="0">
                <a:solidFill>
                  <a:srgbClr val="0070C0"/>
                </a:solidFill>
              </a:rPr>
              <a:t>Порядок формирования и ведения реестра деклараций соответствия условий труда государственным нормативным требованиям охраны труда .</a:t>
            </a:r>
          </a:p>
          <a:p>
            <a:pPr>
              <a:buNone/>
            </a:pPr>
            <a:endParaRPr lang="ru-RU" sz="1800" b="1" dirty="0" smtClean="0"/>
          </a:p>
          <a:p>
            <a:pPr>
              <a:buNone/>
            </a:pPr>
            <a:endParaRPr lang="ru-RU" sz="1800" b="1" dirty="0" smtClean="0"/>
          </a:p>
          <a:p>
            <a:pPr>
              <a:buNone/>
            </a:pPr>
            <a:endParaRPr lang="ru-RU" sz="1800" dirty="0" smtClean="0"/>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r>
              <a:rPr lang="ru-RU" sz="2800" b="1" dirty="0" smtClean="0"/>
              <a:t> </a:t>
            </a:r>
            <a:endParaRPr lang="ru-RU" sz="2800" b="1" dirty="0"/>
          </a:p>
        </p:txBody>
      </p:sp>
      <p:sp>
        <p:nvSpPr>
          <p:cNvPr id="4" name="Содержимое 3"/>
          <p:cNvSpPr>
            <a:spLocks noGrp="1"/>
          </p:cNvSpPr>
          <p:nvPr>
            <p:ph idx="1"/>
          </p:nvPr>
        </p:nvSpPr>
        <p:spPr>
          <a:xfrm>
            <a:off x="457200" y="1214422"/>
            <a:ext cx="8401080" cy="5429288"/>
          </a:xfrm>
        </p:spPr>
        <p:txBody>
          <a:bodyPr>
            <a:normAutofit fontScale="92500" lnSpcReduction="10000"/>
          </a:bodyPr>
          <a:lstStyle/>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29 октября 2021 г. N 772н</a:t>
            </a:r>
            <a:endParaRPr lang="ru-RU" sz="1800" dirty="0" smtClean="0">
              <a:latin typeface="Arial" pitchFamily="34" charset="0"/>
              <a:cs typeface="Arial" pitchFamily="34" charset="0"/>
            </a:endParaRPr>
          </a:p>
          <a:p>
            <a:pPr>
              <a:buNone/>
            </a:pPr>
            <a:r>
              <a:rPr lang="ru-RU" sz="1800" b="1" dirty="0" smtClean="0"/>
              <a:t>   «Об утверждении основных требований к порядку разработки и содержанию правил и инструкций по охране труда, разрабатываемых работодателем»        </a:t>
            </a:r>
          </a:p>
          <a:p>
            <a:pPr>
              <a:buNone/>
            </a:pPr>
            <a:r>
              <a:rPr lang="ru-RU" sz="1800" b="1" dirty="0" smtClean="0"/>
              <a:t>      </a:t>
            </a:r>
            <a:r>
              <a:rPr lang="ru-RU" sz="1400" b="1" dirty="0" smtClean="0">
                <a:solidFill>
                  <a:srgbClr val="FF0000"/>
                </a:solidFill>
                <a:latin typeface="Arial" pitchFamily="34" charset="0"/>
                <a:cs typeface="Arial" pitchFamily="34" charset="0"/>
              </a:rPr>
              <a:t>Настоящий документ не применяется с 29 марта 2022 года до 01 января 2023 года на основании  приказа Минтруда России от 17 марта 2022 года № 140н</a:t>
            </a:r>
          </a:p>
          <a:p>
            <a:pPr>
              <a:buNone/>
            </a:pPr>
            <a:endParaRPr lang="ru-RU" sz="1400" b="1" dirty="0" smtClean="0">
              <a:solidFill>
                <a:srgbClr val="FF0000"/>
              </a:solidFill>
              <a:latin typeface="Arial" pitchFamily="34" charset="0"/>
              <a:cs typeface="Arial" pitchFamily="34" charset="0"/>
            </a:endParaRPr>
          </a:p>
          <a:p>
            <a:pPr algn="just">
              <a:buNone/>
            </a:pPr>
            <a:r>
              <a:rPr lang="ru-RU" sz="1800" b="1" dirty="0" smtClean="0"/>
              <a:t> </a:t>
            </a:r>
            <a:r>
              <a:rPr lang="ru-RU" sz="1800" b="1" dirty="0" smtClean="0">
                <a:latin typeface="Arial" pitchFamily="34" charset="0"/>
                <a:cs typeface="Arial" pitchFamily="34" charset="0"/>
              </a:rPr>
              <a:t>Правительство Российской Федерации  </a:t>
            </a:r>
          </a:p>
          <a:p>
            <a:pPr algn="just">
              <a:buNone/>
            </a:pPr>
            <a:r>
              <a:rPr lang="ru-RU" sz="1800" b="1" dirty="0" smtClean="0">
                <a:latin typeface="Arial" pitchFamily="34" charset="0"/>
                <a:cs typeface="Arial" pitchFamily="34" charset="0"/>
              </a:rPr>
              <a:t>Постановление от 24 декабря 2021 года № 2464</a:t>
            </a:r>
          </a:p>
          <a:p>
            <a:pPr algn="just">
              <a:buNone/>
            </a:pPr>
            <a:r>
              <a:rPr lang="ru-RU" sz="1800" b="1" dirty="0" smtClean="0">
                <a:latin typeface="Arial" pitchFamily="34" charset="0"/>
                <a:cs typeface="Arial" pitchFamily="34" charset="0"/>
              </a:rPr>
              <a:t>« О порядке обучения по охране труда и проверки знания требований охраны труда»</a:t>
            </a:r>
          </a:p>
          <a:p>
            <a:pPr algn="just">
              <a:buNone/>
            </a:pPr>
            <a:r>
              <a:rPr lang="ru-RU" sz="1800" b="1" dirty="0" smtClean="0">
                <a:latin typeface="Arial" pitchFamily="34" charset="0"/>
                <a:cs typeface="Arial" pitchFamily="34" charset="0"/>
              </a:rPr>
              <a:t>    </a:t>
            </a:r>
            <a:r>
              <a:rPr lang="ru-RU" sz="1800" b="1" dirty="0" smtClean="0">
                <a:solidFill>
                  <a:srgbClr val="0070C0"/>
                </a:solidFill>
                <a:latin typeface="Arial" pitchFamily="34" charset="0"/>
                <a:cs typeface="Arial" pitchFamily="34" charset="0"/>
              </a:rPr>
              <a:t> Правила обучения по охране труда и проверки знания требований охраны труда</a:t>
            </a:r>
            <a:r>
              <a:rPr lang="ru-RU" sz="1800" dirty="0" smtClean="0">
                <a:solidFill>
                  <a:srgbClr val="0070C0"/>
                </a:solidFill>
                <a:latin typeface="Arial" pitchFamily="34" charset="0"/>
                <a:cs typeface="Arial" pitchFamily="34" charset="0"/>
              </a:rPr>
              <a:t> </a:t>
            </a:r>
            <a:r>
              <a:rPr lang="ru-RU" sz="1800" dirty="0" smtClean="0">
                <a:solidFill>
                  <a:srgbClr val="0070C0"/>
                </a:solidFill>
              </a:rPr>
              <a:t>устанавливают обязательные требования к обучению по охране труда и проверке знания требований охраны труда у работников, заключивших трудовой договор с работодателем, а также требования к организациям и индивидуальным предпринимателям, оказывающим услуги по обучению работодателей и работников вопросам охраны труда.</a:t>
            </a:r>
            <a:endParaRPr lang="ru-RU" sz="1800" b="1" dirty="0" smtClean="0">
              <a:solidFill>
                <a:srgbClr val="0070C0"/>
              </a:solidFill>
              <a:latin typeface="Arial" pitchFamily="34" charset="0"/>
              <a:cs typeface="Arial" pitchFamily="34" charset="0"/>
            </a:endParaRPr>
          </a:p>
          <a:p>
            <a:pPr algn="just">
              <a:buNone/>
            </a:pPr>
            <a:r>
              <a:rPr lang="ru-RU" sz="1800" b="1" dirty="0" smtClean="0">
                <a:solidFill>
                  <a:srgbClr val="FF0000"/>
                </a:solidFill>
                <a:latin typeface="Arial" pitchFamily="34" charset="0"/>
                <a:cs typeface="Arial" pitchFamily="34" charset="0"/>
              </a:rPr>
              <a:t>Данный документ вступил в силу с 01.09.2022 г.и действует до 1 сентября 2028 г.</a:t>
            </a:r>
          </a:p>
          <a:p>
            <a:pPr algn="just">
              <a:buNone/>
            </a:pPr>
            <a:endParaRPr lang="ru-RU" sz="1800" b="1" dirty="0" smtClean="0">
              <a:latin typeface="Arial" pitchFamily="34" charset="0"/>
              <a:cs typeface="Arial" pitchFamily="34" charset="0"/>
            </a:endParaRPr>
          </a:p>
          <a:p>
            <a:pPr>
              <a:buNone/>
            </a:pPr>
            <a:endParaRPr lang="ru-RU" sz="1800" dirty="0" smtClean="0"/>
          </a:p>
          <a:p>
            <a:pPr>
              <a:buNone/>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a:bodyPr>
          <a:lstStyle/>
          <a:p>
            <a:pPr algn="ctr"/>
            <a:r>
              <a:rPr lang="ru-RU" sz="2800" b="1" dirty="0" smtClean="0"/>
              <a:t>Нормативные документы  </a:t>
            </a:r>
            <a:endParaRPr lang="ru-RU" sz="2800" b="1" dirty="0"/>
          </a:p>
        </p:txBody>
      </p:sp>
      <p:sp>
        <p:nvSpPr>
          <p:cNvPr id="4" name="Содержимое 3"/>
          <p:cNvSpPr>
            <a:spLocks noGrp="1"/>
          </p:cNvSpPr>
          <p:nvPr>
            <p:ph idx="1"/>
          </p:nvPr>
        </p:nvSpPr>
        <p:spPr>
          <a:xfrm>
            <a:off x="457200" y="1500174"/>
            <a:ext cx="8229600" cy="4824426"/>
          </a:xfrm>
        </p:spPr>
        <p:txBody>
          <a:bodyPr>
            <a:normAutofit/>
          </a:bodyPr>
          <a:lstStyle/>
          <a:p>
            <a:pPr>
              <a:buNone/>
            </a:pPr>
            <a:endParaRPr lang="ru-RU" sz="1800" b="1" dirty="0" smtClean="0"/>
          </a:p>
          <a:p>
            <a:pPr>
              <a:buNone/>
            </a:pPr>
            <a:endParaRPr lang="ru-RU" sz="1800" b="1" dirty="0" smtClean="0"/>
          </a:p>
          <a:p>
            <a:pPr>
              <a:buNone/>
            </a:pPr>
            <a:endParaRPr lang="ru-RU" sz="1800" b="1" dirty="0" smtClean="0"/>
          </a:p>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20 апреля 2022 г. N  223н</a:t>
            </a:r>
            <a:endParaRPr lang="ru-RU" sz="1800" dirty="0" smtClean="0">
              <a:latin typeface="Arial" pitchFamily="34" charset="0"/>
              <a:cs typeface="Arial" pitchFamily="34" charset="0"/>
            </a:endParaRPr>
          </a:p>
          <a:p>
            <a:pPr>
              <a:buNone/>
            </a:pPr>
            <a:r>
              <a:rPr lang="ru-RU" sz="1800" b="1" dirty="0" smtClean="0"/>
              <a:t>   «Об утверждении Положения об особенностях расследования несчастных случаев на производстве в отдельных отраслях и организациях , форм документов, соответствующих классификаторов, необходимых для расследования несчастных случаев на производстве»</a:t>
            </a:r>
          </a:p>
          <a:p>
            <a:pPr>
              <a:buNone/>
            </a:pPr>
            <a:r>
              <a:rPr lang="ru-RU" sz="1600" b="1" dirty="0" smtClean="0">
                <a:solidFill>
                  <a:srgbClr val="FF0000"/>
                </a:solidFill>
              </a:rPr>
              <a:t>Приказ вступил в силу с 1 сентября 2022 г. и действует до 1 сентября 2028 года</a:t>
            </a:r>
            <a:endParaRPr lang="ru-RU" sz="1800" b="1" dirty="0" smtClean="0">
              <a:solidFill>
                <a:srgbClr val="FF0000"/>
              </a:solidFill>
            </a:endParaRPr>
          </a:p>
          <a:p>
            <a:pPr>
              <a:buNone/>
            </a:pPr>
            <a:r>
              <a:rPr lang="ru-RU" sz="1800" b="1" dirty="0" smtClean="0"/>
              <a:t>           </a:t>
            </a:r>
          </a:p>
          <a:p>
            <a:pPr>
              <a:buNone/>
            </a:pPr>
            <a:endParaRPr lang="ru-RU" sz="1800" b="1" dirty="0" smtClean="0"/>
          </a:p>
          <a:p>
            <a:pPr>
              <a:buNone/>
            </a:pPr>
            <a:endParaRPr lang="ru-RU" sz="1800"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endParaRPr lang="ru-RU" sz="2800" b="1" dirty="0"/>
          </a:p>
        </p:txBody>
      </p:sp>
      <p:sp>
        <p:nvSpPr>
          <p:cNvPr id="4" name="Содержимое 3"/>
          <p:cNvSpPr>
            <a:spLocks noGrp="1"/>
          </p:cNvSpPr>
          <p:nvPr>
            <p:ph idx="1"/>
          </p:nvPr>
        </p:nvSpPr>
        <p:spPr>
          <a:xfrm>
            <a:off x="457200" y="1428736"/>
            <a:ext cx="8229600" cy="4895864"/>
          </a:xfrm>
        </p:spPr>
        <p:txBody>
          <a:bodyPr>
            <a:normAutofit/>
          </a:bodyPr>
          <a:lstStyle/>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12 мая  2022 г. N 291н</a:t>
            </a:r>
            <a:endParaRPr lang="ru-RU" sz="1800" dirty="0" smtClean="0">
              <a:latin typeface="Arial" pitchFamily="34" charset="0"/>
              <a:cs typeface="Arial" pitchFamily="34" charset="0"/>
            </a:endParaRPr>
          </a:p>
          <a:p>
            <a:pPr algn="just">
              <a:buNone/>
            </a:pPr>
            <a:r>
              <a:rPr lang="ru-RU" sz="1800" b="1" dirty="0" smtClean="0"/>
              <a:t>   </a:t>
            </a:r>
            <a:r>
              <a:rPr lang="ru-RU" sz="1800" dirty="0" smtClean="0"/>
              <a:t> </a:t>
            </a:r>
            <a:r>
              <a:rPr lang="ru-RU" sz="1800" b="1" dirty="0" smtClean="0"/>
              <a:t>«Об утверждении перечня вредных производственных факторов на рабочих местах с вредными условиями труда, установленными по результатам специальной оценки условий труда, при наличии которых занятым на таких рабочих местах работникам выдаются бесплатно по установленным нормам молоко или другие равноценные пищевые продукты, норм и условий бесплатной выдачи молока или других равноценных пищевых продуктов, порядка осуществления компенсационной выплаты, в размере, эквивалентном стоимости молока или других равноценных пищевых продуктов»</a:t>
            </a:r>
          </a:p>
          <a:p>
            <a:pPr algn="just">
              <a:buNone/>
            </a:pPr>
            <a:r>
              <a:rPr lang="ru-RU" sz="1800" b="1" dirty="0" smtClean="0"/>
              <a:t>         </a:t>
            </a:r>
            <a:r>
              <a:rPr lang="ru-RU" sz="1800" b="1" dirty="0" smtClean="0">
                <a:solidFill>
                  <a:srgbClr val="FF0000"/>
                </a:solidFill>
              </a:rPr>
              <a:t>Приказ вступил в силу с 1 сентября 2022 г. и действует до 1 сентября 2028 года</a:t>
            </a:r>
            <a:endParaRPr lang="ru-RU" sz="2000" b="1" dirty="0" smtClean="0">
              <a:solidFill>
                <a:srgbClr val="FF0000"/>
              </a:solidFill>
            </a:endParaRPr>
          </a:p>
          <a:p>
            <a:pPr algn="just">
              <a:buNone/>
            </a:pPr>
            <a:r>
              <a:rPr lang="ru-RU" sz="1800" b="1" dirty="0" smtClean="0"/>
              <a:t>        </a:t>
            </a:r>
          </a:p>
          <a:p>
            <a:pPr>
              <a:buNone/>
            </a:pPr>
            <a:endParaRPr lang="ru-RU" sz="1800"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r>
              <a:rPr lang="ru-RU" sz="2800" b="1" dirty="0" smtClean="0"/>
              <a:t>  </a:t>
            </a:r>
            <a:endParaRPr lang="ru-RU" sz="2800" b="1" dirty="0"/>
          </a:p>
        </p:txBody>
      </p:sp>
      <p:sp>
        <p:nvSpPr>
          <p:cNvPr id="4" name="Содержимое 3"/>
          <p:cNvSpPr>
            <a:spLocks noGrp="1"/>
          </p:cNvSpPr>
          <p:nvPr>
            <p:ph idx="1"/>
          </p:nvPr>
        </p:nvSpPr>
        <p:spPr>
          <a:xfrm>
            <a:off x="457200" y="1428736"/>
            <a:ext cx="8472518" cy="5286412"/>
          </a:xfrm>
        </p:spPr>
        <p:txBody>
          <a:bodyPr>
            <a:normAutofit fontScale="85000" lnSpcReduction="20000"/>
          </a:bodyPr>
          <a:lstStyle/>
          <a:p>
            <a:pPr>
              <a:buNone/>
            </a:pPr>
            <a:r>
              <a:rPr lang="ru-RU" sz="1800" b="1" dirty="0" smtClean="0"/>
              <a:t>   МИНИСТЕРСТВО ЗДРАВООХРАНЕНИЯ РОССИЙСКОЙ ФЕДЕРАЦИИ  ПРИКАЗ   </a:t>
            </a:r>
            <a:r>
              <a:rPr lang="ru-RU" sz="1800" b="1" dirty="0" smtClean="0">
                <a:latin typeface="Arial" pitchFamily="34" charset="0"/>
                <a:cs typeface="Arial" pitchFamily="34" charset="0"/>
              </a:rPr>
              <a:t>от 20 мая  2022 г. N 342н</a:t>
            </a:r>
            <a:endParaRPr lang="ru-RU" sz="1800" dirty="0" smtClean="0">
              <a:latin typeface="Arial" pitchFamily="34" charset="0"/>
              <a:cs typeface="Arial" pitchFamily="34" charset="0"/>
            </a:endParaRPr>
          </a:p>
          <a:p>
            <a:pPr algn="just">
              <a:buNone/>
            </a:pPr>
            <a:r>
              <a:rPr lang="ru-RU" sz="1800" b="1" dirty="0" smtClean="0"/>
              <a:t>   </a:t>
            </a:r>
            <a:r>
              <a:rPr lang="ru-RU" sz="1800" dirty="0" smtClean="0"/>
              <a:t> </a:t>
            </a:r>
            <a:r>
              <a:rPr lang="ru-RU" sz="1800" b="1" dirty="0" smtClean="0"/>
              <a:t>«ОБ УТВЕРЖДЕНИИ ПОРЯДКА ПРОХОЖДЕНИЯ ОБЯЗАТЕЛЬНОГО ПСИХИАТРИЧЕСКОГО ОСВИДЕТЕЛЬСТВОВАНИЯ РАБОТНИКАМИ, ОСУЩЕСТВЛЯЮЩИМИ ОТДЕЛЬНЫЕ ВИДЫ ДЕЯТЕЛЬНОСТИ, ЕГО ПЕРИОДИЧНОСТИ, А ТАКЖЕ ВИДОВ ДЕЯТЕЛЬНОСТИ, ПРИ ОСУЩЕСТВЛЕНИИ КОТОРЫХ ПРОВОДИТСЯ ПСИХИАТРИЧЕСКОЕ ОСВИДЕТЕЛЬСТВОВАНИЕ»</a:t>
            </a:r>
          </a:p>
          <a:p>
            <a:pPr fontAlgn="base">
              <a:buNone/>
            </a:pPr>
            <a:r>
              <a:rPr lang="ru-RU" sz="1800" b="1" dirty="0" smtClean="0">
                <a:solidFill>
                  <a:srgbClr val="0070C0"/>
                </a:solidFill>
                <a:latin typeface="Arial" pitchFamily="34" charset="0"/>
                <a:cs typeface="Arial" pitchFamily="34" charset="0"/>
              </a:rPr>
              <a:t>       Утвердил:</a:t>
            </a:r>
          </a:p>
          <a:p>
            <a:pPr fontAlgn="base">
              <a:buFont typeface="Wingdings" pitchFamily="2" charset="2"/>
              <a:buChar char="ü"/>
            </a:pPr>
            <a:r>
              <a:rPr lang="ru-RU" sz="1800" b="1" dirty="0" smtClean="0">
                <a:solidFill>
                  <a:srgbClr val="0070C0"/>
                </a:solidFill>
                <a:latin typeface="Arial" pitchFamily="34" charset="0"/>
                <a:cs typeface="Arial" pitchFamily="34" charset="0"/>
              </a:rPr>
              <a:t> порядок прохождения обязательного психиатрического освидетельствования работниками, осуществляющими отдельные виды деятельности, его периодичность;</a:t>
            </a:r>
          </a:p>
          <a:p>
            <a:pPr fontAlgn="base">
              <a:buFont typeface="Wingdings" pitchFamily="2" charset="2"/>
              <a:buChar char="ü"/>
            </a:pPr>
            <a:r>
              <a:rPr lang="ru-RU" sz="1800" b="1" dirty="0" smtClean="0">
                <a:solidFill>
                  <a:srgbClr val="0070C0"/>
                </a:solidFill>
                <a:latin typeface="Arial" pitchFamily="34" charset="0"/>
                <a:cs typeface="Arial" pitchFamily="34" charset="0"/>
              </a:rPr>
              <a:t> виды деятельности, при осуществлении которых проводится психиатрическое освидетельствование.</a:t>
            </a:r>
          </a:p>
          <a:p>
            <a:pPr algn="just">
              <a:buNone/>
            </a:pPr>
            <a:endParaRPr lang="ru-RU" sz="1800" b="1" dirty="0" smtClean="0"/>
          </a:p>
          <a:p>
            <a:pPr algn="just">
              <a:buNone/>
            </a:pPr>
            <a:r>
              <a:rPr lang="ru-RU" sz="1800" b="1" dirty="0" smtClean="0">
                <a:solidFill>
                  <a:srgbClr val="FF0000"/>
                </a:solidFill>
                <a:latin typeface="Arial" pitchFamily="34" charset="0"/>
                <a:cs typeface="Arial" pitchFamily="34" charset="0"/>
              </a:rPr>
              <a:t>Данный документ вступил в силу с 01.09.2022 г.и действует до 1 сентября 2028 г.</a:t>
            </a:r>
          </a:p>
          <a:p>
            <a:pPr algn="just">
              <a:buNone/>
            </a:pPr>
            <a:endParaRPr lang="ru-RU" sz="1800" b="1" dirty="0" smtClean="0"/>
          </a:p>
          <a:p>
            <a:pPr algn="just">
              <a:buNone/>
            </a:pPr>
            <a:r>
              <a:rPr lang="ru-RU" sz="1800" b="1" dirty="0" smtClean="0"/>
              <a:t>                 </a:t>
            </a:r>
          </a:p>
          <a:p>
            <a:pPr>
              <a:buNone/>
            </a:pPr>
            <a:r>
              <a:rPr lang="ru-RU" sz="1800" b="1" dirty="0" smtClean="0"/>
              <a:t>МИНИСТЕРСТВО ЗДРАВООХРАНЕНИЯ РОССИЙСКОЙ ФЕДЕРАЦИИ  ПРИКАЗ   </a:t>
            </a:r>
            <a:r>
              <a:rPr lang="ru-RU" sz="1800" b="1" dirty="0" smtClean="0">
                <a:latin typeface="Arial" pitchFamily="34" charset="0"/>
                <a:cs typeface="Arial" pitchFamily="34" charset="0"/>
              </a:rPr>
              <a:t>от 18 февраля   2022 г. N 90н</a:t>
            </a:r>
          </a:p>
          <a:p>
            <a:pPr>
              <a:buNone/>
            </a:pPr>
            <a:r>
              <a:rPr lang="ru-RU" sz="1800" b="1" dirty="0" smtClean="0">
                <a:latin typeface="Arial" pitchFamily="34" charset="0"/>
                <a:cs typeface="Arial" pitchFamily="34" charset="0"/>
              </a:rPr>
              <a:t>    «Об утверждении формы, порядка ведения отчетности, учета и выдачи работникам личных медицинских книжек, в том числе в форме электронного документа»</a:t>
            </a:r>
          </a:p>
          <a:p>
            <a:pPr>
              <a:buNone/>
            </a:pPr>
            <a:endParaRPr lang="ru-RU" sz="1800" b="1" dirty="0" smtClean="0">
              <a:latin typeface="Arial" pitchFamily="34" charset="0"/>
              <a:cs typeface="Arial" pitchFamily="34" charset="0"/>
            </a:endParaRPr>
          </a:p>
          <a:p>
            <a:pPr>
              <a:buNone/>
            </a:pPr>
            <a:r>
              <a:rPr lang="ru-RU" sz="1800" b="1" dirty="0" smtClean="0">
                <a:solidFill>
                  <a:srgbClr val="FF0000"/>
                </a:solidFill>
                <a:latin typeface="Arial" pitchFamily="34" charset="0"/>
                <a:cs typeface="Arial" pitchFamily="34" charset="0"/>
              </a:rPr>
              <a:t>Данный документ вступает в силу с 01.09.2023г. и действует в течение шести лет со дня его вступления в силу</a:t>
            </a:r>
          </a:p>
          <a:p>
            <a:pPr>
              <a:buNone/>
            </a:pPr>
            <a:endParaRPr lang="ru-RU" sz="1800" b="1" dirty="0" smtClean="0"/>
          </a:p>
          <a:p>
            <a:pPr>
              <a:buNone/>
            </a:pPr>
            <a:endParaRPr lang="ru-RU" sz="1800" dirty="0" smtClean="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a:bodyPr>
          <a:lstStyle/>
          <a:p>
            <a:pPr algn="ctr"/>
            <a:r>
              <a:rPr lang="ru-RU" sz="2800" b="1" dirty="0" smtClean="0"/>
              <a:t>Рекомендации </a:t>
            </a:r>
            <a:endParaRPr lang="ru-RU" sz="2800" b="1" dirty="0"/>
          </a:p>
        </p:txBody>
      </p:sp>
      <p:sp>
        <p:nvSpPr>
          <p:cNvPr id="4" name="Содержимое 3"/>
          <p:cNvSpPr>
            <a:spLocks noGrp="1"/>
          </p:cNvSpPr>
          <p:nvPr>
            <p:ph idx="1"/>
          </p:nvPr>
        </p:nvSpPr>
        <p:spPr/>
        <p:txBody>
          <a:bodyPr>
            <a:normAutofit lnSpcReduction="10000"/>
          </a:bodyPr>
          <a:lstStyle/>
          <a:p>
            <a:pPr>
              <a:buNone/>
            </a:pPr>
            <a:r>
              <a:rPr lang="ru-RU" sz="1800" b="1" dirty="0" smtClean="0"/>
              <a:t>                 </a:t>
            </a:r>
          </a:p>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31 января  2022 г. № 37</a:t>
            </a:r>
          </a:p>
          <a:p>
            <a:pPr>
              <a:buNone/>
            </a:pPr>
            <a:r>
              <a:rPr lang="ru-RU" sz="1800" b="1" dirty="0" smtClean="0"/>
              <a:t>  «Об утверждении Рекомендаций  по структуре службы охраны труда в организации и по численности работников службы охраны труда»</a:t>
            </a:r>
          </a:p>
          <a:p>
            <a:pPr>
              <a:buNone/>
            </a:pPr>
            <a:endParaRPr lang="ru-RU" sz="1800" b="1" dirty="0" smtClean="0"/>
          </a:p>
          <a:p>
            <a:pPr>
              <a:buNone/>
            </a:pPr>
            <a:endParaRPr lang="ru-RU" sz="1800" b="1" dirty="0" smtClean="0"/>
          </a:p>
          <a:p>
            <a:pPr algn="just">
              <a:buNone/>
            </a:pPr>
            <a:r>
              <a:rPr lang="ru-RU" sz="1800" dirty="0" smtClean="0"/>
              <a:t>    </a:t>
            </a:r>
            <a:r>
              <a:rPr lang="ru-RU" sz="1800" b="1" dirty="0" smtClean="0">
                <a:solidFill>
                  <a:srgbClr val="002060"/>
                </a:solidFill>
              </a:rPr>
              <a:t>Рекомендации содержат положения о формировании структуры службы охраны труда </a:t>
            </a:r>
            <a:r>
              <a:rPr lang="ru-RU" sz="1800" dirty="0" smtClean="0">
                <a:solidFill>
                  <a:srgbClr val="002060"/>
                </a:solidFill>
              </a:rPr>
              <a:t>(специалист, бюро, группа, отдел, управление/подразделение, департамент и в соответствии с утвержденной работодателем организационной (штатной) структурой), </a:t>
            </a:r>
            <a:r>
              <a:rPr lang="ru-RU" sz="1800" b="1" dirty="0" smtClean="0">
                <a:solidFill>
                  <a:srgbClr val="002060"/>
                </a:solidFill>
              </a:rPr>
              <a:t>методику расчета нормативной численности работников службы охраны труда в зависимости от выполняемых данными категориями работников основных функций</a:t>
            </a:r>
            <a:r>
              <a:rPr lang="ru-RU" sz="1800" dirty="0" smtClean="0">
                <a:solidFill>
                  <a:srgbClr val="002060"/>
                </a:solidFill>
              </a:rPr>
              <a:t>.</a:t>
            </a:r>
            <a:endParaRPr lang="ru-RU" sz="1800" b="1" dirty="0" smtClean="0">
              <a:solidFill>
                <a:srgbClr val="002060"/>
              </a:solidFill>
            </a:endParaRPr>
          </a:p>
          <a:p>
            <a:pPr>
              <a:buNone/>
            </a:pPr>
            <a:r>
              <a:rPr lang="ru-RU" sz="1800" b="1" dirty="0" smtClean="0"/>
              <a:t>    </a:t>
            </a:r>
          </a:p>
          <a:p>
            <a:pPr>
              <a:buNone/>
            </a:pPr>
            <a:endParaRPr lang="ru-RU" sz="1800" dirty="0" smtClean="0"/>
          </a:p>
          <a:p>
            <a:pPr>
              <a:buNone/>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a:bodyPr>
          <a:lstStyle/>
          <a:p>
            <a:pPr algn="ctr"/>
            <a:r>
              <a:rPr lang="ru-RU" sz="2800" b="1" dirty="0" smtClean="0"/>
              <a:t>Рекомендации </a:t>
            </a:r>
            <a:endParaRPr lang="ru-RU" sz="2800" b="1" dirty="0"/>
          </a:p>
        </p:txBody>
      </p:sp>
      <p:sp>
        <p:nvSpPr>
          <p:cNvPr id="4" name="Содержимое 3"/>
          <p:cNvSpPr>
            <a:spLocks noGrp="1"/>
          </p:cNvSpPr>
          <p:nvPr>
            <p:ph idx="1"/>
          </p:nvPr>
        </p:nvSpPr>
        <p:spPr>
          <a:xfrm>
            <a:off x="457200" y="1571612"/>
            <a:ext cx="8229600" cy="4857784"/>
          </a:xfrm>
        </p:spPr>
        <p:txBody>
          <a:bodyPr>
            <a:normAutofit fontScale="92500" lnSpcReduction="10000"/>
          </a:bodyPr>
          <a:lstStyle/>
          <a:p>
            <a:pPr>
              <a:buNone/>
            </a:pPr>
            <a:r>
              <a:rPr lang="ru-RU" sz="1800" b="1" dirty="0" smtClean="0"/>
              <a:t>                 </a:t>
            </a:r>
          </a:p>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28 декабря 2021 г. № 926</a:t>
            </a:r>
          </a:p>
          <a:p>
            <a:pPr>
              <a:buNone/>
            </a:pPr>
            <a:r>
              <a:rPr lang="ru-RU" sz="1800" b="1" dirty="0" smtClean="0"/>
              <a:t>  «Об утверждении Рекомендаций  по выбору методов оценки уровней профессиональных рисков и по снижению уровней таких рисков»</a:t>
            </a:r>
          </a:p>
          <a:p>
            <a:pPr>
              <a:buNone/>
            </a:pPr>
            <a:endParaRPr lang="ru-RU" sz="1800" b="1" dirty="0" smtClean="0"/>
          </a:p>
          <a:p>
            <a:pPr algn="just" fontAlgn="base">
              <a:buNone/>
            </a:pPr>
            <a:r>
              <a:rPr lang="ru-RU" sz="1800" b="1" dirty="0" smtClean="0"/>
              <a:t>      </a:t>
            </a:r>
            <a:r>
              <a:rPr lang="ru-RU" sz="1800" dirty="0" smtClean="0">
                <a:solidFill>
                  <a:srgbClr val="002060"/>
                </a:solidFill>
              </a:rPr>
              <a:t>Рекомендации  разработаны в целях оказания методической и практической помощи руководителям и специалистам по охране труда организаций, заинтересованным в создании системы управления профессиональными рисками в рамках системы управления охраной труда у работодателя, в том числе в целях соблюдения требований:</a:t>
            </a:r>
          </a:p>
          <a:p>
            <a:pPr algn="just" fontAlgn="base"/>
            <a:r>
              <a:rPr lang="ru-RU" sz="1800" dirty="0" smtClean="0">
                <a:solidFill>
                  <a:srgbClr val="002060"/>
                </a:solidFill>
              </a:rPr>
              <a:t>правил по охране труда;</a:t>
            </a:r>
          </a:p>
          <a:p>
            <a:pPr algn="just" fontAlgn="base"/>
            <a:r>
              <a:rPr lang="ru-RU" sz="1800" dirty="0" smtClean="0">
                <a:solidFill>
                  <a:srgbClr val="002060"/>
                </a:solidFill>
              </a:rPr>
              <a:t>методических рекомендаций по учету микротравм;</a:t>
            </a:r>
          </a:p>
          <a:p>
            <a:pPr algn="just" fontAlgn="base"/>
            <a:r>
              <a:rPr lang="ru-RU" sz="1800" dirty="0" smtClean="0">
                <a:solidFill>
                  <a:srgbClr val="002060"/>
                </a:solidFill>
              </a:rPr>
              <a:t>положения об особенностях расследования несчастных случаев на производстве;</a:t>
            </a:r>
          </a:p>
          <a:p>
            <a:pPr algn="just" fontAlgn="base"/>
            <a:r>
              <a:rPr lang="ru-RU" sz="1800" dirty="0" smtClean="0">
                <a:solidFill>
                  <a:srgbClr val="002060"/>
                </a:solidFill>
              </a:rPr>
              <a:t>примерного положения о системе управления охраной труда;</a:t>
            </a:r>
          </a:p>
          <a:p>
            <a:pPr algn="just" fontAlgn="base"/>
            <a:r>
              <a:rPr lang="ru-RU" sz="1800" dirty="0" smtClean="0">
                <a:solidFill>
                  <a:srgbClr val="002060"/>
                </a:solidFill>
              </a:rPr>
              <a:t>общих требований к организации безопасного рабочего места;</a:t>
            </a:r>
          </a:p>
          <a:p>
            <a:pPr algn="just" fontAlgn="base"/>
            <a:r>
              <a:rPr lang="ru-RU" sz="1800" dirty="0" smtClean="0">
                <a:solidFill>
                  <a:srgbClr val="002060"/>
                </a:solidFill>
              </a:rPr>
              <a:t>иных федеральных норм и правил в области охраны труда.</a:t>
            </a:r>
          </a:p>
          <a:p>
            <a:pPr>
              <a:buNone/>
            </a:pPr>
            <a:endParaRPr lang="ru-RU" sz="1800" b="1" dirty="0" smtClean="0"/>
          </a:p>
          <a:p>
            <a:pPr>
              <a:buNone/>
            </a:pPr>
            <a:endParaRPr lang="ru-RU" sz="1800" dirty="0" smtClean="0"/>
          </a:p>
          <a:p>
            <a:pPr>
              <a:buNone/>
            </a:pP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a:bodyPr>
          <a:lstStyle/>
          <a:p>
            <a:pPr algn="ctr"/>
            <a:r>
              <a:rPr lang="ru-RU" sz="2800" b="1" dirty="0" smtClean="0"/>
              <a:t>Рекомендации </a:t>
            </a:r>
            <a:endParaRPr lang="ru-RU" sz="2800" b="1" dirty="0"/>
          </a:p>
        </p:txBody>
      </p:sp>
      <p:sp>
        <p:nvSpPr>
          <p:cNvPr id="4" name="Содержимое 3"/>
          <p:cNvSpPr>
            <a:spLocks noGrp="1"/>
          </p:cNvSpPr>
          <p:nvPr>
            <p:ph idx="1"/>
          </p:nvPr>
        </p:nvSpPr>
        <p:spPr>
          <a:xfrm>
            <a:off x="457200" y="1571612"/>
            <a:ext cx="8229600" cy="4857784"/>
          </a:xfrm>
        </p:spPr>
        <p:txBody>
          <a:bodyPr>
            <a:normAutofit lnSpcReduction="10000"/>
          </a:bodyPr>
          <a:lstStyle/>
          <a:p>
            <a:pPr>
              <a:buNone/>
            </a:pPr>
            <a:r>
              <a:rPr lang="ru-RU" sz="1800" b="1" dirty="0" smtClean="0"/>
              <a:t>                 </a:t>
            </a:r>
          </a:p>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31 января 2022 г. № 36</a:t>
            </a:r>
          </a:p>
          <a:p>
            <a:pPr>
              <a:buNone/>
            </a:pPr>
            <a:r>
              <a:rPr lang="ru-RU" sz="1800" b="1" dirty="0" smtClean="0"/>
              <a:t>  «Об утверждении Рекомендаций  по классификации , обнаружению , распознаванию и описанию опасностей»</a:t>
            </a:r>
          </a:p>
          <a:p>
            <a:pPr>
              <a:buNone/>
            </a:pPr>
            <a:endParaRPr lang="ru-RU" sz="1800" b="1" dirty="0" smtClean="0"/>
          </a:p>
          <a:p>
            <a:pPr algn="just">
              <a:buNone/>
            </a:pPr>
            <a:r>
              <a:rPr lang="ru-RU" sz="1800" dirty="0" smtClean="0"/>
              <a:t/>
            </a:r>
            <a:br>
              <a:rPr lang="ru-RU" sz="1800" dirty="0" smtClean="0"/>
            </a:br>
            <a:r>
              <a:rPr lang="ru-RU" sz="1800" b="1" dirty="0" smtClean="0">
                <a:solidFill>
                  <a:srgbClr val="0070C0"/>
                </a:solidFill>
              </a:rPr>
              <a:t>Рекомендации по классификации, обнаружению, распознаванию и описанию опасностей  разработаны для оказания методической и практической помощи руководителям и специалистам по охране труда организаций,  в целях обеспечения правильности и полноты установления опасностей, воздействующих на работников в процессе трудовой деятельности, а также источников этих опасностей у конкретного работодателя для эффективной реализации процедуры управления профессиональными рисками в системе управления охраной труда.</a:t>
            </a:r>
          </a:p>
          <a:p>
            <a:pPr algn="just" fontAlgn="base">
              <a:buNone/>
            </a:pPr>
            <a:r>
              <a:rPr lang="ru-RU" sz="1800" b="1" dirty="0" smtClean="0">
                <a:solidFill>
                  <a:srgbClr val="0070C0"/>
                </a:solidFill>
              </a:rPr>
              <a:t>      </a:t>
            </a:r>
          </a:p>
          <a:p>
            <a:pPr>
              <a:buNone/>
            </a:pPr>
            <a:endParaRPr lang="ru-RU" sz="1800" dirty="0" smtClean="0"/>
          </a:p>
          <a:p>
            <a:pPr>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704088"/>
            <a:ext cx="8305800" cy="2582036"/>
          </a:xfrm>
        </p:spPr>
        <p:txBody>
          <a:bodyPr/>
          <a:lstStyle/>
          <a:p>
            <a:pPr algn="ctr"/>
            <a:r>
              <a:rPr lang="ru-RU" b="1" i="1" dirty="0" smtClean="0"/>
              <a:t>СПАСИБО ЗА ВНИМАНИЕ!</a:t>
            </a:r>
            <a:endParaRPr lang="ru-RU" b="1"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endParaRPr lang="ru-RU" sz="2800" b="1" dirty="0"/>
          </a:p>
        </p:txBody>
      </p:sp>
      <p:sp>
        <p:nvSpPr>
          <p:cNvPr id="4" name="Содержимое 3"/>
          <p:cNvSpPr>
            <a:spLocks noGrp="1"/>
          </p:cNvSpPr>
          <p:nvPr>
            <p:ph idx="1"/>
          </p:nvPr>
        </p:nvSpPr>
        <p:spPr>
          <a:xfrm>
            <a:off x="457200" y="1935480"/>
            <a:ext cx="8329642" cy="4708230"/>
          </a:xfrm>
        </p:spPr>
        <p:txBody>
          <a:bodyPr>
            <a:normAutofit/>
          </a:bodyPr>
          <a:lstStyle/>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29 октября 2021 г. N776н</a:t>
            </a:r>
            <a:endParaRPr lang="ru-RU" sz="1800" dirty="0" smtClean="0">
              <a:latin typeface="Arial" pitchFamily="34" charset="0"/>
              <a:cs typeface="Arial" pitchFamily="34" charset="0"/>
            </a:endParaRPr>
          </a:p>
          <a:p>
            <a:pPr>
              <a:buNone/>
            </a:pPr>
            <a:r>
              <a:rPr lang="ru-RU" sz="1800" b="1" dirty="0" smtClean="0"/>
              <a:t>   «ОБ УТВЕРЖДЕНИИ ПРИМЕРНОГО ПОЛОЖЕНИЯ О СИСТЕМЕ УПРАВЛЕНИЯ ОХРАНОЙ ТРУДА»</a:t>
            </a:r>
          </a:p>
          <a:p>
            <a:pPr algn="just">
              <a:buNone/>
            </a:pPr>
            <a:r>
              <a:rPr lang="ru-RU" sz="1600" dirty="0" smtClean="0"/>
              <a:t>     </a:t>
            </a:r>
          </a:p>
          <a:p>
            <a:pPr algn="just">
              <a:buNone/>
            </a:pPr>
            <a:r>
              <a:rPr lang="ru-RU" sz="1600" b="1" dirty="0" smtClean="0">
                <a:solidFill>
                  <a:srgbClr val="002060"/>
                </a:solidFill>
              </a:rPr>
              <a:t>      Примерное положение о системе управления охраной труда разработано в целях оказания </a:t>
            </a:r>
            <a:r>
              <a:rPr lang="ru-RU" sz="1600" b="1" dirty="0" smtClean="0">
                <a:solidFill>
                  <a:srgbClr val="FF0000"/>
                </a:solidFill>
              </a:rPr>
              <a:t>содействия</a:t>
            </a:r>
            <a:r>
              <a:rPr lang="ru-RU" sz="1600" b="1" dirty="0" smtClean="0">
                <a:solidFill>
                  <a:srgbClr val="002060"/>
                </a:solidFill>
              </a:rPr>
              <a:t> работодателям в соблюдении требований охраны труда  посредством </a:t>
            </a:r>
            <a:r>
              <a:rPr lang="ru-RU" sz="1600" b="1" dirty="0" smtClean="0">
                <a:solidFill>
                  <a:srgbClr val="FF0000"/>
                </a:solidFill>
              </a:rPr>
              <a:t>создания, внедрения и обеспечения функционирования системы управления охраной труда </a:t>
            </a:r>
            <a:r>
              <a:rPr lang="ru-RU" sz="1600" b="1" dirty="0" smtClean="0">
                <a:solidFill>
                  <a:srgbClr val="002060"/>
                </a:solidFill>
              </a:rPr>
              <a:t>(далее - СУОТ) в организации, в разработке локальных нормативных актов, определяющих порядок функционирования СУОТ, в разработке мер, направленных на создание безопасных условий труда, предотвращение производственного травматизма и профессиональной заболеваемости. </a:t>
            </a:r>
          </a:p>
          <a:p>
            <a:pPr>
              <a:buNone/>
            </a:pPr>
            <a:r>
              <a:rPr lang="ru-RU" sz="1600" b="1" dirty="0" smtClean="0">
                <a:solidFill>
                  <a:srgbClr val="002060"/>
                </a:solidFill>
              </a:rPr>
              <a:t>      Работодатель устанавливает структуру и порядок функционирования СУОТ в локальном нормативном акте, принимаемом с учетом Примерного положения.</a:t>
            </a:r>
            <a:endParaRPr lang="ru-RU" sz="1800" b="1" dirty="0" smtClean="0">
              <a:solidFill>
                <a:srgbClr val="002060"/>
              </a:solidFill>
            </a:endParaRPr>
          </a:p>
          <a:p>
            <a:pPr>
              <a:buNone/>
            </a:pPr>
            <a:endParaRPr lang="ru-RU" sz="1800"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a:bodyPr>
          <a:lstStyle/>
          <a:p>
            <a:pPr algn="ctr"/>
            <a:r>
              <a:rPr lang="ru-RU" sz="2800" b="1" dirty="0" smtClean="0"/>
              <a:t>Нормативные документы  </a:t>
            </a:r>
            <a:endParaRPr lang="ru-RU" sz="2800" b="1" dirty="0"/>
          </a:p>
        </p:txBody>
      </p:sp>
      <p:sp>
        <p:nvSpPr>
          <p:cNvPr id="4" name="Содержимое 3"/>
          <p:cNvSpPr>
            <a:spLocks noGrp="1"/>
          </p:cNvSpPr>
          <p:nvPr>
            <p:ph idx="1"/>
          </p:nvPr>
        </p:nvSpPr>
        <p:spPr/>
        <p:txBody>
          <a:bodyPr>
            <a:normAutofit lnSpcReduction="10000"/>
          </a:bodyPr>
          <a:lstStyle/>
          <a:p>
            <a:pPr>
              <a:buNone/>
            </a:pPr>
            <a:r>
              <a:rPr lang="ru-RU" sz="1800" b="1" dirty="0" smtClean="0"/>
              <a:t>МИНИСТЕРСТВО ТРУДА И СОЦИАЛЬНОЙ ЗАЩИТЫ РОССИЙСКОЙ ФЕДЕРАЦИИ  ПРИКАЗ  </a:t>
            </a:r>
            <a:r>
              <a:rPr lang="ru-RU" sz="1800" b="1" dirty="0" smtClean="0">
                <a:latin typeface="Arial" pitchFamily="34" charset="0"/>
                <a:cs typeface="Arial" pitchFamily="34" charset="0"/>
              </a:rPr>
              <a:t>от 29 октября 2021 г. № 774н</a:t>
            </a:r>
          </a:p>
          <a:p>
            <a:pPr>
              <a:buNone/>
            </a:pPr>
            <a:r>
              <a:rPr lang="ru-RU" sz="1800" b="1" dirty="0" smtClean="0"/>
              <a:t>  «ОБ УТВЕРЖДЕНИИ ОБЩИХ ТРЕБОВАНИЙ</a:t>
            </a:r>
          </a:p>
          <a:p>
            <a:pPr>
              <a:buNone/>
            </a:pPr>
            <a:r>
              <a:rPr lang="ru-RU" sz="1800" b="1" dirty="0" smtClean="0"/>
              <a:t>   К ОРГАНИЗАЦИИ БЕЗОПАСНОГО РАБОЧЕГО МЕСТА»</a:t>
            </a:r>
          </a:p>
          <a:p>
            <a:pPr algn="just">
              <a:buNone/>
            </a:pPr>
            <a:r>
              <a:rPr lang="ru-RU" sz="1800" dirty="0" smtClean="0"/>
              <a:t>      </a:t>
            </a:r>
            <a:r>
              <a:rPr lang="ru-RU" sz="1800" b="1" dirty="0" smtClean="0">
                <a:solidFill>
                  <a:srgbClr val="002060"/>
                </a:solidFill>
              </a:rPr>
              <a:t>Общие требования к организации безопасного рабочего места  разработаны в </a:t>
            </a:r>
            <a:r>
              <a:rPr lang="ru-RU" sz="1800" b="1" dirty="0" smtClean="0">
                <a:solidFill>
                  <a:srgbClr val="FF0000"/>
                </a:solidFill>
              </a:rPr>
              <a:t>целях обеспечения </a:t>
            </a:r>
            <a:r>
              <a:rPr lang="ru-RU" sz="1800" b="1" dirty="0" smtClean="0">
                <a:solidFill>
                  <a:srgbClr val="002060"/>
                </a:solidFill>
              </a:rPr>
              <a:t>выполнения требований охраны труда работниками, занятыми на своих рабочих местах, и работодателями, при организации рабочих мест.</a:t>
            </a:r>
          </a:p>
          <a:p>
            <a:pPr>
              <a:buNone/>
            </a:pPr>
            <a:endParaRPr lang="ru-RU" sz="1800" b="1" dirty="0" smtClean="0"/>
          </a:p>
          <a:p>
            <a:pPr>
              <a:buNone/>
            </a:pPr>
            <a:r>
              <a:rPr lang="ru-RU" sz="1800" b="1" dirty="0" smtClean="0"/>
              <a:t>МИНИСТЕРСТВО ТРУДА И СОЦИАЛЬНОЙ ЗАЩИТЫ РОССИЙСКОЙ ФЕДЕРАЦИИ  ПРИКАЗ  </a:t>
            </a:r>
            <a:r>
              <a:rPr lang="ru-RU" sz="1800" b="1" dirty="0" smtClean="0">
                <a:latin typeface="Arial" pitchFamily="34" charset="0"/>
                <a:cs typeface="Arial" pitchFamily="34" charset="0"/>
              </a:rPr>
              <a:t>от 29 октября 2021 г. № 771н</a:t>
            </a:r>
          </a:p>
          <a:p>
            <a:pPr>
              <a:buNone/>
            </a:pPr>
            <a:r>
              <a:rPr lang="ru-RU" sz="1800" b="1" dirty="0" smtClean="0"/>
              <a:t>     "Об утверждении Примерного перечня  ежегодно реализуемых работодателем мероприятий по улучшению условий и охраны труда, ликвидации или снижению уровней профессиональных рисков либо недопущению  повышения их уровней"</a:t>
            </a:r>
          </a:p>
          <a:p>
            <a:pPr>
              <a:buNone/>
            </a:pPr>
            <a:endParaRPr lang="ru-RU" sz="1800"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endParaRPr lang="ru-RU" sz="2800" b="1" dirty="0"/>
          </a:p>
        </p:txBody>
      </p:sp>
      <p:sp>
        <p:nvSpPr>
          <p:cNvPr id="4" name="Содержимое 3"/>
          <p:cNvSpPr>
            <a:spLocks noGrp="1"/>
          </p:cNvSpPr>
          <p:nvPr>
            <p:ph idx="1"/>
          </p:nvPr>
        </p:nvSpPr>
        <p:spPr>
          <a:xfrm>
            <a:off x="457200" y="1500174"/>
            <a:ext cx="8229600" cy="4824426"/>
          </a:xfrm>
        </p:spPr>
        <p:txBody>
          <a:bodyPr>
            <a:normAutofit/>
          </a:bodyPr>
          <a:lstStyle/>
          <a:p>
            <a:pPr>
              <a:buNone/>
            </a:pPr>
            <a:r>
              <a:rPr lang="ru-RU" sz="1800" b="1" dirty="0" smtClean="0"/>
              <a:t>    </a:t>
            </a:r>
          </a:p>
          <a:p>
            <a:pPr>
              <a:buNone/>
            </a:pPr>
            <a:r>
              <a:rPr lang="ru-RU" sz="1800" b="1" dirty="0" smtClean="0"/>
              <a:t>МИНИСТЕРСТВО ТРУДА И СОЦИАЛЬНОЙ ЗАЩИТЫ РОССИЙСКОЙ ФЕДЕРАЦИИ  ПРИКАЗ   </a:t>
            </a:r>
            <a:r>
              <a:rPr lang="ru-RU" sz="1800" b="1" dirty="0" smtClean="0">
                <a:latin typeface="Arial" pitchFamily="34" charset="0"/>
                <a:cs typeface="Arial" pitchFamily="34" charset="0"/>
              </a:rPr>
              <a:t>от 14 сентября 2021 г. N629н</a:t>
            </a:r>
          </a:p>
          <a:p>
            <a:pPr>
              <a:buNone/>
            </a:pPr>
            <a:endParaRPr lang="ru-RU" sz="1800" dirty="0" smtClean="0">
              <a:latin typeface="Arial" pitchFamily="34" charset="0"/>
              <a:cs typeface="Arial" pitchFamily="34" charset="0"/>
            </a:endParaRPr>
          </a:p>
          <a:p>
            <a:pPr>
              <a:buNone/>
            </a:pPr>
            <a:r>
              <a:rPr lang="ru-RU" sz="1800" b="1" dirty="0" smtClean="0"/>
              <a:t>  </a:t>
            </a:r>
            <a:r>
              <a:rPr lang="ru-RU" sz="2000" b="1" dirty="0" smtClean="0"/>
              <a:t> «Об утверждении предельно допустимых норм нагрузок для женщин при подъеме и перемещении тяжестей вручную»</a:t>
            </a:r>
            <a:endParaRPr lang="ru-RU" sz="2000"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Предельно допустимые нормы нагрузок для женщин при подъеме и перемещении тяжестей вручную</a:t>
            </a:r>
            <a:endParaRPr lang="ru-RU" sz="2800" b="1" dirty="0"/>
          </a:p>
        </p:txBody>
      </p:sp>
      <p:sp>
        <p:nvSpPr>
          <p:cNvPr id="4" name="Содержимое 3"/>
          <p:cNvSpPr>
            <a:spLocks noGrp="1"/>
          </p:cNvSpPr>
          <p:nvPr>
            <p:ph idx="1"/>
          </p:nvPr>
        </p:nvSpPr>
        <p:spPr>
          <a:xfrm>
            <a:off x="457200" y="1500174"/>
            <a:ext cx="8229600" cy="4824426"/>
          </a:xfrm>
        </p:spPr>
        <p:txBody>
          <a:bodyPr>
            <a:normAutofit/>
          </a:bodyPr>
          <a:lstStyle/>
          <a:p>
            <a:pPr>
              <a:buNone/>
            </a:pPr>
            <a:r>
              <a:rPr lang="ru-RU" sz="1800" b="1" dirty="0" smtClean="0"/>
              <a:t>  </a:t>
            </a:r>
            <a:endParaRPr lang="ru-RU" sz="1800" dirty="0" smtClean="0"/>
          </a:p>
          <a:p>
            <a:endParaRPr lang="ru-RU" dirty="0"/>
          </a:p>
        </p:txBody>
      </p:sp>
      <p:graphicFrame>
        <p:nvGraphicFramePr>
          <p:cNvPr id="5" name="Таблица 4"/>
          <p:cNvGraphicFramePr>
            <a:graphicFrameLocks noGrp="1"/>
          </p:cNvGraphicFramePr>
          <p:nvPr/>
        </p:nvGraphicFramePr>
        <p:xfrm>
          <a:off x="142844" y="1510326"/>
          <a:ext cx="8786874" cy="5204823"/>
        </p:xfrm>
        <a:graphic>
          <a:graphicData uri="http://schemas.openxmlformats.org/drawingml/2006/table">
            <a:tbl>
              <a:tblPr firstRow="1" bandRow="1">
                <a:tableStyleId>{5C22544A-7EE6-4342-B048-85BDC9FD1C3A}</a:tableStyleId>
              </a:tblPr>
              <a:tblGrid>
                <a:gridCol w="6181129"/>
                <a:gridCol w="2605745"/>
              </a:tblGrid>
              <a:tr h="1081220">
                <a:tc>
                  <a:txBody>
                    <a:bodyPr/>
                    <a:lstStyle/>
                    <a:p>
                      <a:endParaRPr lang="ru-RU" sz="1800" dirty="0" smtClean="0"/>
                    </a:p>
                    <a:p>
                      <a:r>
                        <a:rPr lang="ru-RU" sz="1800" dirty="0" smtClean="0"/>
                        <a:t>                            </a:t>
                      </a:r>
                      <a:r>
                        <a:rPr lang="ru-RU" sz="1600" dirty="0" smtClean="0">
                          <a:solidFill>
                            <a:srgbClr val="0070C0"/>
                          </a:solidFill>
                        </a:rPr>
                        <a:t>   Характер работы</a:t>
                      </a:r>
                    </a:p>
                    <a:p>
                      <a:endParaRPr lang="ru-RU" dirty="0"/>
                    </a:p>
                  </a:txBody>
                  <a:tcPr>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solidFill>
                            <a:srgbClr val="0070C0"/>
                          </a:solidFill>
                        </a:rPr>
                        <a:t>Предельно допустимая масса груза </a:t>
                      </a:r>
                    </a:p>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solidFill>
                            <a:srgbClr val="0070C0"/>
                          </a:solidFill>
                        </a:rPr>
                        <a:t>(включая массу тары и упаковки)</a:t>
                      </a:r>
                    </a:p>
                    <a:p>
                      <a:endParaRPr lang="ru-RU" sz="1400" dirty="0"/>
                    </a:p>
                  </a:txBody>
                  <a:tcPr>
                    <a:solidFill>
                      <a:srgbClr val="FFFF00"/>
                    </a:solidFill>
                  </a:tcPr>
                </a:tc>
              </a:tr>
              <a:tr h="597516">
                <a:tc>
                  <a:txBody>
                    <a:bodyPr/>
                    <a:lstStyle/>
                    <a:p>
                      <a:r>
                        <a:rPr lang="ru-RU" sz="1800" dirty="0" smtClean="0"/>
                        <a:t> Подъем и перемещение тяжестей при чередовании с другой работой(до 2 раз в час)</a:t>
                      </a:r>
                      <a:endParaRPr lang="ru-RU" dirty="0"/>
                    </a:p>
                  </a:txBody>
                  <a:tcPr/>
                </a:tc>
                <a:tc>
                  <a:txBody>
                    <a:bodyPr/>
                    <a:lstStyle/>
                    <a:p>
                      <a:r>
                        <a:rPr lang="ru-RU" dirty="0" smtClean="0"/>
                        <a:t>10кг</a:t>
                      </a:r>
                      <a:endParaRPr lang="ru-RU" dirty="0"/>
                    </a:p>
                  </a:txBody>
                  <a:tcPr/>
                </a:tc>
              </a:tr>
              <a:tr h="597516">
                <a:tc>
                  <a:txBody>
                    <a:bodyPr/>
                    <a:lstStyle/>
                    <a:p>
                      <a:r>
                        <a:rPr lang="ru-RU" sz="1800" dirty="0" smtClean="0"/>
                        <a:t> Подъем и перемещение тяжестей постоянно в течение рабочей смены</a:t>
                      </a:r>
                      <a:endParaRPr lang="ru-RU" dirty="0"/>
                    </a:p>
                  </a:txBody>
                  <a:tcPr/>
                </a:tc>
                <a:tc>
                  <a:txBody>
                    <a:bodyPr/>
                    <a:lstStyle/>
                    <a:p>
                      <a:r>
                        <a:rPr lang="ru-RU" dirty="0" smtClean="0"/>
                        <a:t>7кг</a:t>
                      </a:r>
                      <a:endParaRPr lang="ru-RU" dirty="0"/>
                    </a:p>
                  </a:txBody>
                  <a:tcPr/>
                </a:tc>
              </a:tr>
              <a:tr h="853595">
                <a:tc>
                  <a:txBody>
                    <a:bodyPr/>
                    <a:lstStyle/>
                    <a:p>
                      <a:r>
                        <a:rPr lang="ru-RU" sz="1800" dirty="0" smtClean="0"/>
                        <a:t> Суммарная масса грузов, перемещаемых в течение каждого часа рабочего дня (смены), не должна превышать:</a:t>
                      </a:r>
                      <a:endParaRPr lang="ru-RU" dirty="0"/>
                    </a:p>
                  </a:txBody>
                  <a:tcPr/>
                </a:tc>
                <a:tc>
                  <a:txBody>
                    <a:bodyPr/>
                    <a:lstStyle/>
                    <a:p>
                      <a:endParaRPr lang="ru-RU" dirty="0"/>
                    </a:p>
                  </a:txBody>
                  <a:tcPr/>
                </a:tc>
              </a:tr>
              <a:tr h="403981">
                <a:tc>
                  <a:txBody>
                    <a:bodyPr/>
                    <a:lstStyle/>
                    <a:p>
                      <a:r>
                        <a:rPr lang="ru-RU" sz="1800" dirty="0" smtClean="0"/>
                        <a:t>с рабочей поверхности</a:t>
                      </a:r>
                      <a:endParaRPr lang="ru-RU" dirty="0"/>
                    </a:p>
                  </a:txBody>
                  <a:tcPr/>
                </a:tc>
                <a:tc>
                  <a:txBody>
                    <a:bodyPr/>
                    <a:lstStyle/>
                    <a:p>
                      <a:r>
                        <a:rPr lang="ru-RU" dirty="0" smtClean="0"/>
                        <a:t>350кг</a:t>
                      </a:r>
                      <a:endParaRPr lang="ru-RU" dirty="0"/>
                    </a:p>
                  </a:txBody>
                  <a:tcPr/>
                </a:tc>
              </a:tr>
              <a:tr h="403981">
                <a:tc>
                  <a:txBody>
                    <a:bodyPr/>
                    <a:lstStyle/>
                    <a:p>
                      <a:r>
                        <a:rPr lang="ru-RU" sz="1800" dirty="0" smtClean="0"/>
                        <a:t> с пола</a:t>
                      </a:r>
                      <a:endParaRPr lang="ru-RU" dirty="0"/>
                    </a:p>
                  </a:txBody>
                  <a:tcPr/>
                </a:tc>
                <a:tc>
                  <a:txBody>
                    <a:bodyPr/>
                    <a:lstStyle/>
                    <a:p>
                      <a:r>
                        <a:rPr lang="ru-RU" dirty="0" smtClean="0"/>
                        <a:t>175кг</a:t>
                      </a:r>
                      <a:endParaRPr lang="ru-RU" dirty="0"/>
                    </a:p>
                  </a:txBody>
                  <a:tcPr/>
                </a:tc>
              </a:tr>
              <a:tr h="403981">
                <a:tc>
                  <a:txBody>
                    <a:bodyPr/>
                    <a:lstStyle/>
                    <a:p>
                      <a:pPr>
                        <a:buNone/>
                      </a:pPr>
                      <a:r>
                        <a:rPr lang="ru-RU" sz="1800" dirty="0" smtClean="0"/>
                        <a:t>Разовый подъем тяжестей (без перемещения)</a:t>
                      </a:r>
                    </a:p>
                  </a:txBody>
                  <a:tcPr/>
                </a:tc>
                <a:tc>
                  <a:txBody>
                    <a:bodyPr/>
                    <a:lstStyle/>
                    <a:p>
                      <a:r>
                        <a:rPr lang="ru-RU" dirty="0" smtClean="0"/>
                        <a:t>15кг</a:t>
                      </a:r>
                      <a:endParaRPr lang="ru-RU" dirty="0"/>
                    </a:p>
                  </a:txBody>
                  <a:tcPr/>
                </a:tc>
              </a:tr>
              <a:tr h="578794">
                <a:tc>
                  <a:txBody>
                    <a:bodyPr/>
                    <a:lstStyle/>
                    <a:p>
                      <a:r>
                        <a:rPr lang="ru-RU" sz="1800" dirty="0" smtClean="0"/>
                        <a:t> При перемещении грузов на тележках или в контейнерах прилагаемое усилие не должно превышать </a:t>
                      </a:r>
                      <a:endParaRPr lang="ru-RU" dirty="0"/>
                    </a:p>
                  </a:txBody>
                  <a:tcPr/>
                </a:tc>
                <a:tc>
                  <a:txBody>
                    <a:bodyPr/>
                    <a:lstStyle/>
                    <a:p>
                      <a:r>
                        <a:rPr lang="ru-RU" dirty="0" smtClean="0"/>
                        <a:t>10кг</a:t>
                      </a:r>
                      <a:endParaRPr lang="ru-RU"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endParaRPr lang="ru-RU" sz="2800" b="1" dirty="0"/>
          </a:p>
        </p:txBody>
      </p:sp>
      <p:sp>
        <p:nvSpPr>
          <p:cNvPr id="4" name="Содержимое 3"/>
          <p:cNvSpPr>
            <a:spLocks noGrp="1"/>
          </p:cNvSpPr>
          <p:nvPr>
            <p:ph idx="1"/>
          </p:nvPr>
        </p:nvSpPr>
        <p:spPr>
          <a:xfrm>
            <a:off x="457200" y="1500174"/>
            <a:ext cx="8229600" cy="4824426"/>
          </a:xfrm>
        </p:spPr>
        <p:txBody>
          <a:bodyPr>
            <a:normAutofit/>
          </a:bodyPr>
          <a:lstStyle/>
          <a:p>
            <a:pPr>
              <a:buNone/>
            </a:pPr>
            <a:r>
              <a:rPr lang="ru-RU" sz="1800" b="1" dirty="0" smtClean="0"/>
              <a:t>   </a:t>
            </a:r>
          </a:p>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22 сентября 2021 г. № 650н</a:t>
            </a:r>
          </a:p>
          <a:p>
            <a:pPr>
              <a:buNone/>
            </a:pPr>
            <a:r>
              <a:rPr lang="ru-RU" sz="1800" b="1" dirty="0" smtClean="0"/>
              <a:t> </a:t>
            </a:r>
            <a:r>
              <a:rPr lang="ru-RU" sz="2400" b="1" dirty="0" smtClean="0"/>
              <a:t> «Об утверждении примерного положения о комитете (комиссии) по охране труда»</a:t>
            </a:r>
          </a:p>
          <a:p>
            <a:pPr algn="just">
              <a:buNone/>
            </a:pPr>
            <a:r>
              <a:rPr lang="ru-RU" sz="1600" dirty="0" smtClean="0"/>
              <a:t/>
            </a:r>
            <a:br>
              <a:rPr lang="ru-RU" sz="1600" dirty="0" smtClean="0"/>
            </a:br>
            <a:r>
              <a:rPr lang="ru-RU" sz="2000" b="1" dirty="0" smtClean="0">
                <a:solidFill>
                  <a:srgbClr val="0070C0"/>
                </a:solidFill>
              </a:rPr>
              <a:t>Примерное положение о комитете (комиссии) по охране труда разработано с целью организации совместных действий работодателя, работников, выборного органа первичной профсоюзной организации по обеспечению требований охраны труда, предупреждению производственного травматизма и профессиональных заболеваний, сохранению здоровья работников.</a:t>
            </a:r>
          </a:p>
          <a:p>
            <a:pPr>
              <a:buNone/>
            </a:pPr>
            <a:endParaRPr lang="ru-RU" sz="1800"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endParaRPr lang="ru-RU" sz="2800" b="1" dirty="0"/>
          </a:p>
        </p:txBody>
      </p:sp>
      <p:sp>
        <p:nvSpPr>
          <p:cNvPr id="4" name="Содержимое 3"/>
          <p:cNvSpPr>
            <a:spLocks noGrp="1"/>
          </p:cNvSpPr>
          <p:nvPr>
            <p:ph idx="1"/>
          </p:nvPr>
        </p:nvSpPr>
        <p:spPr>
          <a:xfrm>
            <a:off x="500034" y="2000240"/>
            <a:ext cx="8358246" cy="4389120"/>
          </a:xfrm>
        </p:spPr>
        <p:txBody>
          <a:bodyPr>
            <a:normAutofit/>
          </a:bodyPr>
          <a:lstStyle/>
          <a:p>
            <a:pPr>
              <a:buNone/>
            </a:pPr>
            <a:r>
              <a:rPr lang="ru-RU" sz="1800" b="1" dirty="0" smtClean="0"/>
              <a:t>   </a:t>
            </a:r>
          </a:p>
          <a:p>
            <a:pPr>
              <a:buNone/>
            </a:pPr>
            <a:r>
              <a:rPr lang="ru-RU" sz="1800" b="1" dirty="0" smtClean="0"/>
              <a:t>МИНИСТЕРСТВО ТРУДА И СОЦИАЛЬНОЙ ЗАЩИТЫ РОССИЙСКОЙ ФЕДЕРАЦИИ  ПРИКАЗ  </a:t>
            </a:r>
            <a:r>
              <a:rPr lang="ru-RU" sz="1800" b="1" dirty="0" smtClean="0">
                <a:latin typeface="Arial" pitchFamily="34" charset="0"/>
                <a:cs typeface="Arial" pitchFamily="34" charset="0"/>
              </a:rPr>
              <a:t>от 29 октября 2021 г. № 773н</a:t>
            </a:r>
          </a:p>
          <a:p>
            <a:pPr>
              <a:buNone/>
            </a:pPr>
            <a:r>
              <a:rPr lang="ru-RU" sz="1800" b="1" dirty="0" smtClean="0"/>
              <a:t>     "Об утверждении форм (способов) информирования работников об их трудовых правах, включая право на безопасные условия и охрану труда»</a:t>
            </a:r>
          </a:p>
          <a:p>
            <a:pPr>
              <a:buNone/>
            </a:pPr>
            <a:endParaRPr lang="ru-RU" sz="1800" b="1" dirty="0" smtClean="0"/>
          </a:p>
          <a:p>
            <a:pPr fontAlgn="base">
              <a:buNone/>
            </a:pPr>
            <a:r>
              <a:rPr lang="ru-RU" sz="1800" b="1" dirty="0" smtClean="0">
                <a:solidFill>
                  <a:srgbClr val="0070C0"/>
                </a:solidFill>
              </a:rPr>
              <a:t>      Утвердил:</a:t>
            </a:r>
          </a:p>
          <a:p>
            <a:pPr fontAlgn="base">
              <a:buFont typeface="Wingdings" pitchFamily="2" charset="2"/>
              <a:buChar char="Ø"/>
            </a:pPr>
            <a:r>
              <a:rPr lang="ru-RU" sz="1800" b="1" dirty="0" smtClean="0">
                <a:solidFill>
                  <a:srgbClr val="0070C0"/>
                </a:solidFill>
              </a:rPr>
              <a:t> формы (способы) информирования работников об их трудовых правах, включая право на безопасные условия и охрану труда</a:t>
            </a:r>
            <a:r>
              <a:rPr lang="ru-RU" sz="1800" b="1" dirty="0" smtClean="0">
                <a:solidFill>
                  <a:srgbClr val="0070C0"/>
                </a:solidFill>
                <a:latin typeface="Arial" pitchFamily="34" charset="0"/>
                <a:cs typeface="Arial" pitchFamily="34" charset="0"/>
              </a:rPr>
              <a:t>;</a:t>
            </a:r>
          </a:p>
          <a:p>
            <a:pPr fontAlgn="base">
              <a:buFont typeface="Wingdings" pitchFamily="2" charset="2"/>
              <a:buChar char="Ø"/>
            </a:pPr>
            <a:r>
              <a:rPr lang="ru-RU" sz="1800" b="1" dirty="0" smtClean="0">
                <a:solidFill>
                  <a:srgbClr val="0070C0"/>
                </a:solidFill>
              </a:rPr>
              <a:t> примерный перечень информационных материалов в целях информирования работников об их трудовых правах, включая право на безопасные условия и охрану труда</a:t>
            </a:r>
            <a:r>
              <a:rPr lang="ru-RU" sz="1800" b="1" dirty="0" smtClean="0">
                <a:solidFill>
                  <a:srgbClr val="0070C0"/>
                </a:solidFill>
                <a:latin typeface="Arial" pitchFamily="34" charset="0"/>
                <a:cs typeface="Arial" pitchFamily="34" charset="0"/>
              </a:rPr>
              <a:t>.</a:t>
            </a:r>
          </a:p>
          <a:p>
            <a:pPr>
              <a:buNone/>
            </a:pPr>
            <a:endParaRPr lang="ru-RU" sz="1800" b="1" dirty="0" smtClean="0"/>
          </a:p>
          <a:p>
            <a:pPr>
              <a:buNone/>
            </a:pPr>
            <a:endParaRPr lang="ru-RU" sz="1800"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a:bodyPr>
          <a:lstStyle/>
          <a:p>
            <a:pPr algn="ctr"/>
            <a:r>
              <a:rPr lang="ru-RU" sz="2800" b="1" dirty="0" smtClean="0"/>
              <a:t>Нормативные документы </a:t>
            </a:r>
            <a:endParaRPr lang="ru-RU" sz="2800" b="1" dirty="0"/>
          </a:p>
        </p:txBody>
      </p:sp>
      <p:sp>
        <p:nvSpPr>
          <p:cNvPr id="4" name="Содержимое 3"/>
          <p:cNvSpPr>
            <a:spLocks noGrp="1"/>
          </p:cNvSpPr>
          <p:nvPr>
            <p:ph idx="1"/>
          </p:nvPr>
        </p:nvSpPr>
        <p:spPr>
          <a:xfrm>
            <a:off x="457200" y="1357298"/>
            <a:ext cx="8543956" cy="5357850"/>
          </a:xfrm>
        </p:spPr>
        <p:txBody>
          <a:bodyPr>
            <a:normAutofit fontScale="40000" lnSpcReduction="20000"/>
          </a:bodyPr>
          <a:lstStyle/>
          <a:p>
            <a:pPr>
              <a:buNone/>
            </a:pPr>
            <a:r>
              <a:rPr lang="ru-RU" sz="1800" b="1" dirty="0" smtClean="0"/>
              <a:t>   </a:t>
            </a:r>
          </a:p>
          <a:p>
            <a:pPr algn="ctr">
              <a:buNone/>
            </a:pPr>
            <a:r>
              <a:rPr lang="ru-RU" sz="2300" b="1" dirty="0" smtClean="0">
                <a:latin typeface="+mj-lt"/>
              </a:rPr>
              <a:t> </a:t>
            </a:r>
            <a:r>
              <a:rPr lang="ru-RU" sz="3800" b="1" dirty="0" smtClean="0">
                <a:latin typeface="+mj-lt"/>
              </a:rPr>
              <a:t>МИНИСТЕРСТВО ТРУДА И СОЦИАЛЬНОЙ ЗАЩИТЫ РОССИЙСКОЙ ФЕДЕРАЦИИ                                 ПРИКАЗ   </a:t>
            </a:r>
            <a:r>
              <a:rPr lang="ru-RU" sz="3800" b="1" dirty="0" smtClean="0">
                <a:latin typeface="+mj-lt"/>
                <a:cs typeface="Arial" pitchFamily="34" charset="0"/>
              </a:rPr>
              <a:t>от 17 декабря 2021 г. N894</a:t>
            </a:r>
            <a:endParaRPr lang="ru-RU" sz="3800" dirty="0" smtClean="0">
              <a:latin typeface="+mj-lt"/>
              <a:cs typeface="Arial" pitchFamily="34" charset="0"/>
            </a:endParaRPr>
          </a:p>
          <a:p>
            <a:pPr algn="just">
              <a:buNone/>
            </a:pPr>
            <a:r>
              <a:rPr lang="ru-RU" sz="2900" b="1" dirty="0" smtClean="0"/>
              <a:t>     </a:t>
            </a:r>
            <a:r>
              <a:rPr lang="ru-RU" sz="3800" b="1" dirty="0" smtClean="0"/>
              <a:t>«Об утверждении рекомендаций по размещению работодателем информационных материалов в целях информирования работников об их трудовых правах, включая право на безопасные условия и охрану труда»</a:t>
            </a:r>
            <a:endParaRPr lang="ru-RU" sz="3800" dirty="0" smtClean="0"/>
          </a:p>
          <a:p>
            <a:pPr fontAlgn="base">
              <a:buNone/>
            </a:pPr>
            <a:r>
              <a:rPr lang="ru-RU" sz="2900" dirty="0" smtClean="0"/>
              <a:t>     </a:t>
            </a:r>
          </a:p>
          <a:p>
            <a:pPr fontAlgn="base">
              <a:buNone/>
            </a:pPr>
            <a:r>
              <a:rPr lang="ru-RU" sz="2900" dirty="0" smtClean="0">
                <a:solidFill>
                  <a:srgbClr val="0070C0"/>
                </a:solidFill>
              </a:rPr>
              <a:t>  </a:t>
            </a:r>
          </a:p>
          <a:p>
            <a:pPr fontAlgn="base">
              <a:buNone/>
            </a:pPr>
            <a:r>
              <a:rPr lang="ru-RU" sz="2900" dirty="0" smtClean="0">
                <a:solidFill>
                  <a:srgbClr val="0070C0"/>
                </a:solidFill>
              </a:rPr>
              <a:t>   </a:t>
            </a:r>
            <a:r>
              <a:rPr lang="ru-RU" sz="3400" dirty="0" smtClean="0">
                <a:solidFill>
                  <a:srgbClr val="0070C0"/>
                </a:solidFill>
              </a:rPr>
              <a:t>  </a:t>
            </a:r>
            <a:r>
              <a:rPr lang="ru-RU" sz="3400" b="1" dirty="0" smtClean="0">
                <a:solidFill>
                  <a:srgbClr val="0070C0"/>
                </a:solidFill>
              </a:rPr>
              <a:t>Рекомендации разработаны для оказания помощи работодателям при организации работы/процесса в целях информирования работников об их трудовых правах, включая право на безопасные условия и охрану труда.</a:t>
            </a:r>
          </a:p>
          <a:p>
            <a:pPr fontAlgn="base">
              <a:buNone/>
            </a:pPr>
            <a:endParaRPr lang="ru-RU" sz="3400" b="1" dirty="0" smtClean="0">
              <a:solidFill>
                <a:srgbClr val="0070C0"/>
              </a:solidFill>
            </a:endParaRPr>
          </a:p>
          <a:p>
            <a:pPr fontAlgn="base">
              <a:buNone/>
            </a:pPr>
            <a:endParaRPr lang="ru-RU" sz="3400" b="1" dirty="0" smtClean="0">
              <a:solidFill>
                <a:srgbClr val="0070C0"/>
              </a:solidFill>
            </a:endParaRPr>
          </a:p>
          <a:p>
            <a:pPr fontAlgn="base">
              <a:buNone/>
            </a:pPr>
            <a:r>
              <a:rPr lang="ru-RU" sz="3400" b="1" dirty="0" smtClean="0">
                <a:solidFill>
                  <a:srgbClr val="0070C0"/>
                </a:solidFill>
              </a:rPr>
              <a:t>     В  рекомендациях приведен примерный порядок размещения работодателем информационных материалов в целях информирования работников об их трудовых правах, включая право на безопасные условия и охрану труда, в зависимости от структуры и организации работы у конкретного работодателя, а также его финансовых возможностей.</a:t>
            </a:r>
          </a:p>
          <a:p>
            <a:pPr fontAlgn="base">
              <a:buNone/>
            </a:pPr>
            <a:endParaRPr lang="ru-RU" sz="3400" b="1" dirty="0" smtClean="0">
              <a:solidFill>
                <a:srgbClr val="0070C0"/>
              </a:solidFill>
            </a:endParaRPr>
          </a:p>
          <a:p>
            <a:pPr fontAlgn="base">
              <a:buNone/>
            </a:pPr>
            <a:r>
              <a:rPr lang="ru-RU" sz="3400" b="1" dirty="0" smtClean="0">
                <a:solidFill>
                  <a:srgbClr val="0070C0"/>
                </a:solidFill>
              </a:rPr>
              <a:t>      На основании рекомендаций работодатели могут самостоятельно определять и осуществлять размещение информационных материалов в целях информирования работников об их трудовых правах, включая право на безопасные условия и охрану труда, с учетом форм (способов) информирования работников об их трудовых правах, включая право на безопасные условия и охрану труда.</a:t>
            </a:r>
          </a:p>
          <a:p>
            <a:pPr>
              <a:buNone/>
            </a:pPr>
            <a:endParaRPr lang="ru-RU" sz="2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704088"/>
            <a:ext cx="8229600" cy="653210"/>
          </a:xfrm>
        </p:spPr>
        <p:txBody>
          <a:bodyPr>
            <a:normAutofit fontScale="90000"/>
          </a:bodyPr>
          <a:lstStyle/>
          <a:p>
            <a:pPr algn="ctr"/>
            <a:r>
              <a:rPr lang="ru-RU" sz="2800" b="1" dirty="0" smtClean="0"/>
              <a:t>Нормативные документы  </a:t>
            </a:r>
            <a:br>
              <a:rPr lang="ru-RU" sz="2800" b="1" dirty="0" smtClean="0"/>
            </a:br>
            <a:endParaRPr lang="ru-RU" sz="2800" b="1" dirty="0"/>
          </a:p>
        </p:txBody>
      </p:sp>
      <p:sp>
        <p:nvSpPr>
          <p:cNvPr id="4" name="Содержимое 3"/>
          <p:cNvSpPr>
            <a:spLocks noGrp="1"/>
          </p:cNvSpPr>
          <p:nvPr>
            <p:ph idx="1"/>
          </p:nvPr>
        </p:nvSpPr>
        <p:spPr/>
        <p:txBody>
          <a:bodyPr>
            <a:normAutofit lnSpcReduction="10000"/>
          </a:bodyPr>
          <a:lstStyle/>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29 октября 2021 г. N766н</a:t>
            </a:r>
            <a:endParaRPr lang="ru-RU" sz="1800" dirty="0" smtClean="0">
              <a:latin typeface="Arial" pitchFamily="34" charset="0"/>
              <a:cs typeface="Arial" pitchFamily="34" charset="0"/>
            </a:endParaRPr>
          </a:p>
          <a:p>
            <a:pPr>
              <a:buNone/>
            </a:pPr>
            <a:r>
              <a:rPr lang="ru-RU" sz="1800" b="1" dirty="0" smtClean="0"/>
              <a:t>   «Об утверждении Правил обеспечения работников средствами индивидуальной защиты и смывающими средствами»</a:t>
            </a:r>
          </a:p>
          <a:p>
            <a:pPr>
              <a:buNone/>
            </a:pPr>
            <a:r>
              <a:rPr lang="ru-RU" sz="1600" dirty="0" smtClean="0"/>
              <a:t>      </a:t>
            </a:r>
            <a:r>
              <a:rPr lang="ru-RU" sz="1600" b="1" dirty="0" smtClean="0">
                <a:solidFill>
                  <a:srgbClr val="0070C0"/>
                </a:solidFill>
              </a:rPr>
              <a:t>Правила обеспечения работников средствами индивидуальной защиты и смывающими средствами </a:t>
            </a:r>
            <a:r>
              <a:rPr lang="ru-RU" sz="1600" b="1" dirty="0" smtClean="0">
                <a:solidFill>
                  <a:srgbClr val="FF0000"/>
                </a:solidFill>
              </a:rPr>
              <a:t> устанавливают </a:t>
            </a:r>
            <a:r>
              <a:rPr lang="ru-RU" sz="1600" b="1" dirty="0" smtClean="0">
                <a:solidFill>
                  <a:srgbClr val="0070C0"/>
                </a:solidFill>
              </a:rPr>
              <a:t>обязательные требования к обеспечению работников средствами индивидуальной защиты  и смывающими средствами, включая определение потребности, организацию приобретения, выдачи, эксплуатации (использования), хранения, ухода (обслуживания) и вывода из эксплуатации.</a:t>
            </a:r>
          </a:p>
          <a:p>
            <a:pPr>
              <a:buNone/>
            </a:pPr>
            <a:r>
              <a:rPr lang="ru-RU" sz="1600" b="1" dirty="0" smtClean="0">
                <a:solidFill>
                  <a:srgbClr val="FF0000"/>
                </a:solidFill>
              </a:rPr>
              <a:t>вступает в силу с 01.09.2023 и действует до 01.09.2029</a:t>
            </a:r>
          </a:p>
          <a:p>
            <a:pPr>
              <a:buNone/>
            </a:pPr>
            <a:r>
              <a:rPr lang="ru-RU" sz="1800" b="1" dirty="0" smtClean="0"/>
              <a:t>                 </a:t>
            </a:r>
          </a:p>
          <a:p>
            <a:pPr>
              <a:buNone/>
            </a:pPr>
            <a:r>
              <a:rPr lang="ru-RU" sz="1800" b="1" dirty="0" smtClean="0"/>
              <a:t>   МИНИСТЕРСТВО ТРУДА И СОЦИАЛЬНОЙ ЗАЩИТЫ РОССИЙСКОЙ ФЕДЕРАЦИИ  ПРИКАЗ  </a:t>
            </a:r>
            <a:r>
              <a:rPr lang="ru-RU" sz="1800" b="1" dirty="0" smtClean="0">
                <a:latin typeface="Arial" pitchFamily="34" charset="0"/>
                <a:cs typeface="Arial" pitchFamily="34" charset="0"/>
              </a:rPr>
              <a:t>от 22 сентября 2021 г. № 767н</a:t>
            </a:r>
          </a:p>
          <a:p>
            <a:pPr>
              <a:buNone/>
            </a:pPr>
            <a:r>
              <a:rPr lang="ru-RU" sz="1800" b="1" dirty="0" smtClean="0"/>
              <a:t>  «Об утверждении Единых типовых норм выдачи средств индивидуальной защиты и смывающих средств»</a:t>
            </a:r>
          </a:p>
          <a:p>
            <a:pPr>
              <a:buNone/>
            </a:pPr>
            <a:endParaRPr lang="ru-RU" sz="1800" b="1" dirty="0" smtClean="0"/>
          </a:p>
          <a:p>
            <a:pPr>
              <a:buNone/>
            </a:pPr>
            <a:endParaRPr lang="ru-RU" sz="1800" dirty="0" smtClean="0"/>
          </a:p>
          <a:p>
            <a:pPr>
              <a:buNone/>
            </a:pP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573</TotalTime>
  <Words>1322</Words>
  <PresentationFormat>Экран (4:3)</PresentationFormat>
  <Paragraphs>152</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Поток</vt:lpstr>
      <vt:lpstr>Ключевые изменения в законодательстве РФ области охраны труда.  Обзор новых нормативных актов по охране труда.   Технический инспектор труда Профсоюза  по г. Санкт – Петербургу и Ленинградской области  Александр Шайтор </vt:lpstr>
      <vt:lpstr>Нормативные документы   </vt:lpstr>
      <vt:lpstr>Нормативные документы  </vt:lpstr>
      <vt:lpstr>Нормативные документы   </vt:lpstr>
      <vt:lpstr>Предельно допустимые нормы нагрузок для женщин при подъеме и перемещении тяжестей вручную</vt:lpstr>
      <vt:lpstr>Нормативные документы   </vt:lpstr>
      <vt:lpstr>Нормативные документы   </vt:lpstr>
      <vt:lpstr>Нормативные документы </vt:lpstr>
      <vt:lpstr>Нормативные документы   </vt:lpstr>
      <vt:lpstr>Нормативные документы   </vt:lpstr>
      <vt:lpstr>Нормативные документы    </vt:lpstr>
      <vt:lpstr>Нормативные документы  </vt:lpstr>
      <vt:lpstr>Нормативные документы   </vt:lpstr>
      <vt:lpstr>Нормативные документы     </vt:lpstr>
      <vt:lpstr>Рекомендации </vt:lpstr>
      <vt:lpstr>Рекомендации </vt:lpstr>
      <vt:lpstr>Рекомендации </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Как расследовать и регистрировать микротравмы </dc:title>
  <dc:creator>Пользователь</dc:creator>
  <cp:lastModifiedBy>Пользователь</cp:lastModifiedBy>
  <cp:revision>83</cp:revision>
  <dcterms:created xsi:type="dcterms:W3CDTF">2022-03-22T08:36:23Z</dcterms:created>
  <dcterms:modified xsi:type="dcterms:W3CDTF">2023-03-13T13:55:48Z</dcterms:modified>
</cp:coreProperties>
</file>