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2" r:id="rId1"/>
  </p:sldMasterIdLst>
  <p:notesMasterIdLst>
    <p:notesMasterId r:id="rId28"/>
  </p:notesMasterIdLst>
  <p:sldIdLst>
    <p:sldId id="352" r:id="rId2"/>
    <p:sldId id="384" r:id="rId3"/>
    <p:sldId id="383" r:id="rId4"/>
    <p:sldId id="385" r:id="rId5"/>
    <p:sldId id="386" r:id="rId6"/>
    <p:sldId id="387" r:id="rId7"/>
    <p:sldId id="388" r:id="rId8"/>
    <p:sldId id="357" r:id="rId9"/>
    <p:sldId id="389" r:id="rId10"/>
    <p:sldId id="390" r:id="rId11"/>
    <p:sldId id="360" r:id="rId12"/>
    <p:sldId id="364" r:id="rId13"/>
    <p:sldId id="366" r:id="rId14"/>
    <p:sldId id="402" r:id="rId15"/>
    <p:sldId id="403" r:id="rId16"/>
    <p:sldId id="391" r:id="rId17"/>
    <p:sldId id="392" r:id="rId18"/>
    <p:sldId id="393" r:id="rId19"/>
    <p:sldId id="395" r:id="rId20"/>
    <p:sldId id="396" r:id="rId21"/>
    <p:sldId id="397" r:id="rId22"/>
    <p:sldId id="398" r:id="rId23"/>
    <p:sldId id="399" r:id="rId24"/>
    <p:sldId id="400" r:id="rId25"/>
    <p:sldId id="401" r:id="rId26"/>
    <p:sldId id="356" r:id="rId27"/>
  </p:sldIdLst>
  <p:sldSz cx="9144000" cy="6858000" type="screen4x3"/>
  <p:notesSz cx="6735763" cy="9869488"/>
  <p:embeddedFontLst>
    <p:embeddedFont>
      <p:font typeface="Franklin Gothic Book" charset="0"/>
      <p:regular r:id="rId29"/>
      <p:italic r:id="rId30"/>
    </p:embeddedFont>
    <p:embeddedFont>
      <p:font typeface="Franklin Gothic Medium" pitchFamily="34" charset="0"/>
      <p:regular r:id="rId31"/>
      <p:italic r:id="rId32"/>
    </p:embeddedFont>
    <p:embeddedFont>
      <p:font typeface="Tunga" pitchFamily="34" charset="0"/>
      <p:regular r:id="rId33"/>
      <p:bold r:id="rId34"/>
    </p:embeddedFont>
    <p:embeddedFont>
      <p:font typeface="Calibri" pitchFamily="34" charset="0"/>
      <p:regular r:id="rId35"/>
      <p:bold r:id="rId36"/>
      <p:italic r:id="rId37"/>
      <p:boldItalic r:id="rId3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3300"/>
    <a:srgbClr val="66FF66"/>
    <a:srgbClr val="B8E597"/>
    <a:srgbClr val="0D9FA3"/>
    <a:srgbClr val="9FFFC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139" autoAdjust="0"/>
  </p:normalViewPr>
  <p:slideViewPr>
    <p:cSldViewPr>
      <p:cViewPr>
        <p:scale>
          <a:sx n="100" d="100"/>
          <a:sy n="100" d="100"/>
        </p:scale>
        <p:origin x="-129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CFF7E-6103-451F-9D3C-AC2B54EEF7BB}" type="doc">
      <dgm:prSet loTypeId="urn:microsoft.com/office/officeart/2005/8/layout/pyramid1" loCatId="pyramid" qsTypeId="urn:microsoft.com/office/officeart/2005/8/quickstyle/simple1" qsCatId="simple" csTypeId="urn:microsoft.com/office/officeart/2005/8/colors/accent1_2" csCatId="accent1" phldr="1"/>
      <dgm:spPr/>
    </dgm:pt>
    <dgm:pt modelId="{46D6AB7C-FBD5-4F12-813B-481FF0230DA8}">
      <dgm:prSet phldrT="[Текст]" custT="1"/>
      <dgm:spPr>
        <a:solidFill>
          <a:srgbClr val="66FF66"/>
        </a:solidFill>
      </dgm:spPr>
      <dgm:t>
        <a:bodyPr/>
        <a:lstStyle/>
        <a:p>
          <a:r>
            <a:rPr lang="ru-RU" sz="2000" b="1" dirty="0" smtClean="0"/>
            <a:t>Штатный инспектор</a:t>
          </a:r>
          <a:endParaRPr lang="ru-RU" sz="2000" b="1" dirty="0"/>
        </a:p>
      </dgm:t>
    </dgm:pt>
    <dgm:pt modelId="{560BAF27-D289-41F0-975B-8350988CA21E}" type="parTrans" cxnId="{4356CA76-A887-433C-8FC9-8D4FFC826CCB}">
      <dgm:prSet/>
      <dgm:spPr/>
    </dgm:pt>
    <dgm:pt modelId="{34E25840-3F24-4EDB-8B47-F4660EEBF682}" type="sibTrans" cxnId="{4356CA76-A887-433C-8FC9-8D4FFC826CCB}">
      <dgm:prSet/>
      <dgm:spPr/>
    </dgm:pt>
    <dgm:pt modelId="{3402CC0F-D18B-40D5-9A66-F6EC32D3B8E1}">
      <dgm:prSet phldrT="[Текст]" custT="1"/>
      <dgm:spPr>
        <a:solidFill>
          <a:srgbClr val="66FF66"/>
        </a:solidFill>
      </dgm:spPr>
      <dgm:t>
        <a:bodyPr/>
        <a:lstStyle/>
        <a:p>
          <a:r>
            <a:rPr lang="ru-RU" sz="2000" b="1" dirty="0" smtClean="0"/>
            <a:t>Внештатный  инспектор</a:t>
          </a:r>
          <a:endParaRPr lang="ru-RU" sz="2000" b="1" dirty="0"/>
        </a:p>
      </dgm:t>
    </dgm:pt>
    <dgm:pt modelId="{F2505572-2EC2-4FAD-B880-92DA47862E43}" type="parTrans" cxnId="{392ACE79-8ECC-4152-ACE6-FEA6E960BA80}">
      <dgm:prSet/>
      <dgm:spPr/>
    </dgm:pt>
    <dgm:pt modelId="{956256AA-A757-4D62-B647-90020E73E32B}" type="sibTrans" cxnId="{392ACE79-8ECC-4152-ACE6-FEA6E960BA80}">
      <dgm:prSet/>
      <dgm:spPr/>
    </dgm:pt>
    <dgm:pt modelId="{5C527A9E-C58B-476F-B199-7784EB1C08C6}" type="pres">
      <dgm:prSet presAssocID="{1F0CFF7E-6103-451F-9D3C-AC2B54EEF7BB}" presName="Name0" presStyleCnt="0">
        <dgm:presLayoutVars>
          <dgm:dir/>
          <dgm:animLvl val="lvl"/>
          <dgm:resizeHandles val="exact"/>
        </dgm:presLayoutVars>
      </dgm:prSet>
      <dgm:spPr/>
    </dgm:pt>
    <dgm:pt modelId="{4AB076AE-D969-419B-B46C-24F2ED38CF02}" type="pres">
      <dgm:prSet presAssocID="{46D6AB7C-FBD5-4F12-813B-481FF0230DA8}" presName="Name8" presStyleCnt="0"/>
      <dgm:spPr/>
    </dgm:pt>
    <dgm:pt modelId="{6AAD509F-D237-40B0-8E72-BDB9FE0834BC}" type="pres">
      <dgm:prSet presAssocID="{46D6AB7C-FBD5-4F12-813B-481FF0230DA8}" presName="level" presStyleLbl="node1" presStyleIdx="0" presStyleCnt="2">
        <dgm:presLayoutVars>
          <dgm:chMax val="1"/>
          <dgm:bulletEnabled val="1"/>
        </dgm:presLayoutVars>
      </dgm:prSet>
      <dgm:spPr/>
      <dgm:t>
        <a:bodyPr/>
        <a:lstStyle/>
        <a:p>
          <a:endParaRPr lang="ru-RU"/>
        </a:p>
      </dgm:t>
    </dgm:pt>
    <dgm:pt modelId="{40D0B8ED-F7BA-4DC3-ABF9-E836BB92D0F6}" type="pres">
      <dgm:prSet presAssocID="{46D6AB7C-FBD5-4F12-813B-481FF0230DA8}" presName="levelTx" presStyleLbl="revTx" presStyleIdx="0" presStyleCnt="0">
        <dgm:presLayoutVars>
          <dgm:chMax val="1"/>
          <dgm:bulletEnabled val="1"/>
        </dgm:presLayoutVars>
      </dgm:prSet>
      <dgm:spPr/>
      <dgm:t>
        <a:bodyPr/>
        <a:lstStyle/>
        <a:p>
          <a:endParaRPr lang="ru-RU"/>
        </a:p>
      </dgm:t>
    </dgm:pt>
    <dgm:pt modelId="{D46B18D7-46F4-40E6-9F6B-FCAA36EEA038}" type="pres">
      <dgm:prSet presAssocID="{3402CC0F-D18B-40D5-9A66-F6EC32D3B8E1}" presName="Name8" presStyleCnt="0"/>
      <dgm:spPr/>
    </dgm:pt>
    <dgm:pt modelId="{530543A2-59AD-4F7B-8DA7-309DDD6B508C}" type="pres">
      <dgm:prSet presAssocID="{3402CC0F-D18B-40D5-9A66-F6EC32D3B8E1}" presName="level" presStyleLbl="node1" presStyleIdx="1" presStyleCnt="2">
        <dgm:presLayoutVars>
          <dgm:chMax val="1"/>
          <dgm:bulletEnabled val="1"/>
        </dgm:presLayoutVars>
      </dgm:prSet>
      <dgm:spPr/>
      <dgm:t>
        <a:bodyPr/>
        <a:lstStyle/>
        <a:p>
          <a:endParaRPr lang="ru-RU"/>
        </a:p>
      </dgm:t>
    </dgm:pt>
    <dgm:pt modelId="{C81245FD-A4A0-47D3-988A-DF47E43BFCBF}" type="pres">
      <dgm:prSet presAssocID="{3402CC0F-D18B-40D5-9A66-F6EC32D3B8E1}" presName="levelTx" presStyleLbl="revTx" presStyleIdx="0" presStyleCnt="0">
        <dgm:presLayoutVars>
          <dgm:chMax val="1"/>
          <dgm:bulletEnabled val="1"/>
        </dgm:presLayoutVars>
      </dgm:prSet>
      <dgm:spPr/>
      <dgm:t>
        <a:bodyPr/>
        <a:lstStyle/>
        <a:p>
          <a:endParaRPr lang="ru-RU"/>
        </a:p>
      </dgm:t>
    </dgm:pt>
  </dgm:ptLst>
  <dgm:cxnLst>
    <dgm:cxn modelId="{D8970DC8-6136-4E57-A532-41E0CF503126}" type="presOf" srcId="{3402CC0F-D18B-40D5-9A66-F6EC32D3B8E1}" destId="{530543A2-59AD-4F7B-8DA7-309DDD6B508C}" srcOrd="0" destOrd="0" presId="urn:microsoft.com/office/officeart/2005/8/layout/pyramid1"/>
    <dgm:cxn modelId="{ED7F9FAA-BCE6-47B4-85B8-2A72AD4976E4}" type="presOf" srcId="{1F0CFF7E-6103-451F-9D3C-AC2B54EEF7BB}" destId="{5C527A9E-C58B-476F-B199-7784EB1C08C6}" srcOrd="0" destOrd="0" presId="urn:microsoft.com/office/officeart/2005/8/layout/pyramid1"/>
    <dgm:cxn modelId="{400DAA13-A3FD-47B8-83F2-9DD593F8B1B7}" type="presOf" srcId="{46D6AB7C-FBD5-4F12-813B-481FF0230DA8}" destId="{6AAD509F-D237-40B0-8E72-BDB9FE0834BC}" srcOrd="0" destOrd="0" presId="urn:microsoft.com/office/officeart/2005/8/layout/pyramid1"/>
    <dgm:cxn modelId="{08CD33D2-0EEF-47C4-A710-C5CBA340B47E}" type="presOf" srcId="{46D6AB7C-FBD5-4F12-813B-481FF0230DA8}" destId="{40D0B8ED-F7BA-4DC3-ABF9-E836BB92D0F6}" srcOrd="1" destOrd="0" presId="urn:microsoft.com/office/officeart/2005/8/layout/pyramid1"/>
    <dgm:cxn modelId="{02AF958E-F91C-426B-AB83-D4B5641353C4}" type="presOf" srcId="{3402CC0F-D18B-40D5-9A66-F6EC32D3B8E1}" destId="{C81245FD-A4A0-47D3-988A-DF47E43BFCBF}" srcOrd="1" destOrd="0" presId="urn:microsoft.com/office/officeart/2005/8/layout/pyramid1"/>
    <dgm:cxn modelId="{392ACE79-8ECC-4152-ACE6-FEA6E960BA80}" srcId="{1F0CFF7E-6103-451F-9D3C-AC2B54EEF7BB}" destId="{3402CC0F-D18B-40D5-9A66-F6EC32D3B8E1}" srcOrd="1" destOrd="0" parTransId="{F2505572-2EC2-4FAD-B880-92DA47862E43}" sibTransId="{956256AA-A757-4D62-B647-90020E73E32B}"/>
    <dgm:cxn modelId="{4356CA76-A887-433C-8FC9-8D4FFC826CCB}" srcId="{1F0CFF7E-6103-451F-9D3C-AC2B54EEF7BB}" destId="{46D6AB7C-FBD5-4F12-813B-481FF0230DA8}" srcOrd="0" destOrd="0" parTransId="{560BAF27-D289-41F0-975B-8350988CA21E}" sibTransId="{34E25840-3F24-4EDB-8B47-F4660EEBF682}"/>
    <dgm:cxn modelId="{9F17308F-06D7-4835-B3A3-364D65EAFDE9}" type="presParOf" srcId="{5C527A9E-C58B-476F-B199-7784EB1C08C6}" destId="{4AB076AE-D969-419B-B46C-24F2ED38CF02}" srcOrd="0" destOrd="0" presId="urn:microsoft.com/office/officeart/2005/8/layout/pyramid1"/>
    <dgm:cxn modelId="{17118329-E006-4727-A708-41F392D98163}" type="presParOf" srcId="{4AB076AE-D969-419B-B46C-24F2ED38CF02}" destId="{6AAD509F-D237-40B0-8E72-BDB9FE0834BC}" srcOrd="0" destOrd="0" presId="urn:microsoft.com/office/officeart/2005/8/layout/pyramid1"/>
    <dgm:cxn modelId="{92CE62E6-A543-4680-AB6F-7D27B5473B6D}" type="presParOf" srcId="{4AB076AE-D969-419B-B46C-24F2ED38CF02}" destId="{40D0B8ED-F7BA-4DC3-ABF9-E836BB92D0F6}" srcOrd="1" destOrd="0" presId="urn:microsoft.com/office/officeart/2005/8/layout/pyramid1"/>
    <dgm:cxn modelId="{FC81743A-1AEF-40EF-8C2F-983E56E9F826}" type="presParOf" srcId="{5C527A9E-C58B-476F-B199-7784EB1C08C6}" destId="{D46B18D7-46F4-40E6-9F6B-FCAA36EEA038}" srcOrd="1" destOrd="0" presId="urn:microsoft.com/office/officeart/2005/8/layout/pyramid1"/>
    <dgm:cxn modelId="{B34CDCCA-D5F3-4AF6-BBCA-A85EBF63263D}" type="presParOf" srcId="{D46B18D7-46F4-40E6-9F6B-FCAA36EEA038}" destId="{530543A2-59AD-4F7B-8DA7-309DDD6B508C}" srcOrd="0" destOrd="0" presId="urn:microsoft.com/office/officeart/2005/8/layout/pyramid1"/>
    <dgm:cxn modelId="{52C44B46-D41D-4C66-ADA5-0C6435999FE9}" type="presParOf" srcId="{D46B18D7-46F4-40E6-9F6B-FCAA36EEA038}" destId="{C81245FD-A4A0-47D3-988A-DF47E43BFCBF}"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2277A51D-F1C0-4B16-8A20-8A4E22B2DA27}" type="doc">
      <dgm:prSet loTypeId="urn:microsoft.com/office/officeart/2005/8/layout/pyramid1" loCatId="pyramid" qsTypeId="urn:microsoft.com/office/officeart/2005/8/quickstyle/simple1" qsCatId="simple" csTypeId="urn:microsoft.com/office/officeart/2005/8/colors/accent1_2" csCatId="accent1" phldr="1"/>
      <dgm:spPr/>
    </dgm:pt>
    <dgm:pt modelId="{FD2D4CA3-0D2C-43E3-BA0A-62FB3B0194FC}">
      <dgm:prSet phldrT="[Текст]"/>
      <dgm:spPr>
        <a:solidFill>
          <a:srgbClr val="66FF66"/>
        </a:solidFill>
      </dgm:spPr>
      <dgm:t>
        <a:bodyPr/>
        <a:lstStyle/>
        <a:p>
          <a:r>
            <a:rPr lang="ru-RU" b="1" dirty="0" smtClean="0"/>
            <a:t>Штатный инспектор </a:t>
          </a:r>
          <a:endParaRPr lang="ru-RU" b="1" dirty="0"/>
        </a:p>
      </dgm:t>
    </dgm:pt>
    <dgm:pt modelId="{BBD06FBE-46AC-4AC1-886B-07624F402B38}" type="parTrans" cxnId="{370E91E4-80B1-41A7-8C13-B7BE9F43781F}">
      <dgm:prSet/>
      <dgm:spPr/>
    </dgm:pt>
    <dgm:pt modelId="{870E2279-6671-403C-B1A4-AD22CE113F27}" type="sibTrans" cxnId="{370E91E4-80B1-41A7-8C13-B7BE9F43781F}">
      <dgm:prSet/>
      <dgm:spPr/>
    </dgm:pt>
    <dgm:pt modelId="{7F1C5A09-E429-4FD7-9AE5-5177697CF3AB}">
      <dgm:prSet phldrT="[Текст]"/>
      <dgm:spPr>
        <a:solidFill>
          <a:srgbClr val="66FF66"/>
        </a:solidFill>
      </dgm:spPr>
      <dgm:t>
        <a:bodyPr/>
        <a:lstStyle/>
        <a:p>
          <a:r>
            <a:rPr lang="ru-RU" b="1" dirty="0" smtClean="0"/>
            <a:t>Внештатный инспектор</a:t>
          </a:r>
          <a:endParaRPr lang="ru-RU" b="1" dirty="0"/>
        </a:p>
      </dgm:t>
    </dgm:pt>
    <dgm:pt modelId="{7132B358-7040-4789-A33E-5535482651D3}" type="parTrans" cxnId="{6A8F2071-5C1A-4256-9AF6-A60A48819878}">
      <dgm:prSet/>
      <dgm:spPr/>
    </dgm:pt>
    <dgm:pt modelId="{26D488D0-D51A-4502-80BE-BE42BAF2B280}" type="sibTrans" cxnId="{6A8F2071-5C1A-4256-9AF6-A60A48819878}">
      <dgm:prSet/>
      <dgm:spPr/>
    </dgm:pt>
    <dgm:pt modelId="{03A61ED4-E393-4F04-85DF-D20883895AD0}">
      <dgm:prSet phldrT="[Текст]"/>
      <dgm:spPr>
        <a:solidFill>
          <a:srgbClr val="66FF66"/>
        </a:solidFill>
      </dgm:spPr>
      <dgm:t>
        <a:bodyPr/>
        <a:lstStyle/>
        <a:p>
          <a:r>
            <a:rPr lang="ru-RU" b="1" dirty="0" smtClean="0"/>
            <a:t>Уполномоченный по охране труда</a:t>
          </a:r>
          <a:endParaRPr lang="ru-RU" b="1" dirty="0"/>
        </a:p>
      </dgm:t>
    </dgm:pt>
    <dgm:pt modelId="{F4400033-9D84-491D-A13C-1B471EA26AE2}" type="parTrans" cxnId="{881742FD-E874-4EDA-B88C-35D45E760902}">
      <dgm:prSet/>
      <dgm:spPr/>
    </dgm:pt>
    <dgm:pt modelId="{6E2D39F9-A40F-4BFF-9DF6-AF6330BC7533}" type="sibTrans" cxnId="{881742FD-E874-4EDA-B88C-35D45E760902}">
      <dgm:prSet/>
      <dgm:spPr/>
    </dgm:pt>
    <dgm:pt modelId="{3AE0DBCD-D74A-4BCB-A72D-E71B5D9FA327}" type="pres">
      <dgm:prSet presAssocID="{2277A51D-F1C0-4B16-8A20-8A4E22B2DA27}" presName="Name0" presStyleCnt="0">
        <dgm:presLayoutVars>
          <dgm:dir/>
          <dgm:animLvl val="lvl"/>
          <dgm:resizeHandles val="exact"/>
        </dgm:presLayoutVars>
      </dgm:prSet>
      <dgm:spPr/>
    </dgm:pt>
    <dgm:pt modelId="{2495A009-FF89-405A-AD10-0F2B414AC0FF}" type="pres">
      <dgm:prSet presAssocID="{FD2D4CA3-0D2C-43E3-BA0A-62FB3B0194FC}" presName="Name8" presStyleCnt="0"/>
      <dgm:spPr/>
    </dgm:pt>
    <dgm:pt modelId="{51E0E2DB-DE6A-4141-B102-62CB3CA905A8}" type="pres">
      <dgm:prSet presAssocID="{FD2D4CA3-0D2C-43E3-BA0A-62FB3B0194FC}" presName="level" presStyleLbl="node1" presStyleIdx="0" presStyleCnt="3" custLinFactNeighborX="1786" custLinFactNeighborY="-5670">
        <dgm:presLayoutVars>
          <dgm:chMax val="1"/>
          <dgm:bulletEnabled val="1"/>
        </dgm:presLayoutVars>
      </dgm:prSet>
      <dgm:spPr/>
      <dgm:t>
        <a:bodyPr/>
        <a:lstStyle/>
        <a:p>
          <a:endParaRPr lang="ru-RU"/>
        </a:p>
      </dgm:t>
    </dgm:pt>
    <dgm:pt modelId="{F372D916-C8D7-4B7A-9F5D-3005425767FF}" type="pres">
      <dgm:prSet presAssocID="{FD2D4CA3-0D2C-43E3-BA0A-62FB3B0194FC}" presName="levelTx" presStyleLbl="revTx" presStyleIdx="0" presStyleCnt="0">
        <dgm:presLayoutVars>
          <dgm:chMax val="1"/>
          <dgm:bulletEnabled val="1"/>
        </dgm:presLayoutVars>
      </dgm:prSet>
      <dgm:spPr/>
      <dgm:t>
        <a:bodyPr/>
        <a:lstStyle/>
        <a:p>
          <a:endParaRPr lang="ru-RU"/>
        </a:p>
      </dgm:t>
    </dgm:pt>
    <dgm:pt modelId="{A053C8CE-76AF-48CF-9E6C-DC289A039112}" type="pres">
      <dgm:prSet presAssocID="{7F1C5A09-E429-4FD7-9AE5-5177697CF3AB}" presName="Name8" presStyleCnt="0"/>
      <dgm:spPr/>
    </dgm:pt>
    <dgm:pt modelId="{D8959980-6F8D-4FB7-BBE1-356F63D2DC4C}" type="pres">
      <dgm:prSet presAssocID="{7F1C5A09-E429-4FD7-9AE5-5177697CF3AB}" presName="level" presStyleLbl="node1" presStyleIdx="1" presStyleCnt="3">
        <dgm:presLayoutVars>
          <dgm:chMax val="1"/>
          <dgm:bulletEnabled val="1"/>
        </dgm:presLayoutVars>
      </dgm:prSet>
      <dgm:spPr/>
      <dgm:t>
        <a:bodyPr/>
        <a:lstStyle/>
        <a:p>
          <a:endParaRPr lang="ru-RU"/>
        </a:p>
      </dgm:t>
    </dgm:pt>
    <dgm:pt modelId="{333CDFD4-A3CC-4475-BC80-24F874CA85CD}" type="pres">
      <dgm:prSet presAssocID="{7F1C5A09-E429-4FD7-9AE5-5177697CF3AB}" presName="levelTx" presStyleLbl="revTx" presStyleIdx="0" presStyleCnt="0">
        <dgm:presLayoutVars>
          <dgm:chMax val="1"/>
          <dgm:bulletEnabled val="1"/>
        </dgm:presLayoutVars>
      </dgm:prSet>
      <dgm:spPr/>
      <dgm:t>
        <a:bodyPr/>
        <a:lstStyle/>
        <a:p>
          <a:endParaRPr lang="ru-RU"/>
        </a:p>
      </dgm:t>
    </dgm:pt>
    <dgm:pt modelId="{54495E08-609A-4E19-8671-ED51BB501C54}" type="pres">
      <dgm:prSet presAssocID="{03A61ED4-E393-4F04-85DF-D20883895AD0}" presName="Name8" presStyleCnt="0"/>
      <dgm:spPr/>
    </dgm:pt>
    <dgm:pt modelId="{AD7ED2B3-CA7D-4C2C-B3DB-7205AC4C642E}" type="pres">
      <dgm:prSet presAssocID="{03A61ED4-E393-4F04-85DF-D20883895AD0}" presName="level" presStyleLbl="node1" presStyleIdx="2" presStyleCnt="3" custLinFactNeighborX="446" custLinFactNeighborY="1175">
        <dgm:presLayoutVars>
          <dgm:chMax val="1"/>
          <dgm:bulletEnabled val="1"/>
        </dgm:presLayoutVars>
      </dgm:prSet>
      <dgm:spPr/>
      <dgm:t>
        <a:bodyPr/>
        <a:lstStyle/>
        <a:p>
          <a:endParaRPr lang="ru-RU"/>
        </a:p>
      </dgm:t>
    </dgm:pt>
    <dgm:pt modelId="{3F7EB81D-AA29-4251-95D1-577E1F4D3C1C}" type="pres">
      <dgm:prSet presAssocID="{03A61ED4-E393-4F04-85DF-D20883895AD0}" presName="levelTx" presStyleLbl="revTx" presStyleIdx="0" presStyleCnt="0">
        <dgm:presLayoutVars>
          <dgm:chMax val="1"/>
          <dgm:bulletEnabled val="1"/>
        </dgm:presLayoutVars>
      </dgm:prSet>
      <dgm:spPr/>
      <dgm:t>
        <a:bodyPr/>
        <a:lstStyle/>
        <a:p>
          <a:endParaRPr lang="ru-RU"/>
        </a:p>
      </dgm:t>
    </dgm:pt>
  </dgm:ptLst>
  <dgm:cxnLst>
    <dgm:cxn modelId="{73870D51-F581-4651-9358-D1E217FD8CB8}" type="presOf" srcId="{7F1C5A09-E429-4FD7-9AE5-5177697CF3AB}" destId="{333CDFD4-A3CC-4475-BC80-24F874CA85CD}" srcOrd="1" destOrd="0" presId="urn:microsoft.com/office/officeart/2005/8/layout/pyramid1"/>
    <dgm:cxn modelId="{B606DD63-B80B-453D-9681-FBC30C081ED6}" type="presOf" srcId="{03A61ED4-E393-4F04-85DF-D20883895AD0}" destId="{3F7EB81D-AA29-4251-95D1-577E1F4D3C1C}" srcOrd="1" destOrd="0" presId="urn:microsoft.com/office/officeart/2005/8/layout/pyramid1"/>
    <dgm:cxn modelId="{881742FD-E874-4EDA-B88C-35D45E760902}" srcId="{2277A51D-F1C0-4B16-8A20-8A4E22B2DA27}" destId="{03A61ED4-E393-4F04-85DF-D20883895AD0}" srcOrd="2" destOrd="0" parTransId="{F4400033-9D84-491D-A13C-1B471EA26AE2}" sibTransId="{6E2D39F9-A40F-4BFF-9DF6-AF6330BC7533}"/>
    <dgm:cxn modelId="{93D5ECB0-CF6E-43B4-8E74-4326DA8DC4CD}" type="presOf" srcId="{03A61ED4-E393-4F04-85DF-D20883895AD0}" destId="{AD7ED2B3-CA7D-4C2C-B3DB-7205AC4C642E}" srcOrd="0" destOrd="0" presId="urn:microsoft.com/office/officeart/2005/8/layout/pyramid1"/>
    <dgm:cxn modelId="{6A8F2071-5C1A-4256-9AF6-A60A48819878}" srcId="{2277A51D-F1C0-4B16-8A20-8A4E22B2DA27}" destId="{7F1C5A09-E429-4FD7-9AE5-5177697CF3AB}" srcOrd="1" destOrd="0" parTransId="{7132B358-7040-4789-A33E-5535482651D3}" sibTransId="{26D488D0-D51A-4502-80BE-BE42BAF2B280}"/>
    <dgm:cxn modelId="{BF9308F8-F8E3-4D53-9A19-404F4057E925}" type="presOf" srcId="{7F1C5A09-E429-4FD7-9AE5-5177697CF3AB}" destId="{D8959980-6F8D-4FB7-BBE1-356F63D2DC4C}" srcOrd="0" destOrd="0" presId="urn:microsoft.com/office/officeart/2005/8/layout/pyramid1"/>
    <dgm:cxn modelId="{FE7C8EC3-C12F-44A1-BE9D-4C1DB48B0918}" type="presOf" srcId="{FD2D4CA3-0D2C-43E3-BA0A-62FB3B0194FC}" destId="{F372D916-C8D7-4B7A-9F5D-3005425767FF}" srcOrd="1" destOrd="0" presId="urn:microsoft.com/office/officeart/2005/8/layout/pyramid1"/>
    <dgm:cxn modelId="{6A38C84C-69FF-42EF-80F7-0D1E14EC4971}" type="presOf" srcId="{2277A51D-F1C0-4B16-8A20-8A4E22B2DA27}" destId="{3AE0DBCD-D74A-4BCB-A72D-E71B5D9FA327}" srcOrd="0" destOrd="0" presId="urn:microsoft.com/office/officeart/2005/8/layout/pyramid1"/>
    <dgm:cxn modelId="{370E91E4-80B1-41A7-8C13-B7BE9F43781F}" srcId="{2277A51D-F1C0-4B16-8A20-8A4E22B2DA27}" destId="{FD2D4CA3-0D2C-43E3-BA0A-62FB3B0194FC}" srcOrd="0" destOrd="0" parTransId="{BBD06FBE-46AC-4AC1-886B-07624F402B38}" sibTransId="{870E2279-6671-403C-B1A4-AD22CE113F27}"/>
    <dgm:cxn modelId="{9580818B-A954-47FF-8C35-5A5D7C0500FD}" type="presOf" srcId="{FD2D4CA3-0D2C-43E3-BA0A-62FB3B0194FC}" destId="{51E0E2DB-DE6A-4141-B102-62CB3CA905A8}" srcOrd="0" destOrd="0" presId="urn:microsoft.com/office/officeart/2005/8/layout/pyramid1"/>
    <dgm:cxn modelId="{202EEC0E-1E4E-4E02-9D3B-384C2F7992B4}" type="presParOf" srcId="{3AE0DBCD-D74A-4BCB-A72D-E71B5D9FA327}" destId="{2495A009-FF89-405A-AD10-0F2B414AC0FF}" srcOrd="0" destOrd="0" presId="urn:microsoft.com/office/officeart/2005/8/layout/pyramid1"/>
    <dgm:cxn modelId="{F38A5E88-393E-42C5-AB85-575B8D267071}" type="presParOf" srcId="{2495A009-FF89-405A-AD10-0F2B414AC0FF}" destId="{51E0E2DB-DE6A-4141-B102-62CB3CA905A8}" srcOrd="0" destOrd="0" presId="urn:microsoft.com/office/officeart/2005/8/layout/pyramid1"/>
    <dgm:cxn modelId="{559016E2-57EA-483B-8157-2EEA879A0851}" type="presParOf" srcId="{2495A009-FF89-405A-AD10-0F2B414AC0FF}" destId="{F372D916-C8D7-4B7A-9F5D-3005425767FF}" srcOrd="1" destOrd="0" presId="urn:microsoft.com/office/officeart/2005/8/layout/pyramid1"/>
    <dgm:cxn modelId="{985554F7-4D8F-4AF1-9A5B-B2D9372F5BA2}" type="presParOf" srcId="{3AE0DBCD-D74A-4BCB-A72D-E71B5D9FA327}" destId="{A053C8CE-76AF-48CF-9E6C-DC289A039112}" srcOrd="1" destOrd="0" presId="urn:microsoft.com/office/officeart/2005/8/layout/pyramid1"/>
    <dgm:cxn modelId="{A6C4DF1A-204D-4904-ABFB-ED22C3C86FDD}" type="presParOf" srcId="{A053C8CE-76AF-48CF-9E6C-DC289A039112}" destId="{D8959980-6F8D-4FB7-BBE1-356F63D2DC4C}" srcOrd="0" destOrd="0" presId="urn:microsoft.com/office/officeart/2005/8/layout/pyramid1"/>
    <dgm:cxn modelId="{E62135EB-D565-4FB1-ADBA-73C17E2731D7}" type="presParOf" srcId="{A053C8CE-76AF-48CF-9E6C-DC289A039112}" destId="{333CDFD4-A3CC-4475-BC80-24F874CA85CD}" srcOrd="1" destOrd="0" presId="urn:microsoft.com/office/officeart/2005/8/layout/pyramid1"/>
    <dgm:cxn modelId="{AE74B225-0133-4FC6-BC94-09A343529954}" type="presParOf" srcId="{3AE0DBCD-D74A-4BCB-A72D-E71B5D9FA327}" destId="{54495E08-609A-4E19-8671-ED51BB501C54}" srcOrd="2" destOrd="0" presId="urn:microsoft.com/office/officeart/2005/8/layout/pyramid1"/>
    <dgm:cxn modelId="{A2BBF7FD-EED8-4AED-88AE-D9CD072856C1}" type="presParOf" srcId="{54495E08-609A-4E19-8671-ED51BB501C54}" destId="{AD7ED2B3-CA7D-4C2C-B3DB-7205AC4C642E}" srcOrd="0" destOrd="0" presId="urn:microsoft.com/office/officeart/2005/8/layout/pyramid1"/>
    <dgm:cxn modelId="{189A7697-375F-4B29-BAE9-096A7D99619D}" type="presParOf" srcId="{54495E08-609A-4E19-8671-ED51BB501C54}" destId="{3F7EB81D-AA29-4251-95D1-577E1F4D3C1C}"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FB1D03C-BAF5-4CDC-872A-4862528ED0EA}" type="datetimeFigureOut">
              <a:rPr lang="ru-RU" smtClean="0"/>
              <a:pPr/>
              <a:t>14.03.2023</a:t>
            </a:fld>
            <a:endParaRPr lang="ru-RU" dirty="0"/>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CA78471D-0F20-4066-B7DC-6996291144A9}" type="slidenum">
              <a:rPr lang="ru-RU" smtClean="0"/>
              <a:pPr/>
              <a:t>‹#›</a:t>
            </a:fld>
            <a:endParaRPr lang="ru-RU" dirty="0"/>
          </a:p>
        </p:txBody>
      </p:sp>
    </p:spTree>
    <p:extLst>
      <p:ext uri="{BB962C8B-B14F-4D97-AF65-F5344CB8AC3E}">
        <p14:creationId xmlns="" xmlns:p14="http://schemas.microsoft.com/office/powerpoint/2010/main" val="11391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dirty="0"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14.03.2023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pPr/>
              <a:t>14.03.2023</a:t>
            </a:fld>
            <a:endParaRPr lang="ru-RU"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consultantplus://offline/main?base=LAW;n=117254;fld=13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main?base=LAW;n=117507;fld=134;dst=100016" TargetMode="External"/><Relationship Id="rId2" Type="http://schemas.openxmlformats.org/officeDocument/2006/relationships/hyperlink" Target="consultantplus://offline/main?base=LAW;n=117254;fld=13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consultantplus://offline/main?base=LAW;n=83309;fld=134;dst=1001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consultantplus://offline/main?base=LAW;n=3634;fld=134;dst=100010" TargetMode="External"/><Relationship Id="rId2" Type="http://schemas.openxmlformats.org/officeDocument/2006/relationships/hyperlink" Target="consultantplus://offline/main?base=LAW;n=83309;fld=134;dst=10015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main?base=LAW;n=115672;fld=134;dst=100266" TargetMode="External"/><Relationship Id="rId2" Type="http://schemas.openxmlformats.org/officeDocument/2006/relationships/hyperlink" Target="consultantplus://offline/main?base=LAW;n=83309;fld=134;dst=100150"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consultantplus://offline/main?base=LAW;n=102958;fld=134;dst=10015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consultantplus://offline/main?base=LAW;n=117619;fld=134;dst=1015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main?base=LAW;n=117619;fld=134;dst=101511" TargetMode="External"/><Relationship Id="rId2" Type="http://schemas.openxmlformats.org/officeDocument/2006/relationships/hyperlink" Target="consultantplus://offline/main?base=LAW;n=117619;fld=134;dst=10151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14290"/>
            <a:ext cx="8784976" cy="4572032"/>
          </a:xfrm>
          <a:solidFill>
            <a:schemeClr val="bg1"/>
          </a:solidFill>
        </p:spPr>
        <p:txBody>
          <a:bodyPr>
            <a:noAutofit/>
          </a:bodyPr>
          <a:lstStyle/>
          <a:p>
            <a:pPr marL="0" indent="0" algn="ctr"/>
            <a:r>
              <a:rPr lang="ru-RU" sz="4000" dirty="0" smtClean="0">
                <a:solidFill>
                  <a:srgbClr val="FF0000"/>
                </a:solidFill>
              </a:rPr>
              <a:t>Профсоюзная организация и охрана труда</a:t>
            </a:r>
          </a:p>
          <a:p>
            <a:pPr marL="0" lvl="0" indent="0" algn="ctr"/>
            <a:endParaRPr lang="ru-RU" sz="4000" dirty="0" smtClean="0">
              <a:solidFill>
                <a:srgbClr val="FF0000"/>
              </a:solidFill>
              <a:latin typeface="+mj-lt"/>
            </a:endParaRPr>
          </a:p>
          <a:p>
            <a:pPr marL="0" lvl="0" indent="0"/>
            <a:endParaRPr lang="ru-RU" sz="4000" dirty="0">
              <a:solidFill>
                <a:srgbClr val="0070C0"/>
              </a:solidFill>
              <a:latin typeface="+mj-lt"/>
            </a:endParaRPr>
          </a:p>
          <a:p>
            <a:pPr marL="0" indent="0"/>
            <a:endParaRPr lang="ru-RU" sz="2000" dirty="0" smtClean="0">
              <a:solidFill>
                <a:srgbClr val="0070C0"/>
              </a:solidFill>
              <a:latin typeface="+mj-lt"/>
            </a:endParaRPr>
          </a:p>
          <a:p>
            <a:pPr marL="0" indent="0"/>
            <a:endParaRPr lang="ru-RU" sz="2000" dirty="0" smtClean="0">
              <a:solidFill>
                <a:srgbClr val="0070C0"/>
              </a:solidFill>
              <a:latin typeface="+mj-lt"/>
            </a:endParaRPr>
          </a:p>
          <a:p>
            <a:pPr marL="0" indent="0"/>
            <a:r>
              <a:rPr lang="ru-RU" sz="2000" dirty="0" err="1" smtClean="0">
                <a:solidFill>
                  <a:srgbClr val="0070C0"/>
                </a:solidFill>
                <a:latin typeface="+mj-lt"/>
              </a:rPr>
              <a:t>Шайтор</a:t>
            </a:r>
            <a:r>
              <a:rPr lang="ru-RU" sz="2000" dirty="0" smtClean="0">
                <a:solidFill>
                  <a:srgbClr val="0070C0"/>
                </a:solidFill>
                <a:latin typeface="+mj-lt"/>
              </a:rPr>
              <a:t> </a:t>
            </a:r>
            <a:r>
              <a:rPr lang="ru-RU" sz="2000" dirty="0">
                <a:solidFill>
                  <a:srgbClr val="0070C0"/>
                </a:solidFill>
                <a:latin typeface="+mj-lt"/>
              </a:rPr>
              <a:t>Александр Анатольевич – технический инспектор </a:t>
            </a:r>
            <a:r>
              <a:rPr lang="ru-RU" sz="2000" dirty="0" smtClean="0">
                <a:solidFill>
                  <a:srgbClr val="0070C0"/>
                </a:solidFill>
                <a:latin typeface="+mj-lt"/>
              </a:rPr>
              <a:t>труда  Профсоюза по Санкт-Петербургу и Ленинградской области</a:t>
            </a:r>
            <a:endParaRPr lang="ru-RU" sz="2000" dirty="0">
              <a:solidFill>
                <a:srgbClr val="0070C0"/>
              </a:solidFill>
              <a:latin typeface="+mj-lt"/>
            </a:endParaRPr>
          </a:p>
          <a:p>
            <a:pPr marL="0" indent="0"/>
            <a:r>
              <a:rPr lang="ru-RU" sz="3200" dirty="0">
                <a:solidFill>
                  <a:srgbClr val="FF0000"/>
                </a:solidFill>
                <a:latin typeface="+mj-lt"/>
              </a:rPr>
              <a:t> </a:t>
            </a:r>
          </a:p>
          <a:p>
            <a:pPr marL="0" indent="0" algn="ctr"/>
            <a:endParaRPr lang="ru-RU" sz="4000" dirty="0" smtClean="0">
              <a:solidFill>
                <a:srgbClr val="FF0000"/>
              </a:solidFill>
              <a:latin typeface="+mj-lt"/>
            </a:endParaRPr>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4008" y="5157192"/>
            <a:ext cx="2520280" cy="16028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022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14290"/>
            <a:ext cx="7520940" cy="928694"/>
          </a:xfrm>
        </p:spPr>
        <p:txBody>
          <a:bodyPr/>
          <a:lstStyle/>
          <a:p>
            <a:pPr algn="ct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400" b="1" dirty="0" smtClean="0">
                <a:latin typeface="Arial" pitchFamily="34" charset="0"/>
                <a:cs typeface="Arial" pitchFamily="34" charset="0"/>
              </a:rPr>
              <a:t>Профсоюзные инспекторы труда, уполномоченные (доверенные) лица по охране труда профессиональных союзов имеют право: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b="1" dirty="0" smtClean="0">
                <a:latin typeface="Arial" charset="0"/>
                <a:cs typeface="Arial" charset="0"/>
              </a:rPr>
              <a:t/>
            </a:r>
            <a:br>
              <a:rPr lang="ru-RU" sz="1600" b="1" dirty="0" smtClean="0">
                <a:latin typeface="Arial" charset="0"/>
                <a:cs typeface="Arial" charset="0"/>
              </a:rPr>
            </a:br>
            <a:endParaRPr lang="ru-RU" sz="1600" dirty="0">
              <a:solidFill>
                <a:srgbClr val="FF0000"/>
              </a:solidFill>
            </a:endParaRPr>
          </a:p>
        </p:txBody>
      </p:sp>
      <p:sp>
        <p:nvSpPr>
          <p:cNvPr id="3" name="Содержимое 2"/>
          <p:cNvSpPr>
            <a:spLocks noGrp="1"/>
          </p:cNvSpPr>
          <p:nvPr>
            <p:ph idx="1"/>
          </p:nvPr>
        </p:nvSpPr>
        <p:spPr>
          <a:xfrm>
            <a:off x="428596" y="1000108"/>
            <a:ext cx="8358246" cy="3929090"/>
          </a:xfrm>
        </p:spPr>
        <p:txBody>
          <a:bodyPr>
            <a:noAutofit/>
          </a:bodyPr>
          <a:lstStyle/>
          <a:p>
            <a:r>
              <a:rPr lang="ru-RU" sz="1400" dirty="0" smtClean="0">
                <a:latin typeface="Arial" charset="0"/>
                <a:cs typeface="Arial" charset="0"/>
              </a:rPr>
              <a:t>защищать права и законные интересы членов профессионального союза по вопросам возмещения вреда, причиненного их здоровью на производстве (работе);</a:t>
            </a:r>
          </a:p>
          <a:p>
            <a:r>
              <a:rPr lang="ru-RU" sz="1400" dirty="0" smtClean="0">
                <a:latin typeface="Arial" charset="0"/>
                <a:cs typeface="Arial" charset="0"/>
              </a:rPr>
              <a:t>предъявлять работодателям требования о приостановке работ в случаях непосредственной угрозы жизни и здоровью работников;</a:t>
            </a:r>
          </a:p>
          <a:p>
            <a:r>
              <a:rPr lang="ru-RU" sz="1400" dirty="0" smtClean="0">
                <a:latin typeface="Arial" charset="0"/>
                <a:cs typeface="Arial" charset="0"/>
              </a:rPr>
              <a:t>направлять работодателям представления об устранении выявленных нарушений трудового законодательства и иных нормативных правовых актов, содержащих нормы трудового права, обязательные для рассмотрения;</a:t>
            </a:r>
          </a:p>
          <a:p>
            <a:r>
              <a:rPr lang="ru-RU" sz="1400" dirty="0" smtClean="0">
                <a:latin typeface="Arial" charset="0"/>
                <a:cs typeface="Arial" charset="0"/>
              </a:rPr>
              <a:t>осуществлять проверку состояния условий и охраны труда, выполнения обязательств работодателей, предусмотренных коллективными договорами и соглашениями;</a:t>
            </a:r>
          </a:p>
          <a:p>
            <a:r>
              <a:rPr lang="ru-RU" sz="1400" dirty="0" smtClean="0">
                <a:latin typeface="Arial" charset="0"/>
                <a:cs typeface="Arial" charset="0"/>
              </a:rPr>
              <a:t>принимать участие в работе комиссий по испытаниям и приему в эксплуатацию средств производства в качестве независимых экспертов;</a:t>
            </a:r>
          </a:p>
          <a:p>
            <a:r>
              <a:rPr lang="ru-RU" sz="1400" dirty="0" smtClean="0">
                <a:latin typeface="Arial" charset="0"/>
                <a:cs typeface="Arial" charset="0"/>
              </a:rPr>
              <a:t>принимать участие в рассмотрении трудовых споров, связанных с нарушением трудового законодательства и иных нормативных правовых актов, содержащих нормы трудового права, обязательств, предусмотренных коллективными договорами и соглашениями, а также с изменениями условий труда;</a:t>
            </a:r>
          </a:p>
          <a:p>
            <a:endParaRPr lang="ru-RU" sz="1400" dirty="0" smtClean="0">
              <a:latin typeface="Arial" charset="0"/>
              <a:cs typeface="Arial" charset="0"/>
            </a:endParaRPr>
          </a:p>
          <a:p>
            <a:pPr>
              <a:defRPr/>
            </a:pPr>
            <a:endParaRPr lang="ru-RU" sz="1400" dirty="0" smtClean="0">
              <a:latin typeface="Arial" pitchFamily="34" charset="0"/>
              <a:cs typeface="Arial" pitchFamily="34" charset="0"/>
            </a:endParaRPr>
          </a:p>
          <a:p>
            <a:endParaRPr lang="ru-RU" sz="1800" dirty="0" smtClean="0">
              <a:solidFill>
                <a:srgbClr val="0070C0"/>
              </a:solidFill>
            </a:endParaRPr>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848662"/>
          </a:xfrm>
        </p:spPr>
        <p:txBody>
          <a:bodyPr/>
          <a:lstStyle/>
          <a:p>
            <a:pPr algn="ctr"/>
            <a:r>
              <a:rPr lang="ru-RU" dirty="0" smtClean="0">
                <a:solidFill>
                  <a:srgbClr val="FF0000"/>
                </a:solidFill>
              </a:rPr>
              <a:t>Право профсоюза на осуществление контроля</a:t>
            </a:r>
            <a:endParaRPr lang="ru-RU" dirty="0">
              <a:solidFill>
                <a:srgbClr val="FF0000"/>
              </a:solidFill>
            </a:endParaRPr>
          </a:p>
        </p:txBody>
      </p:sp>
      <p:sp>
        <p:nvSpPr>
          <p:cNvPr id="3" name="Содержимое 2"/>
          <p:cNvSpPr>
            <a:spLocks noGrp="1"/>
          </p:cNvSpPr>
          <p:nvPr>
            <p:ph idx="1"/>
          </p:nvPr>
        </p:nvSpPr>
        <p:spPr>
          <a:xfrm>
            <a:off x="428596" y="1714488"/>
            <a:ext cx="8429684" cy="2965989"/>
          </a:xfrm>
        </p:spPr>
        <p:txBody>
          <a:bodyPr>
            <a:noAutofit/>
          </a:bodyPr>
          <a:lstStyle/>
          <a:p>
            <a:r>
              <a:rPr lang="ru-RU" sz="2400" dirty="0" smtClean="0">
                <a:solidFill>
                  <a:srgbClr val="0070C0"/>
                </a:solidFill>
              </a:rPr>
              <a:t>  </a:t>
            </a:r>
            <a:r>
              <a:rPr lang="ru-RU" sz="3600" i="1" dirty="0" smtClean="0">
                <a:solidFill>
                  <a:srgbClr val="0070C0"/>
                </a:solidFill>
              </a:rPr>
              <a:t>Осуществляют контроль :</a:t>
            </a:r>
          </a:p>
          <a:p>
            <a:pPr>
              <a:buFontTx/>
              <a:buChar char="-"/>
            </a:pPr>
            <a:r>
              <a:rPr lang="ru-RU" sz="3600" i="1" dirty="0" smtClean="0">
                <a:solidFill>
                  <a:srgbClr val="0070C0"/>
                </a:solidFill>
              </a:rPr>
              <a:t>Правовая инспекция</a:t>
            </a:r>
          </a:p>
          <a:p>
            <a:pPr>
              <a:buFontTx/>
              <a:buChar char="-"/>
            </a:pPr>
            <a:r>
              <a:rPr lang="ru-RU" sz="3600" i="1" dirty="0" smtClean="0">
                <a:solidFill>
                  <a:srgbClr val="0070C0"/>
                </a:solidFill>
              </a:rPr>
              <a:t>Техническая инспекция</a:t>
            </a:r>
            <a:endParaRPr lang="ru-RU" sz="3600" i="1" dirty="0">
              <a:solidFill>
                <a:srgbClr val="0070C0"/>
              </a:solidFill>
            </a:endParaRPr>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FF0000"/>
                </a:solidFill>
              </a:rPr>
              <a:t>Право профсоюза на осуществление контроля</a:t>
            </a:r>
            <a:endParaRPr lang="ru-RU" sz="2400" b="1" dirty="0"/>
          </a:p>
        </p:txBody>
      </p:sp>
      <p:sp>
        <p:nvSpPr>
          <p:cNvPr id="3" name="Текст 2"/>
          <p:cNvSpPr>
            <a:spLocks noGrp="1"/>
          </p:cNvSpPr>
          <p:nvPr>
            <p:ph type="body" idx="1"/>
          </p:nvPr>
        </p:nvSpPr>
        <p:spPr/>
        <p:txBody>
          <a:bodyPr/>
          <a:lstStyle/>
          <a:p>
            <a:r>
              <a:rPr lang="ru-RU" b="1" dirty="0" smtClean="0"/>
              <a:t>Правовая инспекция</a:t>
            </a:r>
            <a:endParaRPr lang="ru-RU" b="1" dirty="0"/>
          </a:p>
        </p:txBody>
      </p:sp>
      <p:graphicFrame>
        <p:nvGraphicFramePr>
          <p:cNvPr id="7" name="Содержимое 6"/>
          <p:cNvGraphicFramePr>
            <a:graphicFrameLocks noGrp="1"/>
          </p:cNvGraphicFramePr>
          <p:nvPr>
            <p:ph sz="half" idx="2"/>
          </p:nvPr>
        </p:nvGraphicFramePr>
        <p:xfrm>
          <a:off x="819150" y="1701800"/>
          <a:ext cx="3200400" cy="310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Текст 4"/>
          <p:cNvSpPr>
            <a:spLocks noGrp="1"/>
          </p:cNvSpPr>
          <p:nvPr>
            <p:ph type="body" sz="quarter" idx="3"/>
          </p:nvPr>
        </p:nvSpPr>
        <p:spPr>
          <a:xfrm>
            <a:off x="4357686" y="1097280"/>
            <a:ext cx="4000528" cy="548640"/>
          </a:xfrm>
        </p:spPr>
        <p:txBody>
          <a:bodyPr>
            <a:normAutofit/>
          </a:bodyPr>
          <a:lstStyle/>
          <a:p>
            <a:r>
              <a:rPr lang="ru-RU" b="1" dirty="0" smtClean="0"/>
              <a:t>ТЕХНИЧЕСКАЯ ИНСПЕКЦИЯ</a:t>
            </a:r>
            <a:endParaRPr lang="ru-RU" b="1" dirty="0"/>
          </a:p>
        </p:txBody>
      </p:sp>
      <p:graphicFrame>
        <p:nvGraphicFramePr>
          <p:cNvPr id="8" name="Содержимое 7"/>
          <p:cNvGraphicFramePr>
            <a:graphicFrameLocks noGrp="1"/>
          </p:cNvGraphicFramePr>
          <p:nvPr>
            <p:ph sz="quarter" idx="4"/>
          </p:nvPr>
        </p:nvGraphicFramePr>
        <p:xfrm>
          <a:off x="4700588" y="1701800"/>
          <a:ext cx="3200400" cy="31083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3" descr="D:\job\Профсоюз_ГОС\design\LOGO_1.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FF0000"/>
                </a:solidFill>
              </a:rPr>
              <a:t>Право профсоюза на осуществление контроля</a:t>
            </a:r>
            <a:endParaRPr lang="ru-RU" sz="2400" dirty="0"/>
          </a:p>
        </p:txBody>
      </p:sp>
      <p:sp>
        <p:nvSpPr>
          <p:cNvPr id="3" name="Содержимое 2"/>
          <p:cNvSpPr>
            <a:spLocks noGrp="1"/>
          </p:cNvSpPr>
          <p:nvPr>
            <p:ph idx="1"/>
          </p:nvPr>
        </p:nvSpPr>
        <p:spPr>
          <a:xfrm>
            <a:off x="428596" y="1100628"/>
            <a:ext cx="8501122" cy="3579849"/>
          </a:xfrm>
        </p:spPr>
        <p:txBody>
          <a:bodyPr>
            <a:normAutofit/>
          </a:bodyPr>
          <a:lstStyle/>
          <a:p>
            <a:pPr algn="ctr"/>
            <a:r>
              <a:rPr lang="ru-RU" sz="2400" b="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38100" dist="38100" dir="2700000" algn="tl">
                    <a:srgbClr val="000000">
                      <a:alpha val="43137"/>
                    </a:srgbClr>
                  </a:outerShdw>
                </a:effectLst>
                <a:latin typeface="Arial" pitchFamily="34" charset="0"/>
                <a:cs typeface="Arial" pitchFamily="34" charset="0"/>
              </a:rPr>
              <a:t>          </a:t>
            </a:r>
          </a:p>
          <a:p>
            <a:pPr algn="ctr"/>
            <a:r>
              <a:rPr lang="ru-RU" sz="2800" b="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latin typeface="Arial" pitchFamily="34" charset="0"/>
                <a:cs typeface="Arial" pitchFamily="34" charset="0"/>
              </a:rPr>
              <a:t>     </a:t>
            </a:r>
            <a:r>
              <a:rPr lang="ru-RU" sz="2800" b="0"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cs typeface="Arial" pitchFamily="34" charset="0"/>
              </a:rPr>
              <a:t>Уполномоченное лицо по охране труда  является представителем профсоюзного комитета учреждения и осуществляет общественный контроль за соблюдением прав и законных интересов работников в области охраны труда. </a:t>
            </a:r>
            <a:endParaRPr lang="ru-RU" sz="2800" b="0" i="1" dirty="0">
              <a:solidFill>
                <a:srgbClr val="00B0F0"/>
              </a:solidFill>
            </a:endParaRPr>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br>
              <a:rPr lang="ru-RU" dirty="0" smtClean="0"/>
            </a:br>
            <a:r>
              <a:rPr lang="ru-RU" dirty="0" smtClean="0"/>
              <a:t>Трудовой кодекс РФ Статья 224</a:t>
            </a:r>
            <a:br>
              <a:rPr lang="ru-RU" dirty="0" smtClean="0"/>
            </a:br>
            <a:endParaRPr lang="ru-RU" dirty="0"/>
          </a:p>
        </p:txBody>
      </p:sp>
      <p:sp>
        <p:nvSpPr>
          <p:cNvPr id="3" name="Содержимое 2"/>
          <p:cNvSpPr>
            <a:spLocks noGrp="1"/>
          </p:cNvSpPr>
          <p:nvPr>
            <p:ph idx="1"/>
          </p:nvPr>
        </p:nvSpPr>
        <p:spPr>
          <a:xfrm>
            <a:off x="822960" y="1100628"/>
            <a:ext cx="7963882" cy="3828570"/>
          </a:xfrm>
        </p:spPr>
        <p:txBody>
          <a:bodyPr/>
          <a:lstStyle/>
          <a:p>
            <a:r>
              <a:rPr lang="ru-RU" sz="1800" dirty="0" smtClean="0"/>
              <a:t>Комитеты (комиссии) по охране труда</a:t>
            </a:r>
          </a:p>
          <a:p>
            <a:pPr algn="just"/>
            <a:r>
              <a:rPr lang="ru-RU" dirty="0" smtClean="0"/>
              <a:t>       </a:t>
            </a:r>
            <a:r>
              <a:rPr lang="ru-RU" sz="1800" dirty="0" smtClean="0"/>
              <a:t>По инициативе работодателя и (или) по инициативе работников либо их уполномоченного представительного органа создаются комитеты (комиссии) по охране труда. В их состав на паритетной основе входят представители работодателя и представители выборного органа первичной профсоюзной организации или иного уполномоченного представительного органа работников (при наличии такого представительного органа). Примерное положение о комитете (комиссии) по охране труда утверждается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труда.</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br>
              <a:rPr lang="ru-RU" dirty="0" smtClean="0"/>
            </a:br>
            <a:r>
              <a:rPr lang="ru-RU" dirty="0" smtClean="0"/>
              <a:t>Трудовой кодекс РФ Статья 224</a:t>
            </a:r>
            <a:br>
              <a:rPr lang="ru-RU" dirty="0" smtClean="0"/>
            </a:br>
            <a:endParaRPr lang="ru-RU" dirty="0"/>
          </a:p>
        </p:txBody>
      </p:sp>
      <p:sp>
        <p:nvSpPr>
          <p:cNvPr id="3" name="Содержимое 2"/>
          <p:cNvSpPr>
            <a:spLocks noGrp="1"/>
          </p:cNvSpPr>
          <p:nvPr>
            <p:ph idx="1"/>
          </p:nvPr>
        </p:nvSpPr>
        <p:spPr>
          <a:xfrm>
            <a:off x="822960" y="1100628"/>
            <a:ext cx="7963882" cy="3828570"/>
          </a:xfrm>
        </p:spPr>
        <p:txBody>
          <a:bodyPr>
            <a:normAutofit fontScale="92500" lnSpcReduction="10000"/>
          </a:bodyPr>
          <a:lstStyle/>
          <a:p>
            <a:pPr algn="just"/>
            <a:r>
              <a:rPr lang="ru-RU" sz="1800" dirty="0" smtClean="0"/>
              <a:t>     Комитет (комиссия) по охране труда организует совместные действия работодателя и работников по обеспечению требований охраны труда, предупреждению производственного травматизма и профессиональных заболеваний, а также организует проведение проверок условий и охраны труда на рабочих местах и информирование работников о результатах указанных проверок, сбор предложений к разделу об охране труда коллективного договора и (или) соглашения.</a:t>
            </a:r>
          </a:p>
          <a:p>
            <a:r>
              <a:rPr lang="ru-RU" sz="1800" dirty="0" smtClean="0"/>
              <a:t>     Комитет (комиссия) по охране труда является </a:t>
            </a:r>
            <a:r>
              <a:rPr lang="ru-RU" sz="1800" dirty="0" smtClean="0">
                <a:solidFill>
                  <a:srgbClr val="FF0000"/>
                </a:solidFill>
              </a:rPr>
              <a:t>составным элементом системы управления охраной труда </a:t>
            </a:r>
            <a:r>
              <a:rPr lang="ru-RU" sz="1800" dirty="0" smtClean="0"/>
              <a:t>у работодателя, а также одной </a:t>
            </a:r>
            <a:r>
              <a:rPr lang="ru-RU" sz="1800" dirty="0" smtClean="0">
                <a:solidFill>
                  <a:srgbClr val="FF0000"/>
                </a:solidFill>
              </a:rPr>
              <a:t>из форм участия работников в управлении охраной труда. </a:t>
            </a:r>
          </a:p>
          <a:p>
            <a:r>
              <a:rPr lang="ru-RU" sz="1800" dirty="0" smtClean="0">
                <a:solidFill>
                  <a:srgbClr val="FF0000"/>
                </a:solidFill>
              </a:rPr>
              <a:t>    </a:t>
            </a:r>
            <a:r>
              <a:rPr lang="ru-RU" sz="1800" dirty="0" smtClean="0"/>
              <a:t>Работа комитета (комиссии) по охране труда строится на принципах социального партнерства.</a:t>
            </a:r>
          </a:p>
          <a:p>
            <a:endParaRPr lang="ru-RU" sz="1800" dirty="0" smtClean="0"/>
          </a:p>
          <a:p>
            <a:pPr algn="just"/>
            <a:r>
              <a:rPr lang="ru-RU" dirty="0" smtClean="0"/>
              <a:t>       </a:t>
            </a:r>
            <a:endParaRPr lang="ru-RU" sz="1800" dirty="0" smtClean="0"/>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14290"/>
            <a:ext cx="7520940" cy="1428760"/>
          </a:xfrm>
        </p:spPr>
        <p:txBody>
          <a:bodyPr/>
          <a:lstStyle/>
          <a:p>
            <a:pPr algn="ctr"/>
            <a:r>
              <a:rPr lang="ru-RU" sz="1600" b="1" dirty="0" smtClean="0">
                <a:solidFill>
                  <a:srgbClr val="FF0000"/>
                </a:solidFill>
              </a:rPr>
              <a:t>МИНИСТЕРСТВО ТРУДА И СОЦИАЛЬНОЙ ЗАЩИТЫ РОССИЙСКОЙ ФЕДЕРАЦИИ </a:t>
            </a:r>
            <a:br>
              <a:rPr lang="ru-RU" sz="1600" b="1" dirty="0" smtClean="0">
                <a:solidFill>
                  <a:srgbClr val="FF0000"/>
                </a:solidFill>
              </a:rPr>
            </a:br>
            <a:r>
              <a:rPr lang="ru-RU" sz="1600" b="1" dirty="0" smtClean="0">
                <a:solidFill>
                  <a:srgbClr val="FF0000"/>
                </a:solidFill>
              </a:rPr>
              <a:t>ПРИКАЗ</a:t>
            </a:r>
            <a:br>
              <a:rPr lang="ru-RU" sz="1600" b="1" dirty="0" smtClean="0">
                <a:solidFill>
                  <a:srgbClr val="FF0000"/>
                </a:solidFill>
              </a:rPr>
            </a:br>
            <a:r>
              <a:rPr lang="ru-RU" sz="1600" b="1" dirty="0" smtClean="0">
                <a:solidFill>
                  <a:srgbClr val="FF0000"/>
                </a:solidFill>
              </a:rPr>
              <a:t>от 22 сентября 2021 г. N 650н </a:t>
            </a:r>
            <a:br>
              <a:rPr lang="ru-RU" sz="1600" b="1" dirty="0" smtClean="0">
                <a:solidFill>
                  <a:srgbClr val="FF0000"/>
                </a:solidFill>
              </a:rPr>
            </a:br>
            <a:r>
              <a:rPr lang="ru-RU" sz="1600" b="1" dirty="0" smtClean="0">
                <a:solidFill>
                  <a:srgbClr val="0070C0"/>
                </a:solidFill>
              </a:rPr>
              <a:t>ОБ УТВЕРЖДЕНИИ ПРИМЕРНОГО ПОЛОЖЕНИЯ</a:t>
            </a:r>
            <a:br>
              <a:rPr lang="ru-RU" sz="1600" b="1" dirty="0" smtClean="0">
                <a:solidFill>
                  <a:srgbClr val="0070C0"/>
                </a:solidFill>
              </a:rPr>
            </a:br>
            <a:r>
              <a:rPr lang="ru-RU" sz="1600" b="1" dirty="0" smtClean="0">
                <a:solidFill>
                  <a:srgbClr val="0070C0"/>
                </a:solidFill>
              </a:rPr>
              <a:t>О КОМИТЕТЕ (КОМИССИИ) ПО ОХРАНЕ ТРУДА</a:t>
            </a:r>
            <a:r>
              <a:rPr lang="ru-RU" sz="1600" b="1" dirty="0" smtClean="0"/>
              <a:t/>
            </a:r>
            <a:br>
              <a:rPr lang="ru-RU" sz="1600" b="1" dirty="0" smtClean="0"/>
            </a:br>
            <a:endParaRPr lang="ru-RU" sz="1600" dirty="0"/>
          </a:p>
        </p:txBody>
      </p:sp>
      <p:sp>
        <p:nvSpPr>
          <p:cNvPr id="3" name="Содержимое 2"/>
          <p:cNvSpPr>
            <a:spLocks noGrp="1"/>
          </p:cNvSpPr>
          <p:nvPr>
            <p:ph idx="1"/>
          </p:nvPr>
        </p:nvSpPr>
        <p:spPr>
          <a:xfrm>
            <a:off x="822960" y="1643050"/>
            <a:ext cx="7963882" cy="3037427"/>
          </a:xfrm>
        </p:spPr>
        <p:txBody>
          <a:bodyPr/>
          <a:lstStyle/>
          <a:p>
            <a:pPr algn="just"/>
            <a:r>
              <a:rPr lang="ru-RU" dirty="0" smtClean="0"/>
              <a:t>    </a:t>
            </a:r>
          </a:p>
          <a:p>
            <a:pPr algn="just"/>
            <a:r>
              <a:rPr lang="ru-RU" sz="1800" dirty="0" smtClean="0"/>
              <a:t>     Примерное положение о комитете (комиссии) по охране труда (далее - Положение) разработано с целью организации </a:t>
            </a:r>
            <a:r>
              <a:rPr lang="ru-RU" sz="1800" dirty="0" smtClean="0">
                <a:solidFill>
                  <a:srgbClr val="FF0000"/>
                </a:solidFill>
              </a:rPr>
              <a:t>совместных действий </a:t>
            </a:r>
            <a:r>
              <a:rPr lang="ru-RU" sz="1800" dirty="0" smtClean="0"/>
              <a:t>работодателя, работников, выборного органа первичной профсоюзной организации или иного уполномоченного работниками представительного органа по обеспечению требований охраны труда, предупреждению производственного травматизма и профессиональных заболеваний, сохранению здоровья работников.</a:t>
            </a:r>
            <a:endParaRPr lang="ru-RU" sz="1800"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solidFill>
                  <a:srgbClr val="0070C0"/>
                </a:solidFill>
              </a:rPr>
              <a:t>         ПРИМЕРНОЕ   ПОЛОЖЕНИЕ  О КОМИТЕТЕ (КОМИССИИ) ПО ОХРАНЕ ТРУДА</a:t>
            </a:r>
            <a:endParaRPr lang="ru-RU" sz="1600" dirty="0"/>
          </a:p>
        </p:txBody>
      </p:sp>
      <p:sp>
        <p:nvSpPr>
          <p:cNvPr id="3" name="Содержимое 2"/>
          <p:cNvSpPr>
            <a:spLocks noGrp="1"/>
          </p:cNvSpPr>
          <p:nvPr>
            <p:ph idx="1"/>
          </p:nvPr>
        </p:nvSpPr>
        <p:spPr/>
        <p:txBody>
          <a:bodyPr/>
          <a:lstStyle/>
          <a:p>
            <a:pPr algn="just"/>
            <a:r>
              <a:rPr lang="ru-RU" dirty="0" smtClean="0"/>
              <a:t>          На основе Положения приказом (распоряжением) работодателя с учетом мнения выборного органа первичной профсоюзной организации или иного уполномоченного работниками представительного органа утверждается положение о комитете (комиссии) по охране труда (далее - Комитет) с учетом специфики деятельности работодателя.</a:t>
            </a:r>
          </a:p>
          <a:p>
            <a:pPr algn="just"/>
            <a:r>
              <a:rPr lang="ru-RU" dirty="0" smtClean="0"/>
              <a:t>       Положение предусматривает основные задачи, функции и права Комитета.</a:t>
            </a:r>
          </a:p>
          <a:p>
            <a:pPr algn="just"/>
            <a:r>
              <a:rPr lang="ru-RU" dirty="0" smtClean="0"/>
              <a:t>       </a:t>
            </a:r>
          </a:p>
          <a:p>
            <a:pPr algn="just"/>
            <a:r>
              <a:rPr lang="ru-RU" dirty="0" smtClean="0"/>
              <a:t>      </a:t>
            </a:r>
            <a:r>
              <a:rPr lang="ru-RU" dirty="0" smtClean="0">
                <a:solidFill>
                  <a:srgbClr val="FF0000"/>
                </a:solidFill>
              </a:rPr>
              <a:t>Комитет является составной частью системы управления охраной труда у работодателя, а также одной из форм участия работников в управлении охраной труда. Работа Комитета строится на принципах социального партнерства.</a:t>
            </a:r>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rgbClr val="0070C0"/>
                </a:solidFill>
              </a:rPr>
              <a:t> </a:t>
            </a:r>
            <a:r>
              <a:rPr lang="ru-RU" sz="1600" dirty="0" smtClean="0">
                <a:solidFill>
                  <a:srgbClr val="FF0000"/>
                </a:solidFill>
              </a:rPr>
              <a:t>Задачами Комитета являются:</a:t>
            </a:r>
            <a:endParaRPr lang="ru-RU" sz="1600" dirty="0">
              <a:solidFill>
                <a:srgbClr val="FF0000"/>
              </a:solidFill>
            </a:endParaRPr>
          </a:p>
        </p:txBody>
      </p:sp>
      <p:sp>
        <p:nvSpPr>
          <p:cNvPr id="3" name="Содержимое 2"/>
          <p:cNvSpPr>
            <a:spLocks noGrp="1"/>
          </p:cNvSpPr>
          <p:nvPr>
            <p:ph idx="1"/>
          </p:nvPr>
        </p:nvSpPr>
        <p:spPr>
          <a:xfrm>
            <a:off x="822960" y="857232"/>
            <a:ext cx="7520940" cy="3823245"/>
          </a:xfrm>
        </p:spPr>
        <p:txBody>
          <a:bodyPr>
            <a:normAutofit/>
          </a:bodyPr>
          <a:lstStyle/>
          <a:p>
            <a:r>
              <a:rPr lang="ru-RU" dirty="0" smtClean="0"/>
              <a:t>          </a:t>
            </a:r>
          </a:p>
          <a:p>
            <a:r>
              <a:rPr lang="ru-RU" dirty="0" smtClean="0"/>
              <a:t>а) разработка и дальнейшее совершенствование программы совместных действий работодателя, работников, профессиональных союзов  по обеспечению безопасных условий труда и соблюдению требований охраны труда;</a:t>
            </a:r>
          </a:p>
          <a:p>
            <a:r>
              <a:rPr lang="ru-RU" dirty="0" smtClean="0"/>
              <a:t>б) рассмотрение проектов локальных нормативных актов работодателя по охране труда и формирование предложений по их корректировке в целях недопущения противоречий с требованиями действующего законодательства или ущемления прав работников;</a:t>
            </a:r>
          </a:p>
          <a:p>
            <a:r>
              <a:rPr lang="ru-RU" dirty="0" smtClean="0"/>
              <a:t>в) участие в организации и проведении контроля за состоянием условий труда на рабочих местах, выполнением требований охраны труда, а также за правильностью обеспечения и применения работниками средств индивидуальной и коллективной защиты;</a:t>
            </a:r>
          </a:p>
          <a:p>
            <a:pPr algn="just"/>
            <a:endParaRPr lang="ru-RU" dirty="0" smtClean="0"/>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rgbClr val="0070C0"/>
                </a:solidFill>
              </a:rPr>
              <a:t> </a:t>
            </a:r>
            <a:r>
              <a:rPr lang="ru-RU" sz="1600" dirty="0" smtClean="0">
                <a:solidFill>
                  <a:srgbClr val="FF0000"/>
                </a:solidFill>
              </a:rPr>
              <a:t>Задачами Комитета являются:</a:t>
            </a:r>
            <a:endParaRPr lang="ru-RU" sz="1600" dirty="0">
              <a:solidFill>
                <a:srgbClr val="FF0000"/>
              </a:solidFill>
            </a:endParaRPr>
          </a:p>
        </p:txBody>
      </p:sp>
      <p:sp>
        <p:nvSpPr>
          <p:cNvPr id="3" name="Содержимое 2"/>
          <p:cNvSpPr>
            <a:spLocks noGrp="1"/>
          </p:cNvSpPr>
          <p:nvPr>
            <p:ph idx="1"/>
          </p:nvPr>
        </p:nvSpPr>
        <p:spPr>
          <a:xfrm>
            <a:off x="822960" y="857232"/>
            <a:ext cx="7821006" cy="4000528"/>
          </a:xfrm>
        </p:spPr>
        <p:txBody>
          <a:bodyPr>
            <a:normAutofit/>
          </a:bodyPr>
          <a:lstStyle/>
          <a:p>
            <a:r>
              <a:rPr lang="ru-RU" dirty="0" smtClean="0"/>
              <a:t>       </a:t>
            </a:r>
          </a:p>
          <a:p>
            <a:r>
              <a:rPr lang="ru-RU" dirty="0" smtClean="0"/>
              <a:t>г) подготовка и представление работодателю предложений по улучшению условий и охраны труда по результатам проведения проверок, а также на основе анализа причин производственного травматизма и профессиональной заболеваемости;</a:t>
            </a:r>
          </a:p>
          <a:p>
            <a:r>
              <a:rPr lang="ru-RU" dirty="0" err="1" smtClean="0"/>
              <a:t>д</a:t>
            </a:r>
            <a:r>
              <a:rPr lang="ru-RU" dirty="0" smtClean="0"/>
              <a:t>) рассматривать результаты проведения специальной оценки условий труда и оценки профессиональных рисков, поступившие особые мнения, а также замечания и предложения первичной профсоюзной организации ;</a:t>
            </a:r>
          </a:p>
          <a:p>
            <a:r>
              <a:rPr lang="ru-RU" dirty="0" smtClean="0"/>
              <a:t>е) содействие работодателю в информировании работников о состоянии условий и охраны труда на рабочих местах, существующем риске повреждения здоровья и о полагающихся работникам компенсациях за работу во вредных и (или) опасных условиях труда, средствах индивидуальной защиты.</a:t>
            </a:r>
          </a:p>
          <a:p>
            <a:endParaRPr lang="ru-RU" dirty="0" smtClean="0"/>
          </a:p>
          <a:p>
            <a:pPr algn="just"/>
            <a:endParaRPr lang="ru-RU" dirty="0" smtClean="0"/>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205852"/>
          </a:xfrm>
        </p:spPr>
        <p:txBody>
          <a:bodyPr/>
          <a:lstStyle/>
          <a:p>
            <a:pPr algn="ctr"/>
            <a:r>
              <a:rPr lang="ru-RU" sz="1800" b="1" dirty="0" smtClean="0">
                <a:solidFill>
                  <a:srgbClr val="FF0000"/>
                </a:solidFill>
              </a:rPr>
              <a:t>РОССИЙСКАЯ ФЕДЕРАЦИЯ  ФЕДЕРАЛЬНЫЙ ЗАКОН</a:t>
            </a:r>
            <a:br>
              <a:rPr lang="ru-RU" sz="1800" b="1" dirty="0" smtClean="0">
                <a:solidFill>
                  <a:srgbClr val="FF0000"/>
                </a:solidFill>
              </a:rPr>
            </a:br>
            <a:r>
              <a:rPr lang="ru-RU" sz="1800" b="1" dirty="0" smtClean="0">
                <a:solidFill>
                  <a:srgbClr val="FF0000"/>
                </a:solidFill>
              </a:rPr>
              <a:t> О ПРОФЕССИОНАЛЬНЫХ СОЮЗАХ, ИХ ПРАВАХ</a:t>
            </a:r>
            <a:br>
              <a:rPr lang="ru-RU" sz="1800" b="1" dirty="0" smtClean="0">
                <a:solidFill>
                  <a:srgbClr val="FF0000"/>
                </a:solidFill>
              </a:rPr>
            </a:br>
            <a:r>
              <a:rPr lang="ru-RU" sz="1800" b="1" dirty="0" smtClean="0">
                <a:solidFill>
                  <a:srgbClr val="FF0000"/>
                </a:solidFill>
              </a:rPr>
              <a:t>И ГАРАНТИЯХ ДЕЯТЕЛЬНОСТИ</a:t>
            </a:r>
            <a:endParaRPr lang="ru-RU" sz="1800" dirty="0">
              <a:solidFill>
                <a:srgbClr val="FF0000"/>
              </a:solidFill>
            </a:endParaRPr>
          </a:p>
        </p:txBody>
      </p:sp>
      <p:sp>
        <p:nvSpPr>
          <p:cNvPr id="3" name="Содержимое 2"/>
          <p:cNvSpPr>
            <a:spLocks noGrp="1"/>
          </p:cNvSpPr>
          <p:nvPr>
            <p:ph idx="1"/>
          </p:nvPr>
        </p:nvSpPr>
        <p:spPr>
          <a:xfrm>
            <a:off x="822960" y="1428736"/>
            <a:ext cx="7678130" cy="3500462"/>
          </a:xfrm>
        </p:spPr>
        <p:txBody>
          <a:bodyPr>
            <a:normAutofit lnSpcReduction="10000"/>
          </a:bodyPr>
          <a:lstStyle/>
          <a:p>
            <a:pPr lvl="0" algn="ctr"/>
            <a:r>
              <a:rPr lang="ru-RU" dirty="0" smtClean="0"/>
              <a:t>Принят</a:t>
            </a:r>
            <a:br>
              <a:rPr lang="ru-RU" dirty="0" smtClean="0"/>
            </a:br>
            <a:r>
              <a:rPr lang="ru-RU" dirty="0" smtClean="0"/>
              <a:t>Государственной Думой</a:t>
            </a:r>
            <a:br>
              <a:rPr lang="ru-RU" dirty="0" smtClean="0"/>
            </a:br>
            <a:r>
              <a:rPr lang="ru-RU" dirty="0" smtClean="0"/>
              <a:t>8 декабря 1995 года</a:t>
            </a:r>
            <a:br>
              <a:rPr lang="ru-RU" dirty="0" smtClean="0"/>
            </a:br>
            <a:r>
              <a:rPr lang="ru-RU" dirty="0" smtClean="0"/>
              <a:t> </a:t>
            </a:r>
            <a:br>
              <a:rPr lang="ru-RU" dirty="0" smtClean="0"/>
            </a:br>
            <a:r>
              <a:rPr lang="ru-RU" dirty="0" smtClean="0"/>
              <a:t>(в ред. Федеральных законов от 21.03.2002 </a:t>
            </a:r>
            <a:r>
              <a:rPr lang="ru-RU" dirty="0" smtClean="0">
                <a:hlinkClick r:id=""/>
              </a:rPr>
              <a:t>N 31-ФЗ,</a:t>
            </a:r>
            <a:r>
              <a:rPr lang="ru-RU" dirty="0" smtClean="0"/>
              <a:t/>
            </a:r>
            <a:br>
              <a:rPr lang="ru-RU" dirty="0" smtClean="0"/>
            </a:br>
            <a:r>
              <a:rPr lang="ru-RU" dirty="0" smtClean="0"/>
              <a:t>от 25.07.2002 </a:t>
            </a:r>
            <a:r>
              <a:rPr lang="ru-RU" dirty="0" smtClean="0">
                <a:hlinkClick r:id=""/>
              </a:rPr>
              <a:t>N 112-ФЗ,</a:t>
            </a:r>
            <a:r>
              <a:rPr lang="ru-RU" dirty="0" smtClean="0"/>
              <a:t> от 25.07.2002 </a:t>
            </a:r>
            <a:r>
              <a:rPr lang="ru-RU" dirty="0" smtClean="0">
                <a:hlinkClick r:id=""/>
              </a:rPr>
              <a:t>N 116-ФЗ,</a:t>
            </a:r>
            <a:r>
              <a:rPr lang="ru-RU" dirty="0" smtClean="0"/>
              <a:t/>
            </a:r>
            <a:br>
              <a:rPr lang="ru-RU" dirty="0" smtClean="0"/>
            </a:br>
            <a:r>
              <a:rPr lang="ru-RU" dirty="0" smtClean="0"/>
              <a:t>от 30.06.2003 </a:t>
            </a:r>
            <a:r>
              <a:rPr lang="ru-RU" dirty="0" smtClean="0">
                <a:hlinkClick r:id=""/>
              </a:rPr>
              <a:t>N 86-ФЗ,</a:t>
            </a:r>
            <a:r>
              <a:rPr lang="ru-RU" dirty="0" smtClean="0"/>
              <a:t> от 08.12.2003 </a:t>
            </a:r>
            <a:r>
              <a:rPr lang="ru-RU" dirty="0" smtClean="0">
                <a:hlinkClick r:id=""/>
              </a:rPr>
              <a:t>N 169-ФЗ,</a:t>
            </a:r>
            <a:r>
              <a:rPr lang="ru-RU" dirty="0" smtClean="0"/>
              <a:t/>
            </a:r>
            <a:br>
              <a:rPr lang="ru-RU" dirty="0" smtClean="0"/>
            </a:br>
            <a:r>
              <a:rPr lang="ru-RU" dirty="0" smtClean="0"/>
              <a:t>от 29.06.2004 </a:t>
            </a:r>
            <a:r>
              <a:rPr lang="ru-RU" dirty="0" smtClean="0">
                <a:hlinkClick r:id=""/>
              </a:rPr>
              <a:t>N 58-ФЗ,</a:t>
            </a:r>
            <a:r>
              <a:rPr lang="ru-RU" dirty="0" smtClean="0"/>
              <a:t> от 09.05.2005 </a:t>
            </a:r>
            <a:r>
              <a:rPr lang="ru-RU" dirty="0" smtClean="0">
                <a:hlinkClick r:id=""/>
              </a:rPr>
              <a:t>N 45-ФЗ</a:t>
            </a:r>
            <a:r>
              <a:rPr lang="ru-RU" dirty="0" smtClean="0"/>
              <a:t>,</a:t>
            </a:r>
            <a:br>
              <a:rPr lang="ru-RU" dirty="0" smtClean="0"/>
            </a:br>
            <a:r>
              <a:rPr lang="ru-RU" dirty="0" smtClean="0"/>
              <a:t>от 23.07.2008 </a:t>
            </a:r>
            <a:r>
              <a:rPr lang="ru-RU" dirty="0" smtClean="0">
                <a:hlinkClick r:id=""/>
              </a:rPr>
              <a:t>N 160-ФЗ</a:t>
            </a:r>
            <a:r>
              <a:rPr lang="ru-RU" dirty="0" smtClean="0"/>
              <a:t>, от 30.12.2008 </a:t>
            </a:r>
            <a:r>
              <a:rPr lang="ru-RU" dirty="0" smtClean="0">
                <a:hlinkClick r:id=""/>
              </a:rPr>
              <a:t>N 309-ФЗ</a:t>
            </a:r>
            <a:r>
              <a:rPr lang="ru-RU" dirty="0" smtClean="0"/>
              <a:t>,</a:t>
            </a:r>
            <a:br>
              <a:rPr lang="ru-RU" dirty="0" smtClean="0"/>
            </a:br>
            <a:r>
              <a:rPr lang="ru-RU" dirty="0" smtClean="0"/>
              <a:t>от 01.07.2010 </a:t>
            </a:r>
            <a:r>
              <a:rPr lang="ru-RU" dirty="0" smtClean="0">
                <a:hlinkClick r:id=""/>
              </a:rPr>
              <a:t>N 146-ФЗ</a:t>
            </a:r>
            <a:r>
              <a:rPr lang="ru-RU" dirty="0" smtClean="0"/>
              <a:t>, от 28.12.2010 </a:t>
            </a:r>
            <a:r>
              <a:rPr lang="ru-RU" dirty="0" smtClean="0">
                <a:hlinkClick r:id=""/>
              </a:rPr>
              <a:t>N 404-ФЗ</a:t>
            </a:r>
            <a:r>
              <a:rPr lang="ru-RU" dirty="0" smtClean="0"/>
              <a:t>,</a:t>
            </a:r>
            <a:br>
              <a:rPr lang="ru-RU" dirty="0" smtClean="0"/>
            </a:br>
            <a:r>
              <a:rPr lang="ru-RU" dirty="0" smtClean="0"/>
              <a:t>с </a:t>
            </a:r>
            <a:r>
              <a:rPr lang="ru-RU" dirty="0" err="1" smtClean="0"/>
              <a:t>изм</a:t>
            </a:r>
            <a:r>
              <a:rPr lang="ru-RU" dirty="0" smtClean="0"/>
              <a:t>., внесенными </a:t>
            </a:r>
            <a:r>
              <a:rPr lang="ru-RU" dirty="0" smtClean="0">
                <a:hlinkClick r:id=""/>
              </a:rPr>
              <a:t>Постановлением</a:t>
            </a:r>
            <a:r>
              <a:rPr lang="ru-RU" dirty="0" smtClean="0"/>
              <a:t> Конституционного Суда РФ</a:t>
            </a:r>
            <a:br>
              <a:rPr lang="ru-RU" dirty="0" smtClean="0"/>
            </a:br>
            <a:r>
              <a:rPr lang="ru-RU" dirty="0" smtClean="0"/>
              <a:t>от 24.01.2002 N 3-П,</a:t>
            </a:r>
            <a:br>
              <a:rPr lang="ru-RU" dirty="0" smtClean="0"/>
            </a:br>
            <a:r>
              <a:rPr lang="ru-RU" dirty="0" smtClean="0">
                <a:hlinkClick r:id=""/>
              </a:rPr>
              <a:t>Определением</a:t>
            </a:r>
            <a:r>
              <a:rPr lang="ru-RU" dirty="0" smtClean="0"/>
              <a:t> Конституционного Суда РФ от 17.12.2008 N 1060-О-П)</a:t>
            </a:r>
            <a:br>
              <a:rPr lang="ru-RU" dirty="0" smtClean="0"/>
            </a:br>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p:txBody>
          <a:bodyPr/>
          <a:lstStyle/>
          <a:p>
            <a:endParaRPr lang="ru-RU" dirty="0" smtClean="0"/>
          </a:p>
          <a:p>
            <a:r>
              <a:rPr lang="ru-RU" dirty="0" smtClean="0"/>
              <a:t>а) рассмотрение предложений работодателя, работников, выборного органа первичной профсоюзной организации с целью выработки рекомендаций по улучшению условий и охраны труда;</a:t>
            </a:r>
          </a:p>
          <a:p>
            <a:r>
              <a:rPr lang="ru-RU" dirty="0" smtClean="0"/>
              <a:t>б) содействие работодателю в организации обучения по охране труда, безопасным методам и приемам выполнения работ, а также в организации проверки знаний требований охраны труда и проведения инструктажей по охране труда;</a:t>
            </a:r>
          </a:p>
          <a:p>
            <a:r>
              <a:rPr lang="ru-RU" dirty="0" smtClean="0"/>
              <a:t>в) участие в проведении проверок состояния условий и охраны труда на рабочих местах, рассмотрении их результатов, выработка предложений работодателю по приведению условий и охраны труда в соответствие с обязательными требованиями охраны труда;</a:t>
            </a:r>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endParaRPr lang="ru-RU" dirty="0" smtClean="0"/>
          </a:p>
          <a:p>
            <a:r>
              <a:rPr lang="ru-RU" dirty="0" smtClean="0"/>
              <a:t> г) информирование работников о проводимых мероприятиях по улучшению условий и охраны труда, профилактике производственного травматизма, профессиональных заболеваний;</a:t>
            </a:r>
          </a:p>
          <a:p>
            <a:r>
              <a:rPr lang="ru-RU" dirty="0" err="1" smtClean="0"/>
              <a:t>д</a:t>
            </a:r>
            <a:r>
              <a:rPr lang="ru-RU" dirty="0" smtClean="0"/>
              <a:t>) информирование работников о результатах специальной оценки условий труда на их рабочих местах, в том числе о декларировании соответствия условий труда на рабочих местах государственным нормативным требованиям охраны труда;</a:t>
            </a:r>
          </a:p>
          <a:p>
            <a:r>
              <a:rPr lang="ru-RU" dirty="0" smtClean="0"/>
              <a:t>е) информирование работников о действующих нормативах по обеспечению смывающими и обезвреживающими средствами, прошедшей обязательную сертификацию или декларирование соответствия специальной одеждой, специальной обувью и другими средствами индивидуальной защиты, содействие осуществляемому у работодателя контролю за обеспечением ими работников, правильностью их применения, организацией их хранения, стирки, чистки, ремонта, дезинфекции и обеззараживания;</a:t>
            </a:r>
          </a:p>
          <a:p>
            <a:endParaRPr lang="ru-RU" dirty="0" smtClean="0"/>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p:txBody>
          <a:bodyPr/>
          <a:lstStyle/>
          <a:p>
            <a:endParaRPr lang="ru-RU" dirty="0" smtClean="0"/>
          </a:p>
          <a:p>
            <a:r>
              <a:rPr lang="ru-RU" dirty="0" smtClean="0"/>
              <a:t>ж) содействие работодателю в мероприятиях по организации проведения предварительных при поступлении на работу и периодических медицинских осмотров и учету результатов медицинских осмотров при трудоустройстве;</a:t>
            </a:r>
          </a:p>
          <a:p>
            <a:r>
              <a:rPr lang="ru-RU" dirty="0" err="1" smtClean="0"/>
              <a:t>з</a:t>
            </a:r>
            <a:r>
              <a:rPr lang="ru-RU" dirty="0" smtClean="0"/>
              <a:t>) содействие своевременной бесплатной выдаче работникам, занятым на работах с вредными (опасными) условиями труда, молока и других равноценных пищевых продуктов, лечебно-профилактического питания;</a:t>
            </a:r>
          </a:p>
          <a:p>
            <a:r>
              <a:rPr lang="ru-RU" dirty="0" smtClean="0"/>
              <a:t>и) содействие работодателю в рассмотрении вопросов финансирования мероприятий по охране труда, обязательного социального страхования от несчастных случаев на производстве и профессиональных заболеваний, а также осуществлении контроля за расходованием средств, направляемых на предупредительные меры по сокращению производственного травматизма и профессиональной заболеваемости;</a:t>
            </a:r>
          </a:p>
          <a:p>
            <a:endParaRPr lang="ru-RU" dirty="0" smtClean="0"/>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dirty="0" smtClean="0">
                <a:solidFill>
                  <a:srgbClr val="FF0000"/>
                </a:solidFill>
              </a:rPr>
              <a:t>Функциями Комитета являются:</a:t>
            </a:r>
            <a:endParaRPr lang="ru-RU" sz="2000" dirty="0">
              <a:solidFill>
                <a:srgbClr val="FF0000"/>
              </a:solidFill>
            </a:endParaRPr>
          </a:p>
        </p:txBody>
      </p:sp>
      <p:sp>
        <p:nvSpPr>
          <p:cNvPr id="3" name="Содержимое 2"/>
          <p:cNvSpPr>
            <a:spLocks noGrp="1"/>
          </p:cNvSpPr>
          <p:nvPr>
            <p:ph idx="1"/>
          </p:nvPr>
        </p:nvSpPr>
        <p:spPr/>
        <p:txBody>
          <a:bodyPr>
            <a:normAutofit fontScale="92500" lnSpcReduction="20000"/>
          </a:bodyPr>
          <a:lstStyle/>
          <a:p>
            <a:endParaRPr lang="ru-RU" dirty="0" smtClean="0"/>
          </a:p>
          <a:p>
            <a:r>
              <a:rPr lang="ru-RU" dirty="0" smtClean="0"/>
              <a:t>к) содействие работодателю во внедрении более совершенных технологий производства, нового оборудования, средств автоматизации и механизации производственных процессов с целью создания безопасных условий труда, ликвидации (сокращении числа) рабочих мест с вредными (опасными) условиями труда;</a:t>
            </a:r>
          </a:p>
          <a:p>
            <a:r>
              <a:rPr lang="ru-RU" dirty="0" smtClean="0"/>
              <a:t>л) подготовка и представление работодателю предложений по совершенствованию организации работ с целью обеспечения охраны труда и сохранения здоровья работников, созданию системы поощрения работников, соблюдающих требования охраны труда;</a:t>
            </a:r>
          </a:p>
          <a:p>
            <a:r>
              <a:rPr lang="ru-RU" dirty="0" smtClean="0"/>
              <a:t>м) подготовка и представление работодателю, выборному органу первичной профсоюзной организации предложений по разработке проектов локальных нормативных актов по охране труда, участие в разработке и рассмотрении указанных проектов;</a:t>
            </a:r>
          </a:p>
          <a:p>
            <a:r>
              <a:rPr lang="ru-RU" dirty="0" err="1" smtClean="0"/>
              <a:t>н</a:t>
            </a:r>
            <a:r>
              <a:rPr lang="ru-RU" dirty="0" smtClean="0"/>
              <a:t>) содействовать работодателю в рассмотрении обстоятельств, выявление причин, приводящих к микроповреждениям (микротравмам).</a:t>
            </a:r>
          </a:p>
          <a:p>
            <a:endParaRPr lang="ru-RU" dirty="0" smtClean="0"/>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smtClean="0">
                <a:solidFill>
                  <a:srgbClr val="FF0000"/>
                </a:solidFill>
              </a:rPr>
              <a:t>Для осуществления возложенных функций Комитет вправе:</a:t>
            </a:r>
            <a:endParaRPr lang="ru-RU" sz="1600"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endParaRPr lang="ru-RU" dirty="0" smtClean="0"/>
          </a:p>
          <a:p>
            <a:r>
              <a:rPr lang="ru-RU" dirty="0" smtClean="0"/>
              <a:t>а) запрашивать от работодателя информацию о состоянии условий труда на рабочих местах, производственного травматизма и профессиональной заболеваемости, наличии опасных и вредных производственных факторов и принятых мерах по защите от их воздействия, о существующем риске повреждения здоровья;</a:t>
            </a:r>
          </a:p>
          <a:p>
            <a:r>
              <a:rPr lang="ru-RU" dirty="0" smtClean="0"/>
              <a:t>б) заслушивать на заседаниях Комитета сообщения работодателя (его представителей), руководителей структурных подразделений и других работников организации по вопросам об обеспечении безопасных условий и охраны труда на рабочих местах работников и соблюдении их гарантий и прав на охрану труда;</a:t>
            </a:r>
          </a:p>
          <a:p>
            <a:r>
              <a:rPr lang="ru-RU" dirty="0" smtClean="0"/>
              <a:t>в) заслушивать на заседаниях Комитета руководителей структурных подразделений работодателя и иных должностных лиц, работников, допустивших нарушения требований охраны труда, повлекшие за собой тяжелые последствия, и вносить работодателю предложения о привлечении их к ответственности в соответствии с законодательством Российской Федерации;</a:t>
            </a:r>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smtClean="0">
                <a:solidFill>
                  <a:srgbClr val="FF0000"/>
                </a:solidFill>
              </a:rPr>
              <a:t>Для осуществления возложенных функций Комитет вправе:</a:t>
            </a:r>
            <a:endParaRPr lang="ru-RU" sz="1600" dirty="0">
              <a:solidFill>
                <a:srgbClr val="FF0000"/>
              </a:solidFill>
            </a:endParaRPr>
          </a:p>
        </p:txBody>
      </p:sp>
      <p:sp>
        <p:nvSpPr>
          <p:cNvPr id="3" name="Содержимое 2"/>
          <p:cNvSpPr>
            <a:spLocks noGrp="1"/>
          </p:cNvSpPr>
          <p:nvPr>
            <p:ph idx="1"/>
          </p:nvPr>
        </p:nvSpPr>
        <p:spPr/>
        <p:txBody>
          <a:bodyPr>
            <a:normAutofit/>
          </a:bodyPr>
          <a:lstStyle/>
          <a:p>
            <a:r>
              <a:rPr lang="ru-RU" dirty="0" smtClean="0"/>
              <a:t>г) участвовать в подготовке предложений к разделу коллективного договора (соглашения) по охране труда по вопросам, находящимся в компетенции Комитета;</a:t>
            </a:r>
          </a:p>
          <a:p>
            <a:r>
              <a:rPr lang="ru-RU" dirty="0" err="1" smtClean="0"/>
              <a:t>д</a:t>
            </a:r>
            <a:r>
              <a:rPr lang="ru-RU" dirty="0" smtClean="0"/>
              <a:t>) вносить работодателю предложения о стимулировании работников за активное участие в мероприятиях по улучшению условий и охраны труда;</a:t>
            </a:r>
          </a:p>
          <a:p>
            <a:r>
              <a:rPr lang="ru-RU" dirty="0" smtClean="0"/>
              <a:t>е) содействовать разрешению трудовых споров, связанных с применением законодательства об охране труда, изменением условий труда, предоставлением работникам, занятым во вредных и (или) опасных условиях труда, предусмотренных законодательством гарантий и компенсаций.</a:t>
            </a:r>
          </a:p>
          <a:p>
            <a:endParaRPr lang="ru-RU" dirty="0"/>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algn="ctr"/>
            <a:r>
              <a:rPr lang="ru-RU" sz="6000" i="1" dirty="0" smtClean="0">
                <a:solidFill>
                  <a:srgbClr val="FF0000"/>
                </a:solidFill>
                <a:effectLst>
                  <a:outerShdw blurRad="38100" dist="38100" dir="2700000" algn="tl">
                    <a:srgbClr val="000000">
                      <a:alpha val="43137"/>
                    </a:srgbClr>
                  </a:outerShdw>
                </a:effectLst>
              </a:rPr>
              <a:t>СПАСИБО </a:t>
            </a:r>
          </a:p>
          <a:p>
            <a:pPr algn="ctr"/>
            <a:r>
              <a:rPr lang="ru-RU" sz="6000" i="1" dirty="0" smtClean="0">
                <a:solidFill>
                  <a:srgbClr val="FF0000"/>
                </a:solidFill>
                <a:effectLst>
                  <a:outerShdw blurRad="38100" dist="38100" dir="2700000" algn="tl">
                    <a:srgbClr val="000000">
                      <a:alpha val="43137"/>
                    </a:srgbClr>
                  </a:outerShdw>
                </a:effectLst>
              </a:rPr>
              <a:t>ЗА ВНИАМНИЕ!</a:t>
            </a:r>
            <a:endParaRPr lang="ru-RU" sz="6000" i="1" dirty="0">
              <a:solidFill>
                <a:srgbClr val="FF0000"/>
              </a:solidFill>
              <a:effectLst>
                <a:outerShdw blurRad="38100" dist="38100" dir="2700000" algn="tl">
                  <a:srgbClr val="000000">
                    <a:alpha val="43137"/>
                  </a:srgbClr>
                </a:outerShdw>
              </a:effectLst>
            </a:endParaRPr>
          </a:p>
        </p:txBody>
      </p:sp>
      <p:pic>
        <p:nvPicPr>
          <p:cNvPr id="4" name="Picture 3" descr="D:\job\Профсоюз_ГОС\design\LOGO_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D:\job\Профсоюз_ГОС\design\презентация города и веси\prgu-(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4008" y="5157192"/>
            <a:ext cx="2520280" cy="16028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405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848662"/>
          </a:xfrm>
        </p:spPr>
        <p:txBody>
          <a:bodyPr/>
          <a:lstStyle/>
          <a:p>
            <a:pPr algn="ctr"/>
            <a:r>
              <a:rPr lang="ru-RU" sz="1800" b="1" i="1" dirty="0" smtClean="0">
                <a:solidFill>
                  <a:srgbClr val="FF0000"/>
                </a:solidFill>
              </a:rPr>
              <a:t>Статья 19. Право профсоюзов на осуществление профсоюзного контроля за соблюдением законодательства о труде</a:t>
            </a:r>
            <a:endParaRPr lang="ru-RU" sz="1800" dirty="0">
              <a:solidFill>
                <a:srgbClr val="FF0000"/>
              </a:solidFill>
            </a:endParaRPr>
          </a:p>
        </p:txBody>
      </p:sp>
      <p:sp>
        <p:nvSpPr>
          <p:cNvPr id="3" name="Содержимое 2"/>
          <p:cNvSpPr>
            <a:spLocks noGrp="1"/>
          </p:cNvSpPr>
          <p:nvPr>
            <p:ph idx="1"/>
          </p:nvPr>
        </p:nvSpPr>
        <p:spPr>
          <a:xfrm>
            <a:off x="428596" y="1357298"/>
            <a:ext cx="8429684" cy="3643338"/>
          </a:xfrm>
        </p:spPr>
        <p:txBody>
          <a:bodyPr>
            <a:noAutofit/>
          </a:bodyPr>
          <a:lstStyle/>
          <a:p>
            <a:r>
              <a:rPr lang="ru-RU" sz="2400" dirty="0" smtClean="0">
                <a:solidFill>
                  <a:srgbClr val="0070C0"/>
                </a:solidFill>
              </a:rPr>
              <a:t> </a:t>
            </a:r>
            <a:r>
              <a:rPr lang="ru-RU" sz="1800" i="1" dirty="0" smtClean="0">
                <a:solidFill>
                  <a:srgbClr val="0070C0"/>
                </a:solidFill>
              </a:rPr>
              <a:t>1. Профсоюзы </a:t>
            </a:r>
            <a:r>
              <a:rPr lang="ru-RU" sz="1800" i="1" dirty="0" smtClean="0">
                <a:solidFill>
                  <a:srgbClr val="FF0000"/>
                </a:solidFill>
              </a:rPr>
              <a:t>имеют право </a:t>
            </a:r>
            <a:r>
              <a:rPr lang="ru-RU" sz="1800" i="1" dirty="0" smtClean="0">
                <a:solidFill>
                  <a:srgbClr val="0070C0"/>
                </a:solidFill>
              </a:rPr>
              <a:t>на осуществление профсоюзного контроля за соблюдением работодателями, должностными лицами </a:t>
            </a:r>
            <a:r>
              <a:rPr lang="ru-RU" sz="1800" i="1" dirty="0" smtClean="0">
                <a:solidFill>
                  <a:srgbClr val="CC3300"/>
                </a:solidFill>
                <a:hlinkClick r:id="rId2"/>
              </a:rPr>
              <a:t>законодательства</a:t>
            </a:r>
            <a:r>
              <a:rPr lang="ru-RU" sz="1800" i="1" dirty="0" smtClean="0">
                <a:solidFill>
                  <a:srgbClr val="CC3300"/>
                </a:solidFill>
              </a:rPr>
              <a:t> </a:t>
            </a:r>
            <a:r>
              <a:rPr lang="ru-RU" sz="1800" i="1" dirty="0" smtClean="0">
                <a:solidFill>
                  <a:srgbClr val="0070C0"/>
                </a:solidFill>
              </a:rPr>
              <a:t>о труде, в том числе по вопросам трудового договора (контракта), рабочего времени и времени отдыха, оплаты труда, гарантий и компенсаций, льгот и преимуществ, а также по другим социально-трудовым вопросам в организациях, в которых работают члены данного профсоюза, и имеют право требовать устранения выявленных нарушений. </a:t>
            </a:r>
            <a:r>
              <a:rPr lang="ru-RU" sz="1800" i="1" u="sng" dirty="0" smtClean="0">
                <a:solidFill>
                  <a:srgbClr val="0070C0"/>
                </a:solidFill>
              </a:rPr>
              <a:t>Работодатели, должностные лица обязаны в недельный срок с момента получения требования об устранении выявленных нарушений сообщить профсоюзу о результатах его рассмотрения и принятых мерах.</a:t>
            </a:r>
            <a:endParaRPr lang="ru-RU" sz="1800" u="sng" dirty="0" smtClean="0">
              <a:solidFill>
                <a:srgbClr val="0070C0"/>
              </a:solidFill>
            </a:endParaRPr>
          </a:p>
          <a:p>
            <a:endParaRPr lang="ru-RU" sz="1400" i="1" dirty="0" smtClean="0">
              <a:solidFill>
                <a:srgbClr val="0070C0"/>
              </a:solidFill>
            </a:endParaRPr>
          </a:p>
        </p:txBody>
      </p:sp>
      <p:pic>
        <p:nvPicPr>
          <p:cNvPr id="4" name="Picture 3" descr="D:\job\Профсоюз_ГОС\design\LOGO_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2000" b="1" i="1" dirty="0" smtClean="0">
                <a:solidFill>
                  <a:srgbClr val="FF0000"/>
                </a:solidFill>
              </a:rPr>
              <a:t>Статья 19. Право профсоюзов на осуществление профсоюзного контроля за соблюдением законодательства о труде</a:t>
            </a:r>
            <a:endParaRPr lang="ru-RU" sz="2000" dirty="0">
              <a:solidFill>
                <a:srgbClr val="FF0000"/>
              </a:solidFill>
            </a:endParaRPr>
          </a:p>
        </p:txBody>
      </p:sp>
      <p:sp>
        <p:nvSpPr>
          <p:cNvPr id="3" name="Содержимое 2"/>
          <p:cNvSpPr>
            <a:spLocks noGrp="1"/>
          </p:cNvSpPr>
          <p:nvPr>
            <p:ph idx="1"/>
          </p:nvPr>
        </p:nvSpPr>
        <p:spPr>
          <a:xfrm>
            <a:off x="642910" y="1571612"/>
            <a:ext cx="8286808" cy="3357586"/>
          </a:xfrm>
        </p:spPr>
        <p:txBody>
          <a:bodyPr/>
          <a:lstStyle/>
          <a:p>
            <a:pPr>
              <a:defRPr/>
            </a:pPr>
            <a:r>
              <a:rPr lang="ru-RU" i="1" dirty="0" smtClean="0"/>
              <a:t>2. Для осуществления профсоюзного контроля за соблюдением </a:t>
            </a:r>
            <a:r>
              <a:rPr lang="ru-RU" i="1" dirty="0" smtClean="0">
                <a:hlinkClick r:id="rId2"/>
              </a:rPr>
              <a:t>законодательства</a:t>
            </a:r>
            <a:r>
              <a:rPr lang="ru-RU" i="1" dirty="0" smtClean="0"/>
              <a:t> о труде профсоюзы вправе создавать собственные инспекции труда, которые наделяются полномочиями, предусмотренными </a:t>
            </a:r>
            <a:r>
              <a:rPr lang="ru-RU" i="1" dirty="0" smtClean="0">
                <a:solidFill>
                  <a:srgbClr val="FF0000"/>
                </a:solidFill>
                <a:hlinkClick r:id="rId3"/>
              </a:rPr>
              <a:t>положениями</a:t>
            </a:r>
            <a:r>
              <a:rPr lang="ru-RU" i="1" dirty="0" smtClean="0">
                <a:solidFill>
                  <a:srgbClr val="FF0000"/>
                </a:solidFill>
              </a:rPr>
              <a:t>, </a:t>
            </a:r>
            <a:r>
              <a:rPr lang="ru-RU" i="1" dirty="0" smtClean="0"/>
              <a:t>утверждаемыми профсоюзами.</a:t>
            </a:r>
            <a:endParaRPr lang="ru-RU" dirty="0" smtClean="0"/>
          </a:p>
          <a:p>
            <a:pPr>
              <a:defRPr/>
            </a:pPr>
            <a:r>
              <a:rPr lang="ru-RU" i="1" smtClean="0"/>
              <a:t>   Профсоюзы</a:t>
            </a:r>
            <a:r>
              <a:rPr lang="ru-RU" i="1" dirty="0" smtClean="0"/>
              <a:t>, их инспекции труда при осуществлении этих полномочий взаимодействуют с государственными органами надзора и контроля за соблюдением </a:t>
            </a:r>
            <a:r>
              <a:rPr lang="ru-RU" i="1" dirty="0" smtClean="0">
                <a:hlinkClick r:id="rId2"/>
              </a:rPr>
              <a:t>законодательства</a:t>
            </a:r>
            <a:r>
              <a:rPr lang="ru-RU" i="1" dirty="0" smtClean="0"/>
              <a:t> о труде.</a:t>
            </a:r>
            <a:endParaRPr lang="ru-RU" dirty="0" smtClean="0"/>
          </a:p>
          <a:p>
            <a:pPr>
              <a:defRPr/>
            </a:pPr>
            <a:r>
              <a:rPr lang="ru-RU" i="1" dirty="0" smtClean="0"/>
              <a:t>3. Профсоюзные инспектора труда вправе беспрепятственно посещать организации независимо от форм собственности и подчиненности, в которых работают члены данного профсоюза, для проведения проверок соблюдения </a:t>
            </a:r>
            <a:r>
              <a:rPr lang="ru-RU" i="1" dirty="0" smtClean="0">
                <a:hlinkClick r:id="rId2"/>
              </a:rPr>
              <a:t>законодательства</a:t>
            </a:r>
            <a:r>
              <a:rPr lang="ru-RU" i="1" dirty="0" smtClean="0"/>
              <a:t> о труде и законодательства о профсоюзах, а также выполнения работодателями условий коллективного договора, соглашения.</a:t>
            </a:r>
            <a:endParaRPr lang="ru-RU" dirty="0" smtClean="0"/>
          </a:p>
          <a:p>
            <a:endParaRPr lang="ru-RU" dirty="0"/>
          </a:p>
        </p:txBody>
      </p:sp>
      <p:pic>
        <p:nvPicPr>
          <p:cNvPr id="4" name="Picture 3" descr="D:\job\Профсоюз_ГОС\design\LOGO_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1800" b="1" i="1" dirty="0" smtClean="0">
                <a:solidFill>
                  <a:srgbClr val="FF0000"/>
                </a:solidFill>
              </a:rPr>
              <a:t>Статья 20. Права профсоюзов в области охраны труда и окружающей среды</a:t>
            </a:r>
            <a:r>
              <a:rPr lang="ru-RU" sz="1800" dirty="0" smtClean="0">
                <a:solidFill>
                  <a:srgbClr val="FF0000"/>
                </a:solidFill>
              </a:rPr>
              <a:t/>
            </a:r>
            <a:br>
              <a:rPr lang="ru-RU" sz="1800" dirty="0" smtClean="0">
                <a:solidFill>
                  <a:srgbClr val="FF0000"/>
                </a:solidFill>
              </a:rPr>
            </a:br>
            <a:r>
              <a:rPr lang="ru-RU" sz="1800" b="1" i="1" dirty="0" smtClean="0">
                <a:solidFill>
                  <a:srgbClr val="FF0000"/>
                </a:solidFill>
              </a:rPr>
              <a:t>(в ред. Федерального </a:t>
            </a:r>
            <a:r>
              <a:rPr lang="ru-RU" sz="1800" b="1" i="1" dirty="0" smtClean="0">
                <a:solidFill>
                  <a:srgbClr val="FF0000"/>
                </a:solidFill>
                <a:hlinkClick r:id="rId2"/>
              </a:rPr>
              <a:t>закона</a:t>
            </a:r>
            <a:r>
              <a:rPr lang="ru-RU" sz="1800" b="1" i="1" dirty="0" smtClean="0">
                <a:solidFill>
                  <a:srgbClr val="FF0000"/>
                </a:solidFill>
              </a:rPr>
              <a:t> от 30.12.2008 N 309-ФЗ)</a:t>
            </a:r>
            <a:endParaRPr lang="ru-RU" sz="1800" dirty="0">
              <a:solidFill>
                <a:srgbClr val="FF0000"/>
              </a:solidFill>
            </a:endParaRPr>
          </a:p>
        </p:txBody>
      </p:sp>
      <p:sp>
        <p:nvSpPr>
          <p:cNvPr id="3" name="Содержимое 2"/>
          <p:cNvSpPr>
            <a:spLocks noGrp="1"/>
          </p:cNvSpPr>
          <p:nvPr>
            <p:ph idx="1"/>
          </p:nvPr>
        </p:nvSpPr>
        <p:spPr>
          <a:xfrm>
            <a:off x="822960" y="1714488"/>
            <a:ext cx="7520940" cy="2965989"/>
          </a:xfrm>
        </p:spPr>
        <p:txBody>
          <a:bodyPr/>
          <a:lstStyle/>
          <a:p>
            <a:pPr algn="just"/>
            <a:r>
              <a:rPr lang="ru-RU" sz="1800" i="1" dirty="0" smtClean="0"/>
              <a:t>1. Профсоюзы вправе участвовать в формировании государственных программ по вопросам охраны труда и окружающей среды, а также в разработке нормативных правовых и других актов, регламентирующих вопросы охраны труда, профессиональных заболеваний и экологической безопасности.</a:t>
            </a:r>
            <a:endParaRPr lang="ru-RU" sz="1800" dirty="0" smtClean="0"/>
          </a:p>
          <a:p>
            <a:endParaRPr lang="ru-RU" dirty="0"/>
          </a:p>
        </p:txBody>
      </p:sp>
      <p:pic>
        <p:nvPicPr>
          <p:cNvPr id="4" name="Picture 3" descr="D:\job\Профсоюз_ГОС\design\LOGO_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1800" b="1" i="1" dirty="0" smtClean="0">
                <a:solidFill>
                  <a:srgbClr val="FF0000"/>
                </a:solidFill>
              </a:rPr>
              <a:t>Статья 20. Права профсоюзов в области охраны труда и окружающей среды</a:t>
            </a:r>
            <a:r>
              <a:rPr lang="ru-RU" sz="1800" dirty="0" smtClean="0">
                <a:solidFill>
                  <a:srgbClr val="FF0000"/>
                </a:solidFill>
              </a:rPr>
              <a:t/>
            </a:r>
            <a:br>
              <a:rPr lang="ru-RU" sz="1800" dirty="0" smtClean="0">
                <a:solidFill>
                  <a:srgbClr val="FF0000"/>
                </a:solidFill>
              </a:rPr>
            </a:br>
            <a:r>
              <a:rPr lang="ru-RU" sz="1800" b="1" i="1" dirty="0" smtClean="0">
                <a:solidFill>
                  <a:srgbClr val="FF0000"/>
                </a:solidFill>
              </a:rPr>
              <a:t>(в ред. Федерального </a:t>
            </a:r>
            <a:r>
              <a:rPr lang="ru-RU" sz="1800" b="1" i="1" dirty="0" smtClean="0">
                <a:solidFill>
                  <a:srgbClr val="FF0000"/>
                </a:solidFill>
                <a:hlinkClick r:id="rId2"/>
              </a:rPr>
              <a:t>закона</a:t>
            </a:r>
            <a:r>
              <a:rPr lang="ru-RU" sz="1800" b="1" i="1" dirty="0" smtClean="0">
                <a:solidFill>
                  <a:srgbClr val="FF0000"/>
                </a:solidFill>
              </a:rPr>
              <a:t> от 30.12.2008 N 309-ФЗ)</a:t>
            </a:r>
            <a:endParaRPr lang="ru-RU" sz="1800" dirty="0">
              <a:solidFill>
                <a:srgbClr val="FF0000"/>
              </a:solidFill>
            </a:endParaRPr>
          </a:p>
        </p:txBody>
      </p:sp>
      <p:sp>
        <p:nvSpPr>
          <p:cNvPr id="3" name="Содержимое 2"/>
          <p:cNvSpPr>
            <a:spLocks noGrp="1"/>
          </p:cNvSpPr>
          <p:nvPr>
            <p:ph idx="1"/>
          </p:nvPr>
        </p:nvSpPr>
        <p:spPr>
          <a:xfrm>
            <a:off x="822960" y="1428736"/>
            <a:ext cx="8106758" cy="3571900"/>
          </a:xfrm>
        </p:spPr>
        <p:txBody>
          <a:bodyPr>
            <a:normAutofit lnSpcReduction="10000"/>
          </a:bodyPr>
          <a:lstStyle/>
          <a:p>
            <a:pPr>
              <a:defRPr/>
            </a:pPr>
            <a:r>
              <a:rPr lang="ru-RU" sz="1800" i="1" dirty="0" smtClean="0"/>
              <a:t>2. Профсоюзы осуществляют профсоюзный контроль за состоянием охраны труда и окружающей среды через свои органы, </a:t>
            </a:r>
            <a:r>
              <a:rPr lang="ru-RU" sz="1800" i="1" dirty="0" smtClean="0">
                <a:hlinkClick r:id="rId3"/>
              </a:rPr>
              <a:t>уполномоченных</a:t>
            </a:r>
            <a:r>
              <a:rPr lang="ru-RU" sz="1800" i="1" dirty="0" smtClean="0"/>
              <a:t> (доверенных) лиц по охране труда, а также собственные инспекции по охране труда, действующие на основании положений, утверждаемых профсоюзами. В этих целях они имеют право беспрепятственно посещать организации независимо от форм собственности и подчиненности, их структурные подразделения, рабочие места, где работают члены данного профсоюза, участвовать в расследовании несчастных случаев на производстве (работе), защищать права и интересы членов профсоюза по вопросам условий труда и безопасности на производстве (работе), возмещения вреда, причиненного их здоровью на производстве (работе), а также по другим вопросам охраны труда и окружающей среды в соответствии с федеральным законодательством.</a:t>
            </a:r>
            <a:endParaRPr lang="ru-RU" sz="1800" dirty="0" smtClean="0"/>
          </a:p>
          <a:p>
            <a:pPr>
              <a:defRPr/>
            </a:pPr>
            <a:endParaRPr lang="ru-RU" sz="1800" dirty="0" smtClean="0"/>
          </a:p>
          <a:p>
            <a:pPr algn="just"/>
            <a:endParaRPr lang="ru-RU" sz="1800" dirty="0" smtClean="0"/>
          </a:p>
          <a:p>
            <a:endParaRPr lang="ru-RU" dirty="0"/>
          </a:p>
        </p:txBody>
      </p:sp>
      <p:pic>
        <p:nvPicPr>
          <p:cNvPr id="4" name="Picture 3" descr="D:\job\Профсоюз_ГОС\design\LOGO_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062976"/>
          </a:xfrm>
        </p:spPr>
        <p:txBody>
          <a:bodyPr/>
          <a:lstStyle/>
          <a:p>
            <a:pPr algn="ctr"/>
            <a:r>
              <a:rPr lang="ru-RU" sz="1800" b="1" i="1" dirty="0" smtClean="0">
                <a:solidFill>
                  <a:srgbClr val="FF0000"/>
                </a:solidFill>
              </a:rPr>
              <a:t>Статья 20. Права профсоюзов в области охраны труда и окружающей среды</a:t>
            </a:r>
            <a:r>
              <a:rPr lang="ru-RU" sz="1800" dirty="0" smtClean="0">
                <a:solidFill>
                  <a:srgbClr val="FF0000"/>
                </a:solidFill>
              </a:rPr>
              <a:t/>
            </a:r>
            <a:br>
              <a:rPr lang="ru-RU" sz="1800" dirty="0" smtClean="0">
                <a:solidFill>
                  <a:srgbClr val="FF0000"/>
                </a:solidFill>
              </a:rPr>
            </a:br>
            <a:r>
              <a:rPr lang="ru-RU" sz="1800" b="1" i="1" dirty="0" smtClean="0">
                <a:solidFill>
                  <a:srgbClr val="FF0000"/>
                </a:solidFill>
              </a:rPr>
              <a:t>(в ред. Федерального </a:t>
            </a:r>
            <a:r>
              <a:rPr lang="ru-RU" sz="1800" b="1" i="1" dirty="0" smtClean="0">
                <a:solidFill>
                  <a:srgbClr val="FF0000"/>
                </a:solidFill>
                <a:hlinkClick r:id="rId2"/>
              </a:rPr>
              <a:t>закона</a:t>
            </a:r>
            <a:r>
              <a:rPr lang="ru-RU" sz="1800" b="1" i="1" dirty="0" smtClean="0">
                <a:solidFill>
                  <a:srgbClr val="FF0000"/>
                </a:solidFill>
              </a:rPr>
              <a:t> от 30.12.2008 N 309-ФЗ)</a:t>
            </a:r>
            <a:endParaRPr lang="ru-RU" sz="1800" dirty="0">
              <a:solidFill>
                <a:srgbClr val="FF0000"/>
              </a:solidFill>
            </a:endParaRPr>
          </a:p>
        </p:txBody>
      </p:sp>
      <p:sp>
        <p:nvSpPr>
          <p:cNvPr id="3" name="Содержимое 2"/>
          <p:cNvSpPr>
            <a:spLocks noGrp="1"/>
          </p:cNvSpPr>
          <p:nvPr>
            <p:ph idx="1"/>
          </p:nvPr>
        </p:nvSpPr>
        <p:spPr>
          <a:xfrm>
            <a:off x="822960" y="1428736"/>
            <a:ext cx="8106758" cy="3571900"/>
          </a:xfrm>
        </p:spPr>
        <p:txBody>
          <a:bodyPr>
            <a:normAutofit fontScale="85000" lnSpcReduction="10000"/>
          </a:bodyPr>
          <a:lstStyle/>
          <a:p>
            <a:pPr>
              <a:defRPr/>
            </a:pPr>
            <a:r>
              <a:rPr lang="ru-RU" sz="1800" i="1" dirty="0" smtClean="0"/>
              <a:t>3. В случаях выявления нарушений, угрожающих жизни и здоровью работников, профсоюзные органы в организации, профсоюзные инспектора по охране труда вправе потребовать от работодателя немедленного устранения этих нарушений и одновременно обратиться в Федеральную инспекцию труда для принятия неотложных мер.</a:t>
            </a:r>
            <a:endParaRPr lang="ru-RU" sz="1800" dirty="0" smtClean="0"/>
          </a:p>
          <a:p>
            <a:pPr>
              <a:defRPr/>
            </a:pPr>
            <a:r>
              <a:rPr lang="ru-RU" sz="1800" i="1" dirty="0" smtClean="0"/>
              <a:t>4. При невыполнении требований по устранению нарушений, особенно в случаях появления непосредственной угрозы жизни и здоровью работников, профсоюзные органы, профсоюзные инспектора по охране труда вправе требовать от работодателя, органа управления организацией, должностного лица приостановления работ впредь до принятия окончательного решения Федеральной инспекцией труда. Работодатель, должностное лицо за </a:t>
            </a:r>
            <a:r>
              <a:rPr lang="ru-RU" sz="1800" i="1" dirty="0" err="1" smtClean="0"/>
              <a:t>неустранение</a:t>
            </a:r>
            <a:r>
              <a:rPr lang="ru-RU" sz="1800" i="1" dirty="0" smtClean="0"/>
              <a:t> нарушений несут ответственность, предусмотренную </a:t>
            </a:r>
            <a:r>
              <a:rPr lang="ru-RU" sz="1800" i="1" dirty="0" smtClean="0">
                <a:hlinkClick r:id="rId3"/>
              </a:rPr>
              <a:t>законодательством</a:t>
            </a:r>
            <a:r>
              <a:rPr lang="ru-RU" sz="1800" i="1" dirty="0" smtClean="0"/>
              <a:t>.</a:t>
            </a:r>
            <a:endParaRPr lang="ru-RU" sz="1800" dirty="0" smtClean="0"/>
          </a:p>
          <a:p>
            <a:pPr>
              <a:defRPr/>
            </a:pPr>
            <a:r>
              <a:rPr lang="ru-RU" sz="1800" i="1" dirty="0" smtClean="0"/>
              <a:t>(в ред. Федерального </a:t>
            </a:r>
            <a:r>
              <a:rPr lang="ru-RU" sz="1800" i="1" dirty="0" smtClean="0">
                <a:solidFill>
                  <a:srgbClr val="FF0000"/>
                </a:solidFill>
                <a:hlinkClick r:id="rId4"/>
              </a:rPr>
              <a:t>закона</a:t>
            </a:r>
            <a:r>
              <a:rPr lang="ru-RU" sz="1800" i="1" dirty="0" smtClean="0"/>
              <a:t> от 09.05.2005 N 45-ФЗ)</a:t>
            </a:r>
            <a:endParaRPr lang="ru-RU" sz="1800" dirty="0" smtClean="0"/>
          </a:p>
          <a:p>
            <a:pPr>
              <a:defRPr/>
            </a:pPr>
            <a:r>
              <a:rPr lang="ru-RU" sz="1800" i="1" dirty="0" smtClean="0"/>
              <a:t>5. Профсоюзы вправе участвовать в экспертизе безопасности условий труда на проектируемых, строящихся и эксплуатируемых производственных объектах, а также в экспертизе безопасности проектируемых и эксплуатируемых механизмов и инструментов.</a:t>
            </a:r>
            <a:endParaRPr lang="ru-RU" sz="1800" dirty="0" smtClean="0"/>
          </a:p>
          <a:p>
            <a:pPr>
              <a:defRPr/>
            </a:pPr>
            <a:endParaRPr lang="ru-RU" sz="1800" dirty="0" smtClean="0"/>
          </a:p>
          <a:p>
            <a:pPr algn="just"/>
            <a:endParaRPr lang="ru-RU" sz="1800" dirty="0" smtClean="0"/>
          </a:p>
          <a:p>
            <a:endParaRPr lang="ru-RU" dirty="0"/>
          </a:p>
        </p:txBody>
      </p:sp>
      <p:pic>
        <p:nvPicPr>
          <p:cNvPr id="4" name="Picture 3" descr="D:\job\Профсоюз_ГОС\design\LOGO_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348728"/>
          </a:xfrm>
        </p:spPr>
        <p:txBody>
          <a:bodyPr/>
          <a:lstStyle/>
          <a:p>
            <a:pPr algn="ctr"/>
            <a:r>
              <a:rPr lang="ru-RU" sz="2000" b="1" dirty="0" smtClean="0">
                <a:solidFill>
                  <a:srgbClr val="FF0000"/>
                </a:solidFill>
              </a:rPr>
              <a:t>ТРУДОВОЙ КОДЕКС РОССИЙСКОЙ ФЕДЕРАЦИИ</a:t>
            </a:r>
            <a:r>
              <a:rPr lang="ru-RU" sz="1600" b="1" dirty="0" smtClean="0">
                <a:solidFill>
                  <a:srgbClr val="FF0000"/>
                </a:solidFill>
              </a:rPr>
              <a:t/>
            </a:r>
            <a:br>
              <a:rPr lang="ru-RU" sz="1600" b="1" dirty="0" smtClean="0">
                <a:solidFill>
                  <a:srgbClr val="FF0000"/>
                </a:solidFill>
              </a:rPr>
            </a:br>
            <a:r>
              <a:rPr lang="ru-RU" sz="1600" dirty="0" smtClean="0">
                <a:solidFill>
                  <a:srgbClr val="FF0000"/>
                </a:solidFill>
              </a:rPr>
              <a:t/>
            </a:r>
            <a:br>
              <a:rPr lang="ru-RU" sz="1600" dirty="0" smtClean="0">
                <a:solidFill>
                  <a:srgbClr val="FF0000"/>
                </a:solidFill>
              </a:rPr>
            </a:br>
            <a:r>
              <a:rPr lang="ru-RU" sz="1600" b="1" dirty="0" smtClean="0">
                <a:solidFill>
                  <a:srgbClr val="FF0000"/>
                </a:solidFill>
                <a:latin typeface="Arial" charset="0"/>
                <a:cs typeface="Arial" charset="0"/>
              </a:rPr>
              <a:t>Глава 58. ЗАЩИТА ТРУДОВЫХ ПРАВ И ЗАКОННЫХ ИНТЕРЕСОВ</a:t>
            </a:r>
            <a:br>
              <a:rPr lang="ru-RU" sz="1600" b="1" dirty="0" smtClean="0">
                <a:solidFill>
                  <a:srgbClr val="FF0000"/>
                </a:solidFill>
                <a:latin typeface="Arial" charset="0"/>
                <a:cs typeface="Arial" charset="0"/>
              </a:rPr>
            </a:br>
            <a:r>
              <a:rPr lang="ru-RU" sz="1600" b="1" dirty="0" smtClean="0">
                <a:solidFill>
                  <a:srgbClr val="FF0000"/>
                </a:solidFill>
                <a:latin typeface="Arial" charset="0"/>
                <a:cs typeface="Arial" charset="0"/>
              </a:rPr>
              <a:t>РАБОТНИКОВ ПРОФЕССИОНАЛЬНЫМИ СОЮЗАМИ</a:t>
            </a:r>
            <a:r>
              <a:rPr lang="ru-RU" sz="1600" b="1" dirty="0" smtClean="0">
                <a:latin typeface="Arial" charset="0"/>
                <a:cs typeface="Arial" charset="0"/>
              </a:rPr>
              <a:t/>
            </a:r>
            <a:br>
              <a:rPr lang="ru-RU" sz="1600" b="1" dirty="0" smtClean="0">
                <a:latin typeface="Arial" charset="0"/>
                <a:cs typeface="Arial" charset="0"/>
              </a:rPr>
            </a:br>
            <a:r>
              <a:rPr lang="ru-RU" sz="1400" b="1" dirty="0" smtClean="0">
                <a:solidFill>
                  <a:srgbClr val="0070C0"/>
                </a:solidFill>
                <a:latin typeface="Arial" charset="0"/>
                <a:cs typeface="Arial" charset="0"/>
              </a:rPr>
              <a:t>(в ред. Федерального </a:t>
            </a:r>
            <a:r>
              <a:rPr lang="ru-RU" sz="1400" b="1" dirty="0" smtClean="0">
                <a:solidFill>
                  <a:srgbClr val="0070C0"/>
                </a:solidFill>
                <a:latin typeface="Arial" charset="0"/>
                <a:cs typeface="Arial" charset="0"/>
                <a:hlinkClick r:id="rId2"/>
              </a:rPr>
              <a:t>закона</a:t>
            </a:r>
            <a:r>
              <a:rPr lang="ru-RU" sz="1400" b="1" dirty="0" smtClean="0">
                <a:solidFill>
                  <a:srgbClr val="0070C0"/>
                </a:solidFill>
                <a:latin typeface="Arial" charset="0"/>
                <a:cs typeface="Arial" charset="0"/>
              </a:rPr>
              <a:t> от 30.06.2006 N 90-ФЗ)</a:t>
            </a:r>
            <a:r>
              <a:rPr lang="ru-RU" sz="1600" dirty="0" smtClean="0">
                <a:latin typeface="Arial" charset="0"/>
                <a:cs typeface="Arial" charset="0"/>
              </a:rPr>
              <a:t/>
            </a:r>
            <a:br>
              <a:rPr lang="ru-RU" sz="1600" dirty="0" smtClean="0">
                <a:latin typeface="Arial" charset="0"/>
                <a:cs typeface="Arial" charset="0"/>
              </a:rPr>
            </a:br>
            <a:endParaRPr lang="ru-RU" sz="1600" dirty="0">
              <a:solidFill>
                <a:srgbClr val="FF0000"/>
              </a:solidFill>
            </a:endParaRPr>
          </a:p>
        </p:txBody>
      </p:sp>
      <p:sp>
        <p:nvSpPr>
          <p:cNvPr id="3" name="Содержимое 2"/>
          <p:cNvSpPr>
            <a:spLocks noGrp="1"/>
          </p:cNvSpPr>
          <p:nvPr>
            <p:ph idx="1"/>
          </p:nvPr>
        </p:nvSpPr>
        <p:spPr>
          <a:xfrm>
            <a:off x="428596" y="1714488"/>
            <a:ext cx="8429684" cy="2965989"/>
          </a:xfrm>
        </p:spPr>
        <p:txBody>
          <a:bodyPr>
            <a:noAutofit/>
          </a:bodyPr>
          <a:lstStyle/>
          <a:p>
            <a:r>
              <a:rPr lang="ru-RU" sz="2400" dirty="0" smtClean="0">
                <a:solidFill>
                  <a:srgbClr val="0070C0"/>
                </a:solidFill>
              </a:rPr>
              <a:t>Ст. 370 ТК РФ </a:t>
            </a:r>
          </a:p>
          <a:p>
            <a:pPr algn="just"/>
            <a:r>
              <a:rPr lang="ru-RU" sz="2400" dirty="0" smtClean="0">
                <a:solidFill>
                  <a:srgbClr val="0070C0"/>
                </a:solidFill>
              </a:rPr>
              <a:t>        Профессиональные союзы  имеют право на осуществление контроля за соблюдением работодателем и их представителями трудового законодательства и иных нормативных правовых актов, содержащих нормы трудового права, выполнением ими условий коллективных договоров, соглашений.</a:t>
            </a:r>
            <a:endParaRPr lang="ru-RU" sz="2400" dirty="0">
              <a:solidFill>
                <a:srgbClr val="0070C0"/>
              </a:solidFill>
            </a:endParaRPr>
          </a:p>
        </p:txBody>
      </p:sp>
      <p:pic>
        <p:nvPicPr>
          <p:cNvPr id="4" name="Picture 3" descr="D:\job\Профсоюз_ГОС\design\LOGO_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777224"/>
          </a:xfrm>
        </p:spPr>
        <p:txBody>
          <a:bodyPr/>
          <a:lstStyle/>
          <a:p>
            <a:pPr algn="ctr"/>
            <a:r>
              <a:rPr lang="ru-RU" sz="1600" b="1" dirty="0" smtClean="0">
                <a:solidFill>
                  <a:srgbClr val="FF0000"/>
                </a:solidFill>
                <a:latin typeface="Arial" charset="0"/>
                <a:cs typeface="Arial" charset="0"/>
              </a:rPr>
              <a:t> ЗАЩИТА ТРУДОВЫХ ПРАВ И ЗАКОННЫХ ИНТЕРЕСОВ</a:t>
            </a:r>
            <a:br>
              <a:rPr lang="ru-RU" sz="1600" b="1" dirty="0" smtClean="0">
                <a:solidFill>
                  <a:srgbClr val="FF0000"/>
                </a:solidFill>
                <a:latin typeface="Arial" charset="0"/>
                <a:cs typeface="Arial" charset="0"/>
              </a:rPr>
            </a:br>
            <a:r>
              <a:rPr lang="ru-RU" sz="1600" b="1" dirty="0" smtClean="0">
                <a:solidFill>
                  <a:srgbClr val="FF0000"/>
                </a:solidFill>
                <a:latin typeface="Arial" charset="0"/>
                <a:cs typeface="Arial" charset="0"/>
              </a:rPr>
              <a:t>РАБОТНИКОВ ПРОФЕССИОНАЛЬНЫМИ СОЮЗАМИ</a:t>
            </a:r>
            <a:r>
              <a:rPr lang="ru-RU" sz="1600" b="1" dirty="0" smtClean="0">
                <a:latin typeface="Arial" charset="0"/>
                <a:cs typeface="Arial" charset="0"/>
              </a:rPr>
              <a:t/>
            </a:r>
            <a:br>
              <a:rPr lang="ru-RU" sz="1600" b="1" dirty="0" smtClean="0">
                <a:latin typeface="Arial" charset="0"/>
                <a:cs typeface="Arial" charset="0"/>
              </a:rPr>
            </a:br>
            <a:endParaRPr lang="ru-RU" sz="1600" dirty="0">
              <a:solidFill>
                <a:srgbClr val="FF0000"/>
              </a:solidFill>
            </a:endParaRPr>
          </a:p>
        </p:txBody>
      </p:sp>
      <p:sp>
        <p:nvSpPr>
          <p:cNvPr id="3" name="Содержимое 2"/>
          <p:cNvSpPr>
            <a:spLocks noGrp="1"/>
          </p:cNvSpPr>
          <p:nvPr>
            <p:ph idx="1"/>
          </p:nvPr>
        </p:nvSpPr>
        <p:spPr>
          <a:xfrm>
            <a:off x="428596" y="1000108"/>
            <a:ext cx="8358246" cy="3929090"/>
          </a:xfrm>
        </p:spPr>
        <p:txBody>
          <a:bodyPr>
            <a:noAutofit/>
          </a:bodyPr>
          <a:lstStyle/>
          <a:p>
            <a:pPr>
              <a:defRPr/>
            </a:pPr>
            <a:r>
              <a:rPr lang="ru-RU" sz="1400" dirty="0" smtClean="0">
                <a:latin typeface="Arial" pitchFamily="34" charset="0"/>
                <a:cs typeface="Arial" pitchFamily="34" charset="0"/>
              </a:rPr>
              <a:t>Профсоюзные инспекторы труда, уполномоченные (доверенные) лица по охране труда профессиональных союзов имеют право:</a:t>
            </a:r>
          </a:p>
          <a:p>
            <a:pPr>
              <a:defRPr/>
            </a:pPr>
            <a:r>
              <a:rPr lang="ru-RU" sz="1400" dirty="0" smtClean="0">
                <a:latin typeface="Arial" pitchFamily="34" charset="0"/>
                <a:cs typeface="Arial" pitchFamily="34" charset="0"/>
              </a:rPr>
              <a:t>осуществлять контроль за соблюдением работодателями трудового законодательства и иных нормативных правовых актов, содержащих нормы трудового права;</a:t>
            </a:r>
          </a:p>
          <a:p>
            <a:pPr>
              <a:defRPr/>
            </a:pPr>
            <a:r>
              <a:rPr lang="ru-RU" sz="1400" dirty="0" smtClean="0">
                <a:latin typeface="Arial" pitchFamily="34" charset="0"/>
                <a:cs typeface="Arial" pitchFamily="34" charset="0"/>
              </a:rPr>
              <a:t>проводить независимую экспертизу условий труда и обеспечения безопасности работников;</a:t>
            </a:r>
          </a:p>
          <a:p>
            <a:pPr>
              <a:defRPr/>
            </a:pPr>
            <a:r>
              <a:rPr lang="ru-RU" sz="1400" dirty="0" smtClean="0">
                <a:latin typeface="Arial" pitchFamily="34" charset="0"/>
                <a:cs typeface="Arial" pitchFamily="34" charset="0"/>
              </a:rPr>
              <a:t>(в ред. Федерального </a:t>
            </a:r>
            <a:r>
              <a:rPr lang="ru-RU" sz="1400" dirty="0" smtClean="0">
                <a:latin typeface="Arial" pitchFamily="34" charset="0"/>
                <a:cs typeface="Arial" pitchFamily="34" charset="0"/>
                <a:hlinkClick r:id="rId2"/>
              </a:rPr>
              <a:t>закона</a:t>
            </a:r>
            <a:r>
              <a:rPr lang="ru-RU" sz="1400" dirty="0" smtClean="0">
                <a:latin typeface="Arial" pitchFamily="34" charset="0"/>
                <a:cs typeface="Arial" pitchFamily="34" charset="0"/>
              </a:rPr>
              <a:t> от 30.06.2006 N 90-ФЗ)</a:t>
            </a:r>
          </a:p>
          <a:p>
            <a:pPr>
              <a:defRPr/>
            </a:pPr>
            <a:r>
              <a:rPr lang="ru-RU" sz="1400" dirty="0" smtClean="0">
                <a:latin typeface="Arial" pitchFamily="34" charset="0"/>
                <a:cs typeface="Arial" pitchFamily="34" charset="0"/>
              </a:rPr>
              <a:t>принимать участие в расследовании несчастных случаев на производстве и профессиональных заболеваний;</a:t>
            </a:r>
          </a:p>
          <a:p>
            <a:pPr>
              <a:defRPr/>
            </a:pPr>
            <a:r>
              <a:rPr lang="ru-RU" sz="1400" dirty="0" smtClean="0">
                <a:latin typeface="Arial" pitchFamily="34" charset="0"/>
                <a:cs typeface="Arial" pitchFamily="34" charset="0"/>
              </a:rPr>
              <a:t>получать информацию от руководителей и иных должностных лиц организаций, работодателей - индивидуальных предпринимателей о состоянии условий и охраны труда, а также о всех несчастных случаях на производстве и профессиональных заболеваниях;</a:t>
            </a:r>
          </a:p>
          <a:p>
            <a:pPr>
              <a:defRPr/>
            </a:pPr>
            <a:r>
              <a:rPr lang="ru-RU" sz="1400" dirty="0" smtClean="0">
                <a:latin typeface="Arial" pitchFamily="34" charset="0"/>
                <a:cs typeface="Arial" pitchFamily="34" charset="0"/>
              </a:rPr>
              <a:t>(в ред. Федерального </a:t>
            </a:r>
            <a:r>
              <a:rPr lang="ru-RU" sz="1400" dirty="0" smtClean="0">
                <a:latin typeface="Arial" pitchFamily="34" charset="0"/>
                <a:cs typeface="Arial" pitchFamily="34" charset="0"/>
                <a:hlinkClick r:id="rId3"/>
              </a:rPr>
              <a:t>закона</a:t>
            </a:r>
            <a:r>
              <a:rPr lang="ru-RU" sz="1400" dirty="0" smtClean="0">
                <a:latin typeface="Arial" pitchFamily="34" charset="0"/>
                <a:cs typeface="Arial" pitchFamily="34" charset="0"/>
              </a:rPr>
              <a:t> от 30.06.2006 N 90-ФЗ)</a:t>
            </a:r>
          </a:p>
          <a:p>
            <a:endParaRPr lang="ru-RU" sz="1800" dirty="0" smtClean="0">
              <a:solidFill>
                <a:srgbClr val="0070C0"/>
              </a:solidFill>
            </a:endParaRPr>
          </a:p>
        </p:txBody>
      </p:sp>
      <p:pic>
        <p:nvPicPr>
          <p:cNvPr id="4" name="Picture 3" descr="D:\job\Профсоюз_ГОС\design\LOGO_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40702" y="5085184"/>
            <a:ext cx="1795793" cy="17625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4106</TotalTime>
  <Words>2193</Words>
  <Application>Microsoft Office PowerPoint</Application>
  <PresentationFormat>Экран (4:3)</PresentationFormat>
  <Paragraphs>120</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Franklin Gothic Book</vt:lpstr>
      <vt:lpstr>Franklin Gothic Medium</vt:lpstr>
      <vt:lpstr>Tunga</vt:lpstr>
      <vt:lpstr>Wingdings</vt:lpstr>
      <vt:lpstr>Calibri</vt:lpstr>
      <vt:lpstr>Углы</vt:lpstr>
      <vt:lpstr>Слайд 1</vt:lpstr>
      <vt:lpstr>РОССИЙСКАЯ ФЕДЕРАЦИЯ  ФЕДЕРАЛЬНЫЙ ЗАКОН  О ПРОФЕССИОНАЛЬНЫХ СОЮЗАХ, ИХ ПРАВАХ И ГАРАНТИЯХ ДЕЯТЕЛЬНОСТИ</vt:lpstr>
      <vt:lpstr>Статья 19. Право профсоюзов на осуществление профсоюзного контроля за соблюдением законодательства о труде</vt:lpstr>
      <vt:lpstr>Статья 19. Право профсоюзов на осуществление профсоюзного контроля за соблюдением законодательства о труде</vt:lpstr>
      <vt:lpstr>Статья 20. Права профсоюзов в области охраны труда и окружающей среды (в ред. Федерального закона от 30.12.2008 N 309-ФЗ)</vt:lpstr>
      <vt:lpstr>Статья 20. Права профсоюзов в области охраны труда и окружающей среды (в ред. Федерального закона от 30.12.2008 N 309-ФЗ)</vt:lpstr>
      <vt:lpstr>Статья 20. Права профсоюзов в области охраны труда и окружающей среды (в ред. Федерального закона от 30.12.2008 N 309-ФЗ)</vt:lpstr>
      <vt:lpstr>ТРУДОВОЙ КОДЕКС РОССИЙСКОЙ ФЕДЕРАЦИИ  Глава 58. ЗАЩИТА ТРУДОВЫХ ПРАВ И ЗАКОННЫХ ИНТЕРЕСОВ РАБОТНИКОВ ПРОФЕССИОНАЛЬНЫМИ СОЮЗАМИ (в ред. Федерального закона от 30.06.2006 N 90-ФЗ) </vt:lpstr>
      <vt:lpstr> ЗАЩИТА ТРУДОВЫХ ПРАВ И ЗАКОННЫХ ИНТЕРЕСОВ РАБОТНИКОВ ПРОФЕССИОНАЛЬНЫМИ СОЮЗАМИ </vt:lpstr>
      <vt:lpstr>  Профсоюзные инспекторы труда, уполномоченные (доверенные) лица по охране труда профессиональных союзов имеют право:  </vt:lpstr>
      <vt:lpstr>Право профсоюза на осуществление контроля</vt:lpstr>
      <vt:lpstr>Право профсоюза на осуществление контроля</vt:lpstr>
      <vt:lpstr>Право профсоюза на осуществление контроля</vt:lpstr>
      <vt:lpstr>  Трудовой кодекс РФ Статья 224 </vt:lpstr>
      <vt:lpstr>  Трудовой кодекс РФ Статья 224 </vt:lpstr>
      <vt:lpstr>МИНИСТЕРСТВО ТРУДА И СОЦИАЛЬНОЙ ЗАЩИТЫ РОССИЙСКОЙ ФЕДЕРАЦИИ  ПРИКАЗ от 22 сентября 2021 г. N 650н  ОБ УТВЕРЖДЕНИИ ПРИМЕРНОГО ПОЛОЖЕНИЯ О КОМИТЕТЕ (КОМИССИИ) ПО ОХРАНЕ ТРУДА </vt:lpstr>
      <vt:lpstr>         ПРИМЕРНОЕ   ПОЛОЖЕНИЕ  О КОМИТЕТЕ (КОМИССИИ) ПО ОХРАНЕ ТРУДА</vt:lpstr>
      <vt:lpstr> Задачами Комитета являются:</vt:lpstr>
      <vt:lpstr> Задачами Комитета являются:</vt:lpstr>
      <vt:lpstr>Функциями Комитета являются:</vt:lpstr>
      <vt:lpstr>Функциями Комитета являются:</vt:lpstr>
      <vt:lpstr>Функциями Комитета являются:</vt:lpstr>
      <vt:lpstr>Функциями Комитета являются:</vt:lpstr>
      <vt:lpstr>Для осуществления возложенных функций Комитет вправе:</vt:lpstr>
      <vt:lpstr>Для осуществления возложенных функций Комитет вправе:</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 работникам ВЫГОДНО быть членом Профсоюза</dc:title>
  <dc:creator>Админ</dc:creator>
  <cp:lastModifiedBy>Пользователь</cp:lastModifiedBy>
  <cp:revision>482</cp:revision>
  <cp:lastPrinted>2016-04-01T04:38:42Z</cp:lastPrinted>
  <dcterms:created xsi:type="dcterms:W3CDTF">2014-10-07T09:13:14Z</dcterms:created>
  <dcterms:modified xsi:type="dcterms:W3CDTF">2023-03-14T08:14:00Z</dcterms:modified>
</cp:coreProperties>
</file>