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52" r:id="rId1"/>
  </p:sldMasterIdLst>
  <p:notesMasterIdLst>
    <p:notesMasterId r:id="rId54"/>
  </p:notesMasterIdLst>
  <p:sldIdLst>
    <p:sldId id="352" r:id="rId2"/>
    <p:sldId id="402" r:id="rId3"/>
    <p:sldId id="403" r:id="rId4"/>
    <p:sldId id="404" r:id="rId5"/>
    <p:sldId id="384" r:id="rId6"/>
    <p:sldId id="383" r:id="rId7"/>
    <p:sldId id="385" r:id="rId8"/>
    <p:sldId id="386" r:id="rId9"/>
    <p:sldId id="387" r:id="rId10"/>
    <p:sldId id="388" r:id="rId11"/>
    <p:sldId id="405" r:id="rId12"/>
    <p:sldId id="410" r:id="rId13"/>
    <p:sldId id="406" r:id="rId14"/>
    <p:sldId id="407" r:id="rId15"/>
    <p:sldId id="408" r:id="rId16"/>
    <p:sldId id="409" r:id="rId17"/>
    <p:sldId id="357" r:id="rId18"/>
    <p:sldId id="389" r:id="rId19"/>
    <p:sldId id="390" r:id="rId20"/>
    <p:sldId id="360" r:id="rId21"/>
    <p:sldId id="364" r:id="rId22"/>
    <p:sldId id="366" r:id="rId23"/>
    <p:sldId id="380" r:id="rId24"/>
    <p:sldId id="381" r:id="rId25"/>
    <p:sldId id="382" r:id="rId26"/>
    <p:sldId id="370" r:id="rId27"/>
    <p:sldId id="358" r:id="rId28"/>
    <p:sldId id="376" r:id="rId29"/>
    <p:sldId id="368" r:id="rId30"/>
    <p:sldId id="362" r:id="rId31"/>
    <p:sldId id="363" r:id="rId32"/>
    <p:sldId id="365" r:id="rId33"/>
    <p:sldId id="369" r:id="rId34"/>
    <p:sldId id="367" r:id="rId35"/>
    <p:sldId id="371" r:id="rId36"/>
    <p:sldId id="372" r:id="rId37"/>
    <p:sldId id="373" r:id="rId38"/>
    <p:sldId id="374" r:id="rId39"/>
    <p:sldId id="378" r:id="rId40"/>
    <p:sldId id="379" r:id="rId41"/>
    <p:sldId id="377" r:id="rId42"/>
    <p:sldId id="391" r:id="rId43"/>
    <p:sldId id="392" r:id="rId44"/>
    <p:sldId id="393" r:id="rId45"/>
    <p:sldId id="395" r:id="rId46"/>
    <p:sldId id="396" r:id="rId47"/>
    <p:sldId id="397" r:id="rId48"/>
    <p:sldId id="398" r:id="rId49"/>
    <p:sldId id="399" r:id="rId50"/>
    <p:sldId id="400" r:id="rId51"/>
    <p:sldId id="401" r:id="rId52"/>
    <p:sldId id="356" r:id="rId53"/>
  </p:sldIdLst>
  <p:sldSz cx="9144000" cy="6858000" type="screen4x3"/>
  <p:notesSz cx="6735763" cy="9869488"/>
  <p:embeddedFontLst>
    <p:embeddedFont>
      <p:font typeface="Franklin Gothic Medium" pitchFamily="34" charset="0"/>
      <p:regular r:id="rId55"/>
      <p:italic r:id="rId56"/>
    </p:embeddedFont>
    <p:embeddedFont>
      <p:font typeface="Franklin Gothic Book" charset="0"/>
      <p:regular r:id="rId57"/>
      <p:italic r:id="rId58"/>
    </p:embeddedFont>
    <p:embeddedFont>
      <p:font typeface="Tunga" pitchFamily="34" charset="0"/>
      <p:regular r:id="rId59"/>
      <p:bold r:id="rId60"/>
    </p:embeddedFont>
    <p:embeddedFont>
      <p:font typeface="Calibri" pitchFamily="34" charset="0"/>
      <p:regular r:id="rId61"/>
      <p:bold r:id="rId62"/>
      <p:italic r:id="rId63"/>
      <p:boldItalic r:id="rId6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66FF66"/>
    <a:srgbClr val="B8E597"/>
    <a:srgbClr val="0D9FA3"/>
    <a:srgbClr val="9FFFC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82" autoAdjust="0"/>
    <p:restoredTop sz="94139" autoAdjust="0"/>
  </p:normalViewPr>
  <p:slideViewPr>
    <p:cSldViewPr>
      <p:cViewPr>
        <p:scale>
          <a:sx n="100" d="100"/>
          <a:sy n="100" d="100"/>
        </p:scale>
        <p:origin x="-1296"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0CFF7E-6103-451F-9D3C-AC2B54EEF7BB}" type="doc">
      <dgm:prSet loTypeId="urn:microsoft.com/office/officeart/2005/8/layout/pyramid1" loCatId="pyramid" qsTypeId="urn:microsoft.com/office/officeart/2005/8/quickstyle/simple1" qsCatId="simple" csTypeId="urn:microsoft.com/office/officeart/2005/8/colors/accent1_2" csCatId="accent1" phldr="1"/>
      <dgm:spPr/>
    </dgm:pt>
    <dgm:pt modelId="{46D6AB7C-FBD5-4F12-813B-481FF0230DA8}">
      <dgm:prSet phldrT="[Текст]" custT="1"/>
      <dgm:spPr>
        <a:solidFill>
          <a:srgbClr val="66FF66"/>
        </a:solidFill>
      </dgm:spPr>
      <dgm:t>
        <a:bodyPr/>
        <a:lstStyle/>
        <a:p>
          <a:r>
            <a:rPr lang="ru-RU" sz="2000" b="1" dirty="0" smtClean="0"/>
            <a:t>Штатный инспектор</a:t>
          </a:r>
          <a:endParaRPr lang="ru-RU" sz="2000" b="1" dirty="0"/>
        </a:p>
      </dgm:t>
    </dgm:pt>
    <dgm:pt modelId="{560BAF27-D289-41F0-975B-8350988CA21E}" type="parTrans" cxnId="{4356CA76-A887-433C-8FC9-8D4FFC826CCB}">
      <dgm:prSet/>
      <dgm:spPr/>
    </dgm:pt>
    <dgm:pt modelId="{34E25840-3F24-4EDB-8B47-F4660EEBF682}" type="sibTrans" cxnId="{4356CA76-A887-433C-8FC9-8D4FFC826CCB}">
      <dgm:prSet/>
      <dgm:spPr/>
    </dgm:pt>
    <dgm:pt modelId="{3402CC0F-D18B-40D5-9A66-F6EC32D3B8E1}">
      <dgm:prSet phldrT="[Текст]" custT="1"/>
      <dgm:spPr>
        <a:solidFill>
          <a:srgbClr val="66FF66"/>
        </a:solidFill>
      </dgm:spPr>
      <dgm:t>
        <a:bodyPr/>
        <a:lstStyle/>
        <a:p>
          <a:r>
            <a:rPr lang="ru-RU" sz="2000" b="1" dirty="0" smtClean="0"/>
            <a:t>Внештатный  инспектор</a:t>
          </a:r>
          <a:endParaRPr lang="ru-RU" sz="2000" b="1" dirty="0"/>
        </a:p>
      </dgm:t>
    </dgm:pt>
    <dgm:pt modelId="{F2505572-2EC2-4FAD-B880-92DA47862E43}" type="parTrans" cxnId="{392ACE79-8ECC-4152-ACE6-FEA6E960BA80}">
      <dgm:prSet/>
      <dgm:spPr/>
    </dgm:pt>
    <dgm:pt modelId="{956256AA-A757-4D62-B647-90020E73E32B}" type="sibTrans" cxnId="{392ACE79-8ECC-4152-ACE6-FEA6E960BA80}">
      <dgm:prSet/>
      <dgm:spPr/>
    </dgm:pt>
    <dgm:pt modelId="{5C527A9E-C58B-476F-B199-7784EB1C08C6}" type="pres">
      <dgm:prSet presAssocID="{1F0CFF7E-6103-451F-9D3C-AC2B54EEF7BB}" presName="Name0" presStyleCnt="0">
        <dgm:presLayoutVars>
          <dgm:dir/>
          <dgm:animLvl val="lvl"/>
          <dgm:resizeHandles val="exact"/>
        </dgm:presLayoutVars>
      </dgm:prSet>
      <dgm:spPr/>
    </dgm:pt>
    <dgm:pt modelId="{4AB076AE-D969-419B-B46C-24F2ED38CF02}" type="pres">
      <dgm:prSet presAssocID="{46D6AB7C-FBD5-4F12-813B-481FF0230DA8}" presName="Name8" presStyleCnt="0"/>
      <dgm:spPr/>
    </dgm:pt>
    <dgm:pt modelId="{6AAD509F-D237-40B0-8E72-BDB9FE0834BC}" type="pres">
      <dgm:prSet presAssocID="{46D6AB7C-FBD5-4F12-813B-481FF0230DA8}" presName="level" presStyleLbl="node1" presStyleIdx="0" presStyleCnt="2">
        <dgm:presLayoutVars>
          <dgm:chMax val="1"/>
          <dgm:bulletEnabled val="1"/>
        </dgm:presLayoutVars>
      </dgm:prSet>
      <dgm:spPr/>
      <dgm:t>
        <a:bodyPr/>
        <a:lstStyle/>
        <a:p>
          <a:endParaRPr lang="ru-RU"/>
        </a:p>
      </dgm:t>
    </dgm:pt>
    <dgm:pt modelId="{40D0B8ED-F7BA-4DC3-ABF9-E836BB92D0F6}" type="pres">
      <dgm:prSet presAssocID="{46D6AB7C-FBD5-4F12-813B-481FF0230DA8}" presName="levelTx" presStyleLbl="revTx" presStyleIdx="0" presStyleCnt="0">
        <dgm:presLayoutVars>
          <dgm:chMax val="1"/>
          <dgm:bulletEnabled val="1"/>
        </dgm:presLayoutVars>
      </dgm:prSet>
      <dgm:spPr/>
      <dgm:t>
        <a:bodyPr/>
        <a:lstStyle/>
        <a:p>
          <a:endParaRPr lang="ru-RU"/>
        </a:p>
      </dgm:t>
    </dgm:pt>
    <dgm:pt modelId="{D46B18D7-46F4-40E6-9F6B-FCAA36EEA038}" type="pres">
      <dgm:prSet presAssocID="{3402CC0F-D18B-40D5-9A66-F6EC32D3B8E1}" presName="Name8" presStyleCnt="0"/>
      <dgm:spPr/>
    </dgm:pt>
    <dgm:pt modelId="{530543A2-59AD-4F7B-8DA7-309DDD6B508C}" type="pres">
      <dgm:prSet presAssocID="{3402CC0F-D18B-40D5-9A66-F6EC32D3B8E1}" presName="level" presStyleLbl="node1" presStyleIdx="1" presStyleCnt="2">
        <dgm:presLayoutVars>
          <dgm:chMax val="1"/>
          <dgm:bulletEnabled val="1"/>
        </dgm:presLayoutVars>
      </dgm:prSet>
      <dgm:spPr/>
      <dgm:t>
        <a:bodyPr/>
        <a:lstStyle/>
        <a:p>
          <a:endParaRPr lang="ru-RU"/>
        </a:p>
      </dgm:t>
    </dgm:pt>
    <dgm:pt modelId="{C81245FD-A4A0-47D3-988A-DF47E43BFCBF}" type="pres">
      <dgm:prSet presAssocID="{3402CC0F-D18B-40D5-9A66-F6EC32D3B8E1}" presName="levelTx" presStyleLbl="revTx" presStyleIdx="0" presStyleCnt="0">
        <dgm:presLayoutVars>
          <dgm:chMax val="1"/>
          <dgm:bulletEnabled val="1"/>
        </dgm:presLayoutVars>
      </dgm:prSet>
      <dgm:spPr/>
      <dgm:t>
        <a:bodyPr/>
        <a:lstStyle/>
        <a:p>
          <a:endParaRPr lang="ru-RU"/>
        </a:p>
      </dgm:t>
    </dgm:pt>
  </dgm:ptLst>
  <dgm:cxnLst>
    <dgm:cxn modelId="{D8970DC8-6136-4E57-A532-41E0CF503126}" type="presOf" srcId="{3402CC0F-D18B-40D5-9A66-F6EC32D3B8E1}" destId="{530543A2-59AD-4F7B-8DA7-309DDD6B508C}" srcOrd="0" destOrd="0" presId="urn:microsoft.com/office/officeart/2005/8/layout/pyramid1"/>
    <dgm:cxn modelId="{ED7F9FAA-BCE6-47B4-85B8-2A72AD4976E4}" type="presOf" srcId="{1F0CFF7E-6103-451F-9D3C-AC2B54EEF7BB}" destId="{5C527A9E-C58B-476F-B199-7784EB1C08C6}" srcOrd="0" destOrd="0" presId="urn:microsoft.com/office/officeart/2005/8/layout/pyramid1"/>
    <dgm:cxn modelId="{400DAA13-A3FD-47B8-83F2-9DD593F8B1B7}" type="presOf" srcId="{46D6AB7C-FBD5-4F12-813B-481FF0230DA8}" destId="{6AAD509F-D237-40B0-8E72-BDB9FE0834BC}" srcOrd="0" destOrd="0" presId="urn:microsoft.com/office/officeart/2005/8/layout/pyramid1"/>
    <dgm:cxn modelId="{08CD33D2-0EEF-47C4-A710-C5CBA340B47E}" type="presOf" srcId="{46D6AB7C-FBD5-4F12-813B-481FF0230DA8}" destId="{40D0B8ED-F7BA-4DC3-ABF9-E836BB92D0F6}" srcOrd="1" destOrd="0" presId="urn:microsoft.com/office/officeart/2005/8/layout/pyramid1"/>
    <dgm:cxn modelId="{02AF958E-F91C-426B-AB83-D4B5641353C4}" type="presOf" srcId="{3402CC0F-D18B-40D5-9A66-F6EC32D3B8E1}" destId="{C81245FD-A4A0-47D3-988A-DF47E43BFCBF}" srcOrd="1" destOrd="0" presId="urn:microsoft.com/office/officeart/2005/8/layout/pyramid1"/>
    <dgm:cxn modelId="{392ACE79-8ECC-4152-ACE6-FEA6E960BA80}" srcId="{1F0CFF7E-6103-451F-9D3C-AC2B54EEF7BB}" destId="{3402CC0F-D18B-40D5-9A66-F6EC32D3B8E1}" srcOrd="1" destOrd="0" parTransId="{F2505572-2EC2-4FAD-B880-92DA47862E43}" sibTransId="{956256AA-A757-4D62-B647-90020E73E32B}"/>
    <dgm:cxn modelId="{4356CA76-A887-433C-8FC9-8D4FFC826CCB}" srcId="{1F0CFF7E-6103-451F-9D3C-AC2B54EEF7BB}" destId="{46D6AB7C-FBD5-4F12-813B-481FF0230DA8}" srcOrd="0" destOrd="0" parTransId="{560BAF27-D289-41F0-975B-8350988CA21E}" sibTransId="{34E25840-3F24-4EDB-8B47-F4660EEBF682}"/>
    <dgm:cxn modelId="{9F17308F-06D7-4835-B3A3-364D65EAFDE9}" type="presParOf" srcId="{5C527A9E-C58B-476F-B199-7784EB1C08C6}" destId="{4AB076AE-D969-419B-B46C-24F2ED38CF02}" srcOrd="0" destOrd="0" presId="urn:microsoft.com/office/officeart/2005/8/layout/pyramid1"/>
    <dgm:cxn modelId="{17118329-E006-4727-A708-41F392D98163}" type="presParOf" srcId="{4AB076AE-D969-419B-B46C-24F2ED38CF02}" destId="{6AAD509F-D237-40B0-8E72-BDB9FE0834BC}" srcOrd="0" destOrd="0" presId="urn:microsoft.com/office/officeart/2005/8/layout/pyramid1"/>
    <dgm:cxn modelId="{92CE62E6-A543-4680-AB6F-7D27B5473B6D}" type="presParOf" srcId="{4AB076AE-D969-419B-B46C-24F2ED38CF02}" destId="{40D0B8ED-F7BA-4DC3-ABF9-E836BB92D0F6}" srcOrd="1" destOrd="0" presId="urn:microsoft.com/office/officeart/2005/8/layout/pyramid1"/>
    <dgm:cxn modelId="{FC81743A-1AEF-40EF-8C2F-983E56E9F826}" type="presParOf" srcId="{5C527A9E-C58B-476F-B199-7784EB1C08C6}" destId="{D46B18D7-46F4-40E6-9F6B-FCAA36EEA038}" srcOrd="1" destOrd="0" presId="urn:microsoft.com/office/officeart/2005/8/layout/pyramid1"/>
    <dgm:cxn modelId="{B34CDCCA-D5F3-4AF6-BBCA-A85EBF63263D}" type="presParOf" srcId="{D46B18D7-46F4-40E6-9F6B-FCAA36EEA038}" destId="{530543A2-59AD-4F7B-8DA7-309DDD6B508C}" srcOrd="0" destOrd="0" presId="urn:microsoft.com/office/officeart/2005/8/layout/pyramid1"/>
    <dgm:cxn modelId="{52C44B46-D41D-4C66-ADA5-0C6435999FE9}" type="presParOf" srcId="{D46B18D7-46F4-40E6-9F6B-FCAA36EEA038}" destId="{C81245FD-A4A0-47D3-988A-DF47E43BFCBF}" srcOrd="1" destOrd="0" presId="urn:microsoft.com/office/officeart/2005/8/layout/pyramid1"/>
  </dgm:cxnLst>
  <dgm:bg/>
  <dgm:whole/>
</dgm:dataModel>
</file>

<file path=ppt/diagrams/data2.xml><?xml version="1.0" encoding="utf-8"?>
<dgm:dataModel xmlns:dgm="http://schemas.openxmlformats.org/drawingml/2006/diagram" xmlns:a="http://schemas.openxmlformats.org/drawingml/2006/main">
  <dgm:ptLst>
    <dgm:pt modelId="{2277A51D-F1C0-4B16-8A20-8A4E22B2DA27}" type="doc">
      <dgm:prSet loTypeId="urn:microsoft.com/office/officeart/2005/8/layout/pyramid1" loCatId="pyramid" qsTypeId="urn:microsoft.com/office/officeart/2005/8/quickstyle/simple1" qsCatId="simple" csTypeId="urn:microsoft.com/office/officeart/2005/8/colors/accent1_2" csCatId="accent1" phldr="1"/>
      <dgm:spPr/>
    </dgm:pt>
    <dgm:pt modelId="{FD2D4CA3-0D2C-43E3-BA0A-62FB3B0194FC}">
      <dgm:prSet phldrT="[Текст]"/>
      <dgm:spPr>
        <a:solidFill>
          <a:srgbClr val="66FF66"/>
        </a:solidFill>
      </dgm:spPr>
      <dgm:t>
        <a:bodyPr/>
        <a:lstStyle/>
        <a:p>
          <a:r>
            <a:rPr lang="ru-RU" b="1" dirty="0" smtClean="0"/>
            <a:t>Штатный инспектор </a:t>
          </a:r>
          <a:endParaRPr lang="ru-RU" b="1" dirty="0"/>
        </a:p>
      </dgm:t>
    </dgm:pt>
    <dgm:pt modelId="{BBD06FBE-46AC-4AC1-886B-07624F402B38}" type="parTrans" cxnId="{370E91E4-80B1-41A7-8C13-B7BE9F43781F}">
      <dgm:prSet/>
      <dgm:spPr/>
    </dgm:pt>
    <dgm:pt modelId="{870E2279-6671-403C-B1A4-AD22CE113F27}" type="sibTrans" cxnId="{370E91E4-80B1-41A7-8C13-B7BE9F43781F}">
      <dgm:prSet/>
      <dgm:spPr/>
    </dgm:pt>
    <dgm:pt modelId="{7F1C5A09-E429-4FD7-9AE5-5177697CF3AB}">
      <dgm:prSet phldrT="[Текст]"/>
      <dgm:spPr>
        <a:solidFill>
          <a:srgbClr val="66FF66"/>
        </a:solidFill>
      </dgm:spPr>
      <dgm:t>
        <a:bodyPr/>
        <a:lstStyle/>
        <a:p>
          <a:r>
            <a:rPr lang="ru-RU" b="1" dirty="0" smtClean="0"/>
            <a:t>Внештатный инспектор</a:t>
          </a:r>
          <a:endParaRPr lang="ru-RU" b="1" dirty="0"/>
        </a:p>
      </dgm:t>
    </dgm:pt>
    <dgm:pt modelId="{7132B358-7040-4789-A33E-5535482651D3}" type="parTrans" cxnId="{6A8F2071-5C1A-4256-9AF6-A60A48819878}">
      <dgm:prSet/>
      <dgm:spPr/>
    </dgm:pt>
    <dgm:pt modelId="{26D488D0-D51A-4502-80BE-BE42BAF2B280}" type="sibTrans" cxnId="{6A8F2071-5C1A-4256-9AF6-A60A48819878}">
      <dgm:prSet/>
      <dgm:spPr/>
    </dgm:pt>
    <dgm:pt modelId="{03A61ED4-E393-4F04-85DF-D20883895AD0}">
      <dgm:prSet phldrT="[Текст]"/>
      <dgm:spPr>
        <a:solidFill>
          <a:srgbClr val="66FF66"/>
        </a:solidFill>
      </dgm:spPr>
      <dgm:t>
        <a:bodyPr/>
        <a:lstStyle/>
        <a:p>
          <a:r>
            <a:rPr lang="ru-RU" b="1" dirty="0" smtClean="0"/>
            <a:t>Уполномоченный по охране труда</a:t>
          </a:r>
          <a:endParaRPr lang="ru-RU" b="1" dirty="0"/>
        </a:p>
      </dgm:t>
    </dgm:pt>
    <dgm:pt modelId="{F4400033-9D84-491D-A13C-1B471EA26AE2}" type="parTrans" cxnId="{881742FD-E874-4EDA-B88C-35D45E760902}">
      <dgm:prSet/>
      <dgm:spPr/>
    </dgm:pt>
    <dgm:pt modelId="{6E2D39F9-A40F-4BFF-9DF6-AF6330BC7533}" type="sibTrans" cxnId="{881742FD-E874-4EDA-B88C-35D45E760902}">
      <dgm:prSet/>
      <dgm:spPr/>
    </dgm:pt>
    <dgm:pt modelId="{3AE0DBCD-D74A-4BCB-A72D-E71B5D9FA327}" type="pres">
      <dgm:prSet presAssocID="{2277A51D-F1C0-4B16-8A20-8A4E22B2DA27}" presName="Name0" presStyleCnt="0">
        <dgm:presLayoutVars>
          <dgm:dir/>
          <dgm:animLvl val="lvl"/>
          <dgm:resizeHandles val="exact"/>
        </dgm:presLayoutVars>
      </dgm:prSet>
      <dgm:spPr/>
    </dgm:pt>
    <dgm:pt modelId="{2495A009-FF89-405A-AD10-0F2B414AC0FF}" type="pres">
      <dgm:prSet presAssocID="{FD2D4CA3-0D2C-43E3-BA0A-62FB3B0194FC}" presName="Name8" presStyleCnt="0"/>
      <dgm:spPr/>
    </dgm:pt>
    <dgm:pt modelId="{51E0E2DB-DE6A-4141-B102-62CB3CA905A8}" type="pres">
      <dgm:prSet presAssocID="{FD2D4CA3-0D2C-43E3-BA0A-62FB3B0194FC}" presName="level" presStyleLbl="node1" presStyleIdx="0" presStyleCnt="3" custLinFactNeighborX="1786" custLinFactNeighborY="-5670">
        <dgm:presLayoutVars>
          <dgm:chMax val="1"/>
          <dgm:bulletEnabled val="1"/>
        </dgm:presLayoutVars>
      </dgm:prSet>
      <dgm:spPr/>
      <dgm:t>
        <a:bodyPr/>
        <a:lstStyle/>
        <a:p>
          <a:endParaRPr lang="ru-RU"/>
        </a:p>
      </dgm:t>
    </dgm:pt>
    <dgm:pt modelId="{F372D916-C8D7-4B7A-9F5D-3005425767FF}" type="pres">
      <dgm:prSet presAssocID="{FD2D4CA3-0D2C-43E3-BA0A-62FB3B0194FC}" presName="levelTx" presStyleLbl="revTx" presStyleIdx="0" presStyleCnt="0">
        <dgm:presLayoutVars>
          <dgm:chMax val="1"/>
          <dgm:bulletEnabled val="1"/>
        </dgm:presLayoutVars>
      </dgm:prSet>
      <dgm:spPr/>
      <dgm:t>
        <a:bodyPr/>
        <a:lstStyle/>
        <a:p>
          <a:endParaRPr lang="ru-RU"/>
        </a:p>
      </dgm:t>
    </dgm:pt>
    <dgm:pt modelId="{A053C8CE-76AF-48CF-9E6C-DC289A039112}" type="pres">
      <dgm:prSet presAssocID="{7F1C5A09-E429-4FD7-9AE5-5177697CF3AB}" presName="Name8" presStyleCnt="0"/>
      <dgm:spPr/>
    </dgm:pt>
    <dgm:pt modelId="{D8959980-6F8D-4FB7-BBE1-356F63D2DC4C}" type="pres">
      <dgm:prSet presAssocID="{7F1C5A09-E429-4FD7-9AE5-5177697CF3AB}" presName="level" presStyleLbl="node1" presStyleIdx="1" presStyleCnt="3">
        <dgm:presLayoutVars>
          <dgm:chMax val="1"/>
          <dgm:bulletEnabled val="1"/>
        </dgm:presLayoutVars>
      </dgm:prSet>
      <dgm:spPr/>
      <dgm:t>
        <a:bodyPr/>
        <a:lstStyle/>
        <a:p>
          <a:endParaRPr lang="ru-RU"/>
        </a:p>
      </dgm:t>
    </dgm:pt>
    <dgm:pt modelId="{333CDFD4-A3CC-4475-BC80-24F874CA85CD}" type="pres">
      <dgm:prSet presAssocID="{7F1C5A09-E429-4FD7-9AE5-5177697CF3AB}" presName="levelTx" presStyleLbl="revTx" presStyleIdx="0" presStyleCnt="0">
        <dgm:presLayoutVars>
          <dgm:chMax val="1"/>
          <dgm:bulletEnabled val="1"/>
        </dgm:presLayoutVars>
      </dgm:prSet>
      <dgm:spPr/>
      <dgm:t>
        <a:bodyPr/>
        <a:lstStyle/>
        <a:p>
          <a:endParaRPr lang="ru-RU"/>
        </a:p>
      </dgm:t>
    </dgm:pt>
    <dgm:pt modelId="{54495E08-609A-4E19-8671-ED51BB501C54}" type="pres">
      <dgm:prSet presAssocID="{03A61ED4-E393-4F04-85DF-D20883895AD0}" presName="Name8" presStyleCnt="0"/>
      <dgm:spPr/>
    </dgm:pt>
    <dgm:pt modelId="{AD7ED2B3-CA7D-4C2C-B3DB-7205AC4C642E}" type="pres">
      <dgm:prSet presAssocID="{03A61ED4-E393-4F04-85DF-D20883895AD0}" presName="level" presStyleLbl="node1" presStyleIdx="2" presStyleCnt="3" custLinFactNeighborX="446" custLinFactNeighborY="1175">
        <dgm:presLayoutVars>
          <dgm:chMax val="1"/>
          <dgm:bulletEnabled val="1"/>
        </dgm:presLayoutVars>
      </dgm:prSet>
      <dgm:spPr/>
      <dgm:t>
        <a:bodyPr/>
        <a:lstStyle/>
        <a:p>
          <a:endParaRPr lang="ru-RU"/>
        </a:p>
      </dgm:t>
    </dgm:pt>
    <dgm:pt modelId="{3F7EB81D-AA29-4251-95D1-577E1F4D3C1C}" type="pres">
      <dgm:prSet presAssocID="{03A61ED4-E393-4F04-85DF-D20883895AD0}" presName="levelTx" presStyleLbl="revTx" presStyleIdx="0" presStyleCnt="0">
        <dgm:presLayoutVars>
          <dgm:chMax val="1"/>
          <dgm:bulletEnabled val="1"/>
        </dgm:presLayoutVars>
      </dgm:prSet>
      <dgm:spPr/>
      <dgm:t>
        <a:bodyPr/>
        <a:lstStyle/>
        <a:p>
          <a:endParaRPr lang="ru-RU"/>
        </a:p>
      </dgm:t>
    </dgm:pt>
  </dgm:ptLst>
  <dgm:cxnLst>
    <dgm:cxn modelId="{73870D51-F581-4651-9358-D1E217FD8CB8}" type="presOf" srcId="{7F1C5A09-E429-4FD7-9AE5-5177697CF3AB}" destId="{333CDFD4-A3CC-4475-BC80-24F874CA85CD}" srcOrd="1" destOrd="0" presId="urn:microsoft.com/office/officeart/2005/8/layout/pyramid1"/>
    <dgm:cxn modelId="{B606DD63-B80B-453D-9681-FBC30C081ED6}" type="presOf" srcId="{03A61ED4-E393-4F04-85DF-D20883895AD0}" destId="{3F7EB81D-AA29-4251-95D1-577E1F4D3C1C}" srcOrd="1" destOrd="0" presId="urn:microsoft.com/office/officeart/2005/8/layout/pyramid1"/>
    <dgm:cxn modelId="{881742FD-E874-4EDA-B88C-35D45E760902}" srcId="{2277A51D-F1C0-4B16-8A20-8A4E22B2DA27}" destId="{03A61ED4-E393-4F04-85DF-D20883895AD0}" srcOrd="2" destOrd="0" parTransId="{F4400033-9D84-491D-A13C-1B471EA26AE2}" sibTransId="{6E2D39F9-A40F-4BFF-9DF6-AF6330BC7533}"/>
    <dgm:cxn modelId="{93D5ECB0-CF6E-43B4-8E74-4326DA8DC4CD}" type="presOf" srcId="{03A61ED4-E393-4F04-85DF-D20883895AD0}" destId="{AD7ED2B3-CA7D-4C2C-B3DB-7205AC4C642E}" srcOrd="0" destOrd="0" presId="urn:microsoft.com/office/officeart/2005/8/layout/pyramid1"/>
    <dgm:cxn modelId="{6A8F2071-5C1A-4256-9AF6-A60A48819878}" srcId="{2277A51D-F1C0-4B16-8A20-8A4E22B2DA27}" destId="{7F1C5A09-E429-4FD7-9AE5-5177697CF3AB}" srcOrd="1" destOrd="0" parTransId="{7132B358-7040-4789-A33E-5535482651D3}" sibTransId="{26D488D0-D51A-4502-80BE-BE42BAF2B280}"/>
    <dgm:cxn modelId="{BF9308F8-F8E3-4D53-9A19-404F4057E925}" type="presOf" srcId="{7F1C5A09-E429-4FD7-9AE5-5177697CF3AB}" destId="{D8959980-6F8D-4FB7-BBE1-356F63D2DC4C}" srcOrd="0" destOrd="0" presId="urn:microsoft.com/office/officeart/2005/8/layout/pyramid1"/>
    <dgm:cxn modelId="{FE7C8EC3-C12F-44A1-BE9D-4C1DB48B0918}" type="presOf" srcId="{FD2D4CA3-0D2C-43E3-BA0A-62FB3B0194FC}" destId="{F372D916-C8D7-4B7A-9F5D-3005425767FF}" srcOrd="1" destOrd="0" presId="urn:microsoft.com/office/officeart/2005/8/layout/pyramid1"/>
    <dgm:cxn modelId="{6A38C84C-69FF-42EF-80F7-0D1E14EC4971}" type="presOf" srcId="{2277A51D-F1C0-4B16-8A20-8A4E22B2DA27}" destId="{3AE0DBCD-D74A-4BCB-A72D-E71B5D9FA327}" srcOrd="0" destOrd="0" presId="urn:microsoft.com/office/officeart/2005/8/layout/pyramid1"/>
    <dgm:cxn modelId="{370E91E4-80B1-41A7-8C13-B7BE9F43781F}" srcId="{2277A51D-F1C0-4B16-8A20-8A4E22B2DA27}" destId="{FD2D4CA3-0D2C-43E3-BA0A-62FB3B0194FC}" srcOrd="0" destOrd="0" parTransId="{BBD06FBE-46AC-4AC1-886B-07624F402B38}" sibTransId="{870E2279-6671-403C-B1A4-AD22CE113F27}"/>
    <dgm:cxn modelId="{9580818B-A954-47FF-8C35-5A5D7C0500FD}" type="presOf" srcId="{FD2D4CA3-0D2C-43E3-BA0A-62FB3B0194FC}" destId="{51E0E2DB-DE6A-4141-B102-62CB3CA905A8}" srcOrd="0" destOrd="0" presId="urn:microsoft.com/office/officeart/2005/8/layout/pyramid1"/>
    <dgm:cxn modelId="{202EEC0E-1E4E-4E02-9D3B-384C2F7992B4}" type="presParOf" srcId="{3AE0DBCD-D74A-4BCB-A72D-E71B5D9FA327}" destId="{2495A009-FF89-405A-AD10-0F2B414AC0FF}" srcOrd="0" destOrd="0" presId="urn:microsoft.com/office/officeart/2005/8/layout/pyramid1"/>
    <dgm:cxn modelId="{F38A5E88-393E-42C5-AB85-575B8D267071}" type="presParOf" srcId="{2495A009-FF89-405A-AD10-0F2B414AC0FF}" destId="{51E0E2DB-DE6A-4141-B102-62CB3CA905A8}" srcOrd="0" destOrd="0" presId="urn:microsoft.com/office/officeart/2005/8/layout/pyramid1"/>
    <dgm:cxn modelId="{559016E2-57EA-483B-8157-2EEA879A0851}" type="presParOf" srcId="{2495A009-FF89-405A-AD10-0F2B414AC0FF}" destId="{F372D916-C8D7-4B7A-9F5D-3005425767FF}" srcOrd="1" destOrd="0" presId="urn:microsoft.com/office/officeart/2005/8/layout/pyramid1"/>
    <dgm:cxn modelId="{985554F7-4D8F-4AF1-9A5B-B2D9372F5BA2}" type="presParOf" srcId="{3AE0DBCD-D74A-4BCB-A72D-E71B5D9FA327}" destId="{A053C8CE-76AF-48CF-9E6C-DC289A039112}" srcOrd="1" destOrd="0" presId="urn:microsoft.com/office/officeart/2005/8/layout/pyramid1"/>
    <dgm:cxn modelId="{A6C4DF1A-204D-4904-ABFB-ED22C3C86FDD}" type="presParOf" srcId="{A053C8CE-76AF-48CF-9E6C-DC289A039112}" destId="{D8959980-6F8D-4FB7-BBE1-356F63D2DC4C}" srcOrd="0" destOrd="0" presId="urn:microsoft.com/office/officeart/2005/8/layout/pyramid1"/>
    <dgm:cxn modelId="{E62135EB-D565-4FB1-ADBA-73C17E2731D7}" type="presParOf" srcId="{A053C8CE-76AF-48CF-9E6C-DC289A039112}" destId="{333CDFD4-A3CC-4475-BC80-24F874CA85CD}" srcOrd="1" destOrd="0" presId="urn:microsoft.com/office/officeart/2005/8/layout/pyramid1"/>
    <dgm:cxn modelId="{AE74B225-0133-4FC6-BC94-09A343529954}" type="presParOf" srcId="{3AE0DBCD-D74A-4BCB-A72D-E71B5D9FA327}" destId="{54495E08-609A-4E19-8671-ED51BB501C54}" srcOrd="2" destOrd="0" presId="urn:microsoft.com/office/officeart/2005/8/layout/pyramid1"/>
    <dgm:cxn modelId="{A2BBF7FD-EED8-4AED-88AE-D9CD072856C1}" type="presParOf" srcId="{54495E08-609A-4E19-8671-ED51BB501C54}" destId="{AD7ED2B3-CA7D-4C2C-B3DB-7205AC4C642E}" srcOrd="0" destOrd="0" presId="urn:microsoft.com/office/officeart/2005/8/layout/pyramid1"/>
    <dgm:cxn modelId="{189A7697-375F-4B29-BAE9-096A7D99619D}" type="presParOf" srcId="{54495E08-609A-4E19-8671-ED51BB501C54}" destId="{3F7EB81D-AA29-4251-95D1-577E1F4D3C1C}" srcOrd="1" destOrd="0" presId="urn:microsoft.com/office/officeart/2005/8/layout/pyramid1"/>
  </dgm:cxnLst>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0FB1D03C-BAF5-4CDC-872A-4862528ED0EA}" type="datetimeFigureOut">
              <a:rPr lang="ru-RU" smtClean="0"/>
              <a:pPr/>
              <a:t>14.03.2023</a:t>
            </a:fld>
            <a:endParaRPr lang="ru-RU" dirty="0"/>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3100" y="4687888"/>
            <a:ext cx="5389563" cy="44418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fld id="{CA78471D-0F20-4066-B7DC-6996291144A9}" type="slidenum">
              <a:rPr lang="ru-RU" smtClean="0"/>
              <a:pPr/>
              <a:t>‹#›</a:t>
            </a:fld>
            <a:endParaRPr lang="ru-RU" dirty="0"/>
          </a:p>
        </p:txBody>
      </p:sp>
    </p:spTree>
    <p:extLst>
      <p:ext uri="{BB962C8B-B14F-4D97-AF65-F5344CB8AC3E}">
        <p14:creationId xmlns:p14="http://schemas.microsoft.com/office/powerpoint/2010/main" xmlns="" val="113912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dirty="0"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pPr/>
              <a:t>14.03.2023</a:t>
            </a:fld>
            <a:endParaRPr lang="ru-RU"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main?base=LAW;n=115672;fld=134;dst=100266" TargetMode="External"/><Relationship Id="rId2" Type="http://schemas.openxmlformats.org/officeDocument/2006/relationships/hyperlink" Target="consultantplus://offline/main?base=LAW;n=83309;fld=134;dst=100150"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consultantplus://offline/main?base=LAW;n=102958;fld=134;dst=10015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consultantplus://offline/main?base=LAW;n=117619;fld=134;dst=10151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consultantplus://offline/main?base=LAW;n=117619;fld=134;dst=101511" TargetMode="External"/><Relationship Id="rId2" Type="http://schemas.openxmlformats.org/officeDocument/2006/relationships/hyperlink" Target="consultantplus://offline/main?base=LAW;n=117619;fld=134;dst=101510"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openxmlformats.org/officeDocument/2006/relationships/diagramData" Target="../diagrams/data2.xml"/><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consultantplus://offline/main?base=LAW;n=117254;fld=13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consultantplus://offline/main?base=LAW;n=117507;fld=134;dst=100016" TargetMode="External"/><Relationship Id="rId2" Type="http://schemas.openxmlformats.org/officeDocument/2006/relationships/hyperlink" Target="consultantplus://offline/main?base=LAW;n=117254;fld=134"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consultantplus://offline/main?base=LAW;n=83309;fld=134;dst=10015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consultantplus://offline/main?base=LAW;n=3634;fld=134;dst=100010" TargetMode="External"/><Relationship Id="rId2" Type="http://schemas.openxmlformats.org/officeDocument/2006/relationships/hyperlink" Target="consultantplus://offline/main?base=LAW;n=83309;fld=134;dst=100150"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0"/>
            <a:ext cx="8784976" cy="4941168"/>
          </a:xfrm>
          <a:solidFill>
            <a:schemeClr val="bg1"/>
          </a:solidFill>
        </p:spPr>
        <p:txBody>
          <a:bodyPr>
            <a:noAutofit/>
          </a:bodyPr>
          <a:lstStyle/>
          <a:p>
            <a:pPr marL="0" lvl="0" indent="0" algn="ctr"/>
            <a:endParaRPr lang="ru-RU" sz="2800" dirty="0" smtClean="0">
              <a:solidFill>
                <a:srgbClr val="FF0000"/>
              </a:solidFill>
              <a:latin typeface="+mj-lt"/>
            </a:endParaRPr>
          </a:p>
          <a:p>
            <a:pPr marL="0" lvl="0" indent="0" algn="ctr"/>
            <a:endParaRPr lang="ru-RU" sz="2800" dirty="0" smtClean="0">
              <a:solidFill>
                <a:srgbClr val="FF0000"/>
              </a:solidFill>
              <a:latin typeface="+mj-lt"/>
            </a:endParaRPr>
          </a:p>
          <a:p>
            <a:pPr marL="0" lvl="0" indent="0" algn="ctr"/>
            <a:r>
              <a:rPr lang="ru-RU" sz="2800" dirty="0" smtClean="0">
                <a:solidFill>
                  <a:srgbClr val="FF0000"/>
                </a:solidFill>
                <a:latin typeface="+mj-lt"/>
              </a:rPr>
              <a:t>Организация эффективного профсоюзного контроля за состоянием охраны труда. </a:t>
            </a:r>
          </a:p>
          <a:p>
            <a:pPr marL="0" lvl="0" indent="0" algn="ctr"/>
            <a:r>
              <a:rPr lang="ru-RU" sz="2800" dirty="0" smtClean="0">
                <a:solidFill>
                  <a:srgbClr val="FF0000"/>
                </a:solidFill>
                <a:latin typeface="+mj-lt"/>
              </a:rPr>
              <a:t>Уполномоченный по охране труда : задачи, функции, полномочия.</a:t>
            </a:r>
          </a:p>
          <a:p>
            <a:pPr marL="0" lvl="0" indent="0"/>
            <a:endParaRPr lang="ru-RU" sz="4000" dirty="0">
              <a:solidFill>
                <a:srgbClr val="0070C0"/>
              </a:solidFill>
              <a:latin typeface="+mj-lt"/>
            </a:endParaRPr>
          </a:p>
          <a:p>
            <a:pPr marL="0" indent="0"/>
            <a:endParaRPr lang="ru-RU" sz="2000" dirty="0" smtClean="0">
              <a:solidFill>
                <a:srgbClr val="0070C0"/>
              </a:solidFill>
              <a:latin typeface="+mj-lt"/>
            </a:endParaRPr>
          </a:p>
          <a:p>
            <a:pPr marL="0" indent="0"/>
            <a:r>
              <a:rPr lang="ru-RU" sz="2000" dirty="0" err="1" smtClean="0">
                <a:solidFill>
                  <a:srgbClr val="0070C0"/>
                </a:solidFill>
                <a:latin typeface="+mj-lt"/>
              </a:rPr>
              <a:t>Шайтор</a:t>
            </a:r>
            <a:r>
              <a:rPr lang="ru-RU" sz="2000" dirty="0" smtClean="0">
                <a:solidFill>
                  <a:srgbClr val="0070C0"/>
                </a:solidFill>
                <a:latin typeface="+mj-lt"/>
              </a:rPr>
              <a:t> </a:t>
            </a:r>
            <a:r>
              <a:rPr lang="ru-RU" sz="2000" dirty="0">
                <a:solidFill>
                  <a:srgbClr val="0070C0"/>
                </a:solidFill>
                <a:latin typeface="+mj-lt"/>
              </a:rPr>
              <a:t>Александр Анатольевич – технический инспектор </a:t>
            </a:r>
            <a:r>
              <a:rPr lang="ru-RU" sz="2000" dirty="0" smtClean="0">
                <a:solidFill>
                  <a:srgbClr val="0070C0"/>
                </a:solidFill>
                <a:latin typeface="+mj-lt"/>
              </a:rPr>
              <a:t>труда  Профсоюза по Санкт-Петербургу и Ленинградской области</a:t>
            </a:r>
            <a:endParaRPr lang="ru-RU" sz="2000" dirty="0">
              <a:solidFill>
                <a:srgbClr val="0070C0"/>
              </a:solidFill>
              <a:latin typeface="+mj-lt"/>
            </a:endParaRPr>
          </a:p>
          <a:p>
            <a:pPr marL="0" indent="0"/>
            <a:r>
              <a:rPr lang="ru-RU" sz="3200" dirty="0">
                <a:solidFill>
                  <a:srgbClr val="FF0000"/>
                </a:solidFill>
                <a:latin typeface="+mj-lt"/>
              </a:rPr>
              <a:t> </a:t>
            </a:r>
          </a:p>
          <a:p>
            <a:pPr marL="0" indent="0" algn="ctr"/>
            <a:endParaRPr lang="ru-RU" sz="4000" dirty="0" smtClean="0">
              <a:solidFill>
                <a:srgbClr val="FF0000"/>
              </a:solidFill>
              <a:latin typeface="+mj-lt"/>
            </a:endParaRPr>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40702" y="5085184"/>
            <a:ext cx="1795793" cy="176259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D:\job\Профсоюз_ГОС\design\презентация города и веси\prgu-(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0225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1062976"/>
          </a:xfrm>
        </p:spPr>
        <p:txBody>
          <a:bodyPr/>
          <a:lstStyle/>
          <a:p>
            <a:pPr algn="ctr"/>
            <a:r>
              <a:rPr lang="ru-RU" sz="1800" b="1" i="1" dirty="0" smtClean="0">
                <a:solidFill>
                  <a:srgbClr val="FF0000"/>
                </a:solidFill>
              </a:rPr>
              <a:t>Статья 20. Права профсоюзов в области охраны труда и окружающей среды</a:t>
            </a:r>
            <a:r>
              <a:rPr lang="ru-RU" sz="1800" dirty="0" smtClean="0">
                <a:solidFill>
                  <a:srgbClr val="FF0000"/>
                </a:solidFill>
              </a:rPr>
              <a:t/>
            </a:r>
            <a:br>
              <a:rPr lang="ru-RU" sz="1800" dirty="0" smtClean="0">
                <a:solidFill>
                  <a:srgbClr val="FF0000"/>
                </a:solidFill>
              </a:rPr>
            </a:br>
            <a:r>
              <a:rPr lang="ru-RU" sz="1800" b="1" i="1" dirty="0" smtClean="0">
                <a:solidFill>
                  <a:srgbClr val="FF0000"/>
                </a:solidFill>
              </a:rPr>
              <a:t>(в ред. Федерального </a:t>
            </a:r>
            <a:r>
              <a:rPr lang="ru-RU" sz="1800" b="1" i="1" dirty="0" smtClean="0">
                <a:solidFill>
                  <a:srgbClr val="FF0000"/>
                </a:solidFill>
                <a:hlinkClick r:id="rId2"/>
              </a:rPr>
              <a:t>закона</a:t>
            </a:r>
            <a:r>
              <a:rPr lang="ru-RU" sz="1800" b="1" i="1" dirty="0" smtClean="0">
                <a:solidFill>
                  <a:srgbClr val="FF0000"/>
                </a:solidFill>
              </a:rPr>
              <a:t> от 30.12.2008 N 309-ФЗ)</a:t>
            </a:r>
            <a:endParaRPr lang="ru-RU" sz="1800" dirty="0">
              <a:solidFill>
                <a:srgbClr val="FF0000"/>
              </a:solidFill>
            </a:endParaRPr>
          </a:p>
        </p:txBody>
      </p:sp>
      <p:sp>
        <p:nvSpPr>
          <p:cNvPr id="3" name="Содержимое 2"/>
          <p:cNvSpPr>
            <a:spLocks noGrp="1"/>
          </p:cNvSpPr>
          <p:nvPr>
            <p:ph idx="1"/>
          </p:nvPr>
        </p:nvSpPr>
        <p:spPr>
          <a:xfrm>
            <a:off x="822960" y="1428736"/>
            <a:ext cx="8106758" cy="3571900"/>
          </a:xfrm>
        </p:spPr>
        <p:txBody>
          <a:bodyPr>
            <a:normAutofit fontScale="85000" lnSpcReduction="10000"/>
          </a:bodyPr>
          <a:lstStyle/>
          <a:p>
            <a:pPr>
              <a:defRPr/>
            </a:pPr>
            <a:r>
              <a:rPr lang="ru-RU" sz="1800" i="1" dirty="0" smtClean="0"/>
              <a:t>3. В случаях выявления нарушений, угрожающих жизни и здоровью работников, профсоюзные органы в организации, профсоюзные инспектора по охране труда вправе потребовать от работодателя немедленного устранения этих нарушений и одновременно обратиться в Федеральную инспекцию труда для принятия неотложных мер.</a:t>
            </a:r>
            <a:endParaRPr lang="ru-RU" sz="1800" dirty="0" smtClean="0"/>
          </a:p>
          <a:p>
            <a:pPr>
              <a:defRPr/>
            </a:pPr>
            <a:r>
              <a:rPr lang="ru-RU" sz="1800" i="1" dirty="0" smtClean="0"/>
              <a:t>4. При невыполнении требований по устранению нарушений, особенно в случаях появления непосредственной угрозы жизни и здоровью работников, профсоюзные органы, профсоюзные инспектора по охране труда вправе требовать от работодателя, органа управления организацией, должностного лица приостановления работ впредь до принятия окончательного решения Федеральной инспекцией труда. Работодатель, должностное лицо за </a:t>
            </a:r>
            <a:r>
              <a:rPr lang="ru-RU" sz="1800" i="1" dirty="0" err="1" smtClean="0"/>
              <a:t>неустранение</a:t>
            </a:r>
            <a:r>
              <a:rPr lang="ru-RU" sz="1800" i="1" dirty="0" smtClean="0"/>
              <a:t> нарушений несут ответственность, предусмотренную </a:t>
            </a:r>
            <a:r>
              <a:rPr lang="ru-RU" sz="1800" i="1" dirty="0" smtClean="0">
                <a:hlinkClick r:id="rId3"/>
              </a:rPr>
              <a:t>законодательством</a:t>
            </a:r>
            <a:r>
              <a:rPr lang="ru-RU" sz="1800" i="1" dirty="0" smtClean="0"/>
              <a:t>.</a:t>
            </a:r>
            <a:endParaRPr lang="ru-RU" sz="1800" dirty="0" smtClean="0"/>
          </a:p>
          <a:p>
            <a:pPr>
              <a:defRPr/>
            </a:pPr>
            <a:r>
              <a:rPr lang="ru-RU" sz="1800" i="1" dirty="0" smtClean="0"/>
              <a:t>(в ред. Федерального </a:t>
            </a:r>
            <a:r>
              <a:rPr lang="ru-RU" sz="1800" i="1" dirty="0" smtClean="0">
                <a:solidFill>
                  <a:srgbClr val="FF0000"/>
                </a:solidFill>
                <a:hlinkClick r:id="rId4"/>
              </a:rPr>
              <a:t>закона</a:t>
            </a:r>
            <a:r>
              <a:rPr lang="ru-RU" sz="1800" i="1" dirty="0" smtClean="0"/>
              <a:t> от 09.05.2005 N 45-ФЗ)</a:t>
            </a:r>
            <a:endParaRPr lang="ru-RU" sz="1800" dirty="0" smtClean="0"/>
          </a:p>
          <a:p>
            <a:pPr>
              <a:defRPr/>
            </a:pPr>
            <a:r>
              <a:rPr lang="ru-RU" sz="1800" i="1" dirty="0" smtClean="0"/>
              <a:t>5. Профсоюзы вправе участвовать в экспертизе безопасности условий труда на проектируемых, строящихся и эксплуатируемых производственных объектах, а также в экспертизе безопасности проектируемых и эксплуатируемых механизмов и инструментов.</a:t>
            </a:r>
            <a:endParaRPr lang="ru-RU" sz="1800" dirty="0" smtClean="0"/>
          </a:p>
          <a:p>
            <a:pPr>
              <a:defRPr/>
            </a:pPr>
            <a:endParaRPr lang="ru-RU" sz="1800" dirty="0" smtClean="0"/>
          </a:p>
          <a:p>
            <a:pPr algn="just"/>
            <a:endParaRPr lang="ru-RU" sz="1800" dirty="0" smtClean="0"/>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57166"/>
            <a:ext cx="7520940" cy="557234"/>
          </a:xfrm>
        </p:spPr>
        <p:txBody>
          <a:bodyPr/>
          <a:lstStyle/>
          <a:p>
            <a:r>
              <a:rPr lang="ru-RU" sz="2000" dirty="0" smtClean="0">
                <a:solidFill>
                  <a:schemeClr val="accent1"/>
                </a:solidFill>
              </a:rPr>
              <a:t/>
            </a:r>
            <a:br>
              <a:rPr lang="ru-RU" sz="2000" dirty="0" smtClean="0">
                <a:solidFill>
                  <a:schemeClr val="accent1"/>
                </a:solidFill>
              </a:rPr>
            </a:br>
            <a:r>
              <a:rPr lang="ru-RU" sz="2000" dirty="0" smtClean="0">
                <a:solidFill>
                  <a:srgbClr val="0070C0"/>
                </a:solidFill>
              </a:rPr>
              <a:t>Приказ  Минтруда N 776н «Об утверждении Примерного положения о системе управления охраной труда»</a:t>
            </a:r>
            <a:r>
              <a:rPr lang="ru-RU" sz="2000" dirty="0" smtClean="0"/>
              <a:t/>
            </a:r>
            <a:br>
              <a:rPr lang="ru-RU" sz="2000" dirty="0" smtClean="0"/>
            </a:br>
            <a:endParaRPr lang="ru-RU" sz="2000" dirty="0"/>
          </a:p>
        </p:txBody>
      </p:sp>
      <p:sp>
        <p:nvSpPr>
          <p:cNvPr id="3" name="Содержимое 2"/>
          <p:cNvSpPr>
            <a:spLocks noGrp="1"/>
          </p:cNvSpPr>
          <p:nvPr>
            <p:ph idx="1"/>
          </p:nvPr>
        </p:nvSpPr>
        <p:spPr/>
        <p:txBody>
          <a:bodyPr>
            <a:normAutofit/>
          </a:bodyPr>
          <a:lstStyle/>
          <a:p>
            <a:pPr algn="just"/>
            <a:r>
              <a:rPr lang="ru-RU" dirty="0" smtClean="0">
                <a:solidFill>
                  <a:srgbClr val="002060"/>
                </a:solidFill>
              </a:rPr>
              <a:t>       Примерное положение о системе управления охраной труда разработано в целях оказания </a:t>
            </a:r>
            <a:r>
              <a:rPr lang="ru-RU" dirty="0" smtClean="0">
                <a:solidFill>
                  <a:srgbClr val="FF0000"/>
                </a:solidFill>
              </a:rPr>
              <a:t>содействия</a:t>
            </a:r>
            <a:r>
              <a:rPr lang="ru-RU" dirty="0" smtClean="0">
                <a:solidFill>
                  <a:srgbClr val="002060"/>
                </a:solidFill>
              </a:rPr>
              <a:t> работодателям в соблюдении требований охраны труда  посредством </a:t>
            </a:r>
            <a:r>
              <a:rPr lang="ru-RU" dirty="0" smtClean="0">
                <a:solidFill>
                  <a:srgbClr val="FF0000"/>
                </a:solidFill>
              </a:rPr>
              <a:t>создания, внедрения и обеспечения функционирования системы управления охраной труда </a:t>
            </a:r>
            <a:r>
              <a:rPr lang="ru-RU" dirty="0" smtClean="0">
                <a:solidFill>
                  <a:srgbClr val="002060"/>
                </a:solidFill>
              </a:rPr>
              <a:t>(далее - СУОТ) в организации, в разработке локальных нормативных актов, определяющих порядок функционирования СУОТ, в разработке мер, направленных на создание безопасных условий труда, предотвращение производственного травматизма и профессиональной заболеваемости. </a:t>
            </a:r>
          </a:p>
          <a:p>
            <a:r>
              <a:rPr lang="ru-RU" dirty="0" smtClean="0">
                <a:solidFill>
                  <a:srgbClr val="002060"/>
                </a:solidFill>
              </a:rPr>
              <a:t>      Работодатель устанавливает структуру и порядок функционирования СУОТ в локальном нормативном акте, принимаемом с учетом Примерного положения.</a:t>
            </a:r>
            <a:endParaRPr lang="ru-RU" sz="1800" dirty="0" smtClean="0">
              <a:solidFill>
                <a:srgbClr val="002060"/>
              </a:solidFill>
            </a:endParaRPr>
          </a:p>
          <a:p>
            <a:pPr marL="0" indent="0"/>
            <a:endParaRPr lang="ru-RU" dirty="0" smtClean="0"/>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57166"/>
            <a:ext cx="7520940" cy="557234"/>
          </a:xfrm>
        </p:spPr>
        <p:txBody>
          <a:bodyPr/>
          <a:lstStyle/>
          <a:p>
            <a:r>
              <a:rPr lang="ru-RU" sz="2000" dirty="0" smtClean="0">
                <a:solidFill>
                  <a:schemeClr val="accent1"/>
                </a:solidFill>
              </a:rPr>
              <a:t/>
            </a:r>
            <a:br>
              <a:rPr lang="ru-RU" sz="2000" dirty="0" smtClean="0">
                <a:solidFill>
                  <a:schemeClr val="accent1"/>
                </a:solidFill>
              </a:rPr>
            </a:br>
            <a:r>
              <a:rPr lang="ru-RU" sz="2000" dirty="0" smtClean="0">
                <a:solidFill>
                  <a:srgbClr val="0070C0"/>
                </a:solidFill>
              </a:rPr>
              <a:t>Приказ  Минтруда N 776н «Об утверждении Примерного положения о системе управления охраной труда»</a:t>
            </a:r>
            <a:r>
              <a:rPr lang="ru-RU" sz="2000" dirty="0" smtClean="0"/>
              <a:t/>
            </a:r>
            <a:br>
              <a:rPr lang="ru-RU" sz="2000" dirty="0" smtClean="0"/>
            </a:br>
            <a:endParaRPr lang="ru-RU" sz="2000" dirty="0"/>
          </a:p>
        </p:txBody>
      </p:sp>
      <p:sp>
        <p:nvSpPr>
          <p:cNvPr id="3" name="Содержимое 2"/>
          <p:cNvSpPr>
            <a:spLocks noGrp="1"/>
          </p:cNvSpPr>
          <p:nvPr>
            <p:ph idx="1"/>
          </p:nvPr>
        </p:nvSpPr>
        <p:spPr/>
        <p:txBody>
          <a:bodyPr>
            <a:normAutofit fontScale="92500" lnSpcReduction="10000"/>
          </a:bodyPr>
          <a:lstStyle/>
          <a:p>
            <a:pPr marL="0" indent="0"/>
            <a:r>
              <a:rPr lang="ru-RU" dirty="0" smtClean="0"/>
              <a:t>10. Политика (стратегия) по охране труда:</a:t>
            </a:r>
          </a:p>
          <a:p>
            <a:r>
              <a:rPr lang="ru-RU" dirty="0" smtClean="0"/>
              <a:t>а) направлена </a:t>
            </a:r>
            <a:r>
              <a:rPr lang="ru-RU" dirty="0" smtClean="0">
                <a:solidFill>
                  <a:srgbClr val="FF0000"/>
                </a:solidFill>
              </a:rPr>
              <a:t>на сохранение жизни и здоровья работников в процессе их трудовой деятельности</a:t>
            </a:r>
          </a:p>
          <a:p>
            <a:r>
              <a:rPr lang="ru-RU" dirty="0" smtClean="0"/>
              <a:t>б) направлена на обеспечение безопасных условий труда, управление рисками производственного травматизма и профессиональной заболеваемости;</a:t>
            </a:r>
          </a:p>
          <a:p>
            <a:r>
              <a:rPr lang="ru-RU" dirty="0" smtClean="0"/>
              <a:t>в) соответствует специфике экономической деятельности и организации работ у работодателя, особенностям профессиональных рисков и возможностям управления охраной труда;</a:t>
            </a:r>
          </a:p>
          <a:p>
            <a:r>
              <a:rPr lang="ru-RU" dirty="0" smtClean="0"/>
              <a:t>г) отражает цели в области охраны труда;</a:t>
            </a:r>
          </a:p>
          <a:p>
            <a:r>
              <a:rPr lang="ru-RU" dirty="0" err="1" smtClean="0"/>
              <a:t>д</a:t>
            </a:r>
            <a:r>
              <a:rPr lang="ru-RU" dirty="0" smtClean="0"/>
              <a:t>) </a:t>
            </a:r>
            <a:r>
              <a:rPr lang="ru-RU" dirty="0" smtClean="0">
                <a:solidFill>
                  <a:srgbClr val="0070C0"/>
                </a:solidFill>
              </a:rPr>
              <a:t>включает обязательства работодателя по устранению опасностей и снижению уровней профессиональных рисков на рабочих местах;</a:t>
            </a:r>
          </a:p>
          <a:p>
            <a:r>
              <a:rPr lang="ru-RU" dirty="0" smtClean="0"/>
              <a:t>е) включает обязательство работодателя совершенствовать СУОТ;</a:t>
            </a:r>
          </a:p>
          <a:p>
            <a:r>
              <a:rPr lang="ru-RU" dirty="0" smtClean="0"/>
              <a:t>ж) </a:t>
            </a:r>
            <a:r>
              <a:rPr lang="ru-RU" dirty="0" smtClean="0">
                <a:solidFill>
                  <a:srgbClr val="FF0000"/>
                </a:solidFill>
              </a:rPr>
              <a:t>учитывает мнение выборного органа первичной профсоюзной организации </a:t>
            </a:r>
            <a:r>
              <a:rPr lang="ru-RU" dirty="0" smtClean="0"/>
              <a:t>.</a:t>
            </a:r>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57166"/>
            <a:ext cx="7520940" cy="557234"/>
          </a:xfrm>
        </p:spPr>
        <p:txBody>
          <a:bodyPr/>
          <a:lstStyle/>
          <a:p>
            <a:r>
              <a:rPr lang="ru-RU" sz="2000" dirty="0" smtClean="0">
                <a:solidFill>
                  <a:schemeClr val="accent1"/>
                </a:solidFill>
              </a:rPr>
              <a:t/>
            </a:r>
            <a:br>
              <a:rPr lang="ru-RU" sz="2000" dirty="0" smtClean="0">
                <a:solidFill>
                  <a:schemeClr val="accent1"/>
                </a:solidFill>
              </a:rPr>
            </a:br>
            <a:r>
              <a:rPr lang="ru-RU" sz="2000" dirty="0" smtClean="0">
                <a:solidFill>
                  <a:srgbClr val="0070C0"/>
                </a:solidFill>
              </a:rPr>
              <a:t>Приказ  Минтруда N 776н «Об утверждении Примерного положения о системе управления охраной труда»</a:t>
            </a:r>
            <a:r>
              <a:rPr lang="ru-RU" sz="2000" dirty="0" smtClean="0"/>
              <a:t/>
            </a:r>
            <a:br>
              <a:rPr lang="ru-RU" sz="2000" dirty="0" smtClean="0"/>
            </a:br>
            <a:endParaRPr lang="ru-RU" sz="2000" dirty="0"/>
          </a:p>
        </p:txBody>
      </p:sp>
      <p:sp>
        <p:nvSpPr>
          <p:cNvPr id="3" name="Содержимое 2"/>
          <p:cNvSpPr>
            <a:spLocks noGrp="1"/>
          </p:cNvSpPr>
          <p:nvPr>
            <p:ph idx="1"/>
          </p:nvPr>
        </p:nvSpPr>
        <p:spPr/>
        <p:txBody>
          <a:bodyPr>
            <a:normAutofit lnSpcReduction="10000"/>
          </a:bodyPr>
          <a:lstStyle/>
          <a:p>
            <a:r>
              <a:rPr lang="ru-RU" dirty="0" smtClean="0"/>
              <a:t> 12. Работодателю рекомендуется обеспечивать:</a:t>
            </a:r>
          </a:p>
          <a:p>
            <a:r>
              <a:rPr lang="ru-RU" dirty="0" smtClean="0"/>
              <a:t>    а) предоставление ответственным лицам соответствующих полномочий для осуществления функций (обязанностей) в рамках функционирования СУОТ;</a:t>
            </a:r>
          </a:p>
          <a:p>
            <a:r>
              <a:rPr lang="ru-RU" dirty="0" smtClean="0"/>
              <a:t>    б) документирование и доведение до сведения работников на всех уровнях управления организацией информации </a:t>
            </a:r>
            <a:r>
              <a:rPr lang="ru-RU" dirty="0" smtClean="0">
                <a:solidFill>
                  <a:srgbClr val="FF0000"/>
                </a:solidFill>
              </a:rPr>
              <a:t>об ответственных лицах и их полномочиях</a:t>
            </a:r>
            <a:r>
              <a:rPr lang="ru-RU" dirty="0" smtClean="0"/>
              <a:t>.</a:t>
            </a:r>
          </a:p>
          <a:p>
            <a:r>
              <a:rPr lang="ru-RU" dirty="0" smtClean="0"/>
              <a:t>   13. Работодателю рекомендуется </a:t>
            </a:r>
            <a:r>
              <a:rPr lang="ru-RU" dirty="0" smtClean="0">
                <a:solidFill>
                  <a:srgbClr val="FF0000"/>
                </a:solidFill>
              </a:rPr>
              <a:t>назначить работников, ответственных за соблюдение требований охраны труда, </a:t>
            </a:r>
            <a:r>
              <a:rPr lang="ru-RU" dirty="0" smtClean="0"/>
              <a:t>с предоставлением им необходимых полномочий для осуществления взаимодействия с ответственными лицами и непосредственно с работодателем в рамках функционирования СУОТ организации с учетом должностных и рабочих обязанностей. </a:t>
            </a:r>
          </a:p>
          <a:p>
            <a:r>
              <a:rPr lang="ru-RU" dirty="0" smtClean="0"/>
              <a:t>   Данные полномочия рекомендуется доводить до сведения работников на всех уровнях управления организацией</a:t>
            </a:r>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57166"/>
            <a:ext cx="7520940" cy="557234"/>
          </a:xfrm>
        </p:spPr>
        <p:txBody>
          <a:bodyPr/>
          <a:lstStyle/>
          <a:p>
            <a:r>
              <a:rPr lang="ru-RU" sz="2000" dirty="0" smtClean="0">
                <a:solidFill>
                  <a:schemeClr val="accent1"/>
                </a:solidFill>
              </a:rPr>
              <a:t/>
            </a:r>
            <a:br>
              <a:rPr lang="ru-RU" sz="2000" dirty="0" smtClean="0">
                <a:solidFill>
                  <a:schemeClr val="accent1"/>
                </a:solidFill>
              </a:rPr>
            </a:br>
            <a:r>
              <a:rPr lang="ru-RU" sz="2000" dirty="0" smtClean="0">
                <a:solidFill>
                  <a:srgbClr val="0070C0"/>
                </a:solidFill>
              </a:rPr>
              <a:t>Приказ  Минтруда N 776н «Об утверждении Примерного положения о системе управления охраной труда»</a:t>
            </a:r>
            <a:r>
              <a:rPr lang="ru-RU" sz="2000" dirty="0" smtClean="0"/>
              <a:t/>
            </a:r>
            <a:br>
              <a:rPr lang="ru-RU" sz="2000" dirty="0" smtClean="0"/>
            </a:br>
            <a:endParaRPr lang="ru-RU" sz="2000" dirty="0"/>
          </a:p>
        </p:txBody>
      </p:sp>
      <p:sp>
        <p:nvSpPr>
          <p:cNvPr id="3" name="Содержимое 2"/>
          <p:cNvSpPr>
            <a:spLocks noGrp="1"/>
          </p:cNvSpPr>
          <p:nvPr>
            <p:ph idx="1"/>
          </p:nvPr>
        </p:nvSpPr>
        <p:spPr>
          <a:xfrm>
            <a:off x="822960" y="1100628"/>
            <a:ext cx="7963882" cy="3828570"/>
          </a:xfrm>
        </p:spPr>
        <p:txBody>
          <a:bodyPr>
            <a:normAutofit lnSpcReduction="10000"/>
          </a:bodyPr>
          <a:lstStyle/>
          <a:p>
            <a:r>
              <a:rPr lang="ru-RU" dirty="0" smtClean="0"/>
              <a:t> 14. Разработку, внедрение и поддержку процесса(</a:t>
            </a:r>
            <a:r>
              <a:rPr lang="ru-RU" dirty="0" err="1" smtClean="0"/>
              <a:t>ов</a:t>
            </a:r>
            <a:r>
              <a:rPr lang="ru-RU" dirty="0" smtClean="0"/>
              <a:t>) </a:t>
            </a:r>
            <a:r>
              <a:rPr lang="ru-RU" dirty="0" smtClean="0">
                <a:solidFill>
                  <a:srgbClr val="FF0000"/>
                </a:solidFill>
              </a:rPr>
              <a:t>взаимодействия (консультаций) с работниками и их участия </a:t>
            </a:r>
            <a:r>
              <a:rPr lang="ru-RU" dirty="0" smtClean="0"/>
              <a:t>(а также, при их наличии, участия представителей работников) в разработке, планировании, внедрении мероприятий по улучшению условий и охраны труда рекомендуется обеспечивать в том числе с учетом:</a:t>
            </a:r>
          </a:p>
          <a:p>
            <a:r>
              <a:rPr lang="ru-RU" dirty="0" smtClean="0"/>
              <a:t>   а) определения механизмов, времени и ресурсов для участия работников в обеспечении безопасности на своих рабочих местах;</a:t>
            </a:r>
          </a:p>
          <a:p>
            <a:r>
              <a:rPr lang="ru-RU" dirty="0" smtClean="0"/>
              <a:t>   б) обеспечения своевременного доступа к четкой, понятной и актуальной информации по вопросам функционирования СУОТ;</a:t>
            </a:r>
          </a:p>
          <a:p>
            <a:r>
              <a:rPr lang="ru-RU" dirty="0" smtClean="0"/>
              <a:t>   в) определения и устранения (минимизации) препятствий для участия работников в СУОТ.</a:t>
            </a:r>
          </a:p>
          <a:p>
            <a:pPr algn="just"/>
            <a:r>
              <a:rPr lang="ru-RU" dirty="0" smtClean="0"/>
              <a:t>   15.</a:t>
            </a:r>
            <a:r>
              <a:rPr lang="ru-RU" dirty="0" smtClean="0">
                <a:solidFill>
                  <a:srgbClr val="FF0000"/>
                </a:solidFill>
              </a:rPr>
              <a:t> Управление охраной труда рекомендуется осуществлять при непосредственном участии работников и (или) уполномоченных ими представителей (представительных органов), в том числе в рамках деятельности комитета (комиссии) по охране труда  работодателя (при наличии) или уполномоченных (доверенных) лиц по охране труда.</a:t>
            </a:r>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57166"/>
            <a:ext cx="7520940" cy="557234"/>
          </a:xfrm>
        </p:spPr>
        <p:txBody>
          <a:bodyPr/>
          <a:lstStyle/>
          <a:p>
            <a:r>
              <a:rPr lang="ru-RU" sz="2000" dirty="0" smtClean="0">
                <a:solidFill>
                  <a:schemeClr val="accent1"/>
                </a:solidFill>
              </a:rPr>
              <a:t/>
            </a:r>
            <a:br>
              <a:rPr lang="ru-RU" sz="2000" dirty="0" smtClean="0">
                <a:solidFill>
                  <a:schemeClr val="accent1"/>
                </a:solidFill>
              </a:rPr>
            </a:br>
            <a:r>
              <a:rPr lang="ru-RU" sz="2000" dirty="0" smtClean="0">
                <a:solidFill>
                  <a:srgbClr val="0070C0"/>
                </a:solidFill>
              </a:rPr>
              <a:t>Приказ  Минтруда N 776н «Об утверждении Примерного положения о системе управления охраной труда»</a:t>
            </a:r>
            <a:r>
              <a:rPr lang="ru-RU" sz="2000" dirty="0" smtClean="0"/>
              <a:t/>
            </a:r>
            <a:br>
              <a:rPr lang="ru-RU" sz="2000" dirty="0" smtClean="0"/>
            </a:br>
            <a:endParaRPr lang="ru-RU" sz="2000" dirty="0"/>
          </a:p>
        </p:txBody>
      </p:sp>
      <p:sp>
        <p:nvSpPr>
          <p:cNvPr id="3" name="Содержимое 2"/>
          <p:cNvSpPr>
            <a:spLocks noGrp="1"/>
          </p:cNvSpPr>
          <p:nvPr>
            <p:ph idx="1"/>
          </p:nvPr>
        </p:nvSpPr>
        <p:spPr>
          <a:xfrm>
            <a:off x="822960" y="1100628"/>
            <a:ext cx="7963882" cy="3828570"/>
          </a:xfrm>
        </p:spPr>
        <p:txBody>
          <a:bodyPr>
            <a:normAutofit/>
          </a:bodyPr>
          <a:lstStyle/>
          <a:p>
            <a:pPr algn="just"/>
            <a:endParaRPr lang="ru-RU" dirty="0" smtClean="0"/>
          </a:p>
          <a:p>
            <a:pPr algn="just"/>
            <a:r>
              <a:rPr lang="ru-RU" dirty="0" smtClean="0"/>
              <a:t>16. Для организации консультаций и взаимодействия в области охраны труда с работниками и заинтересованными сторонами на всех уровнях управления работодатель вправе реализовывать и поддерживать в работоспособном состоянии процессы, обеспечивающие участие работников или их уполномоченных представителей (при наличии) в разработке, планировании, обеспечении функционирования, оценке показателей функционирования и действиях по улучшению СУОТ.</a:t>
            </a:r>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57166"/>
            <a:ext cx="7520940" cy="557234"/>
          </a:xfrm>
        </p:spPr>
        <p:txBody>
          <a:bodyPr/>
          <a:lstStyle/>
          <a:p>
            <a:r>
              <a:rPr lang="ru-RU" sz="2000" dirty="0" smtClean="0">
                <a:solidFill>
                  <a:schemeClr val="accent1"/>
                </a:solidFill>
              </a:rPr>
              <a:t/>
            </a:r>
            <a:br>
              <a:rPr lang="ru-RU" sz="2000" dirty="0" smtClean="0">
                <a:solidFill>
                  <a:schemeClr val="accent1"/>
                </a:solidFill>
              </a:rPr>
            </a:br>
            <a:r>
              <a:rPr lang="ru-RU" sz="2000" dirty="0" smtClean="0">
                <a:solidFill>
                  <a:srgbClr val="0070C0"/>
                </a:solidFill>
              </a:rPr>
              <a:t>Приказ  Минтруда N 776н «Об утверждении Примерного положения о системе управления охраной труда»</a:t>
            </a:r>
            <a:r>
              <a:rPr lang="ru-RU" sz="2000" dirty="0" smtClean="0"/>
              <a:t/>
            </a:r>
            <a:br>
              <a:rPr lang="ru-RU" sz="2000" dirty="0" smtClean="0"/>
            </a:br>
            <a:endParaRPr lang="ru-RU" sz="2000" dirty="0"/>
          </a:p>
        </p:txBody>
      </p:sp>
      <p:sp>
        <p:nvSpPr>
          <p:cNvPr id="3" name="Содержимое 2"/>
          <p:cNvSpPr>
            <a:spLocks noGrp="1"/>
          </p:cNvSpPr>
          <p:nvPr>
            <p:ph idx="1"/>
          </p:nvPr>
        </p:nvSpPr>
        <p:spPr>
          <a:xfrm>
            <a:off x="822960" y="1100628"/>
            <a:ext cx="7963882" cy="3828570"/>
          </a:xfrm>
        </p:spPr>
        <p:txBody>
          <a:bodyPr>
            <a:normAutofit fontScale="92500"/>
          </a:bodyPr>
          <a:lstStyle/>
          <a:p>
            <a:pPr algn="just"/>
            <a:r>
              <a:rPr lang="ru-RU" dirty="0" smtClean="0">
                <a:solidFill>
                  <a:srgbClr val="FF0000"/>
                </a:solidFill>
              </a:rPr>
              <a:t>       В целях реализации механизмов консультаций и взаимодействия по охране труда рекомендуется обеспечивать координацию и взаимодействие по охране труда с работниками и (или) их уполномоченными представителями по следующим вопросам:</a:t>
            </a:r>
          </a:p>
          <a:p>
            <a:pPr algn="just"/>
            <a:r>
              <a:rPr lang="ru-RU" dirty="0" smtClean="0"/>
              <a:t>        а) установление (определение) потребностей и ожиданий работников в рамках построения, развития и функционирования СУОТ;</a:t>
            </a:r>
          </a:p>
          <a:p>
            <a:pPr algn="just"/>
            <a:r>
              <a:rPr lang="ru-RU" dirty="0" smtClean="0"/>
              <a:t>       б) установление целей в области охраны труда и планирование их достижения;</a:t>
            </a:r>
          </a:p>
          <a:p>
            <a:pPr algn="just"/>
            <a:r>
              <a:rPr lang="ru-RU" dirty="0" smtClean="0"/>
              <a:t>       в) выявление опасностей, оценка уровня профессиональных рисков и план мероприятий по управлению профессиональными рисками и улучшению  условий труда;</a:t>
            </a:r>
          </a:p>
          <a:p>
            <a:pPr algn="just"/>
            <a:r>
              <a:rPr lang="ru-RU" dirty="0" smtClean="0"/>
              <a:t>       г) определение и закрепление в действующих локальных нормативных актах работодателя функциональных (в том объеме, в котором это применимо) обязанностей, ответственности и полномочий в области охраны труда;</a:t>
            </a:r>
          </a:p>
          <a:p>
            <a:pPr algn="just"/>
            <a:r>
              <a:rPr lang="ru-RU" dirty="0" smtClean="0"/>
              <a:t>       </a:t>
            </a:r>
            <a:r>
              <a:rPr lang="ru-RU" dirty="0" err="1" smtClean="0"/>
              <a:t>д</a:t>
            </a:r>
            <a:r>
              <a:rPr lang="ru-RU" dirty="0" smtClean="0"/>
              <a:t>) установление (определение) механизмов консультирования и взаимодействия с работниками и (или) их уполномоченными представителями, а также их участия при обсуждении и решении вопросов по охране труда.</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1348728"/>
          </a:xfrm>
        </p:spPr>
        <p:txBody>
          <a:bodyPr/>
          <a:lstStyle/>
          <a:p>
            <a:pPr algn="ctr"/>
            <a:r>
              <a:rPr lang="ru-RU" sz="2000" b="1" dirty="0" smtClean="0">
                <a:solidFill>
                  <a:srgbClr val="FF0000"/>
                </a:solidFill>
              </a:rPr>
              <a:t>ТРУДОВОЙ КОДЕКС РОССИЙСКОЙ ФЕДЕРАЦИИ</a:t>
            </a:r>
            <a:r>
              <a:rPr lang="ru-RU" sz="1600" b="1" dirty="0" smtClean="0">
                <a:solidFill>
                  <a:srgbClr val="FF0000"/>
                </a:solidFill>
              </a:rPr>
              <a:t/>
            </a:r>
            <a:br>
              <a:rPr lang="ru-RU" sz="1600" b="1" dirty="0" smtClean="0">
                <a:solidFill>
                  <a:srgbClr val="FF0000"/>
                </a:solidFill>
              </a:rPr>
            </a:br>
            <a:r>
              <a:rPr lang="ru-RU" sz="1600" dirty="0" smtClean="0">
                <a:solidFill>
                  <a:srgbClr val="FF0000"/>
                </a:solidFill>
              </a:rPr>
              <a:t/>
            </a:r>
            <a:br>
              <a:rPr lang="ru-RU" sz="1600" dirty="0" smtClean="0">
                <a:solidFill>
                  <a:srgbClr val="FF0000"/>
                </a:solidFill>
              </a:rPr>
            </a:br>
            <a:r>
              <a:rPr lang="ru-RU" sz="1600" b="1" dirty="0" smtClean="0">
                <a:solidFill>
                  <a:srgbClr val="FF0000"/>
                </a:solidFill>
                <a:latin typeface="Arial" charset="0"/>
                <a:cs typeface="Arial" charset="0"/>
              </a:rPr>
              <a:t>Глава 58. ЗАЩИТА ТРУДОВЫХ ПРАВ И ЗАКОННЫХ ИНТЕРЕСОВ</a:t>
            </a:r>
            <a:br>
              <a:rPr lang="ru-RU" sz="1600" b="1" dirty="0" smtClean="0">
                <a:solidFill>
                  <a:srgbClr val="FF0000"/>
                </a:solidFill>
                <a:latin typeface="Arial" charset="0"/>
                <a:cs typeface="Arial" charset="0"/>
              </a:rPr>
            </a:br>
            <a:r>
              <a:rPr lang="ru-RU" sz="1600" b="1" dirty="0" smtClean="0">
                <a:solidFill>
                  <a:srgbClr val="FF0000"/>
                </a:solidFill>
                <a:latin typeface="Arial" charset="0"/>
                <a:cs typeface="Arial" charset="0"/>
              </a:rPr>
              <a:t>РАБОТНИКОВ ПРОФЕССИОНАЛЬНЫМИ СОЮЗАМИ</a:t>
            </a:r>
            <a:r>
              <a:rPr lang="ru-RU" sz="1600" b="1" dirty="0" smtClean="0">
                <a:latin typeface="Arial" charset="0"/>
                <a:cs typeface="Arial" charset="0"/>
              </a:rPr>
              <a:t/>
            </a:r>
            <a:br>
              <a:rPr lang="ru-RU" sz="1600" b="1" dirty="0" smtClean="0">
                <a:latin typeface="Arial" charset="0"/>
                <a:cs typeface="Arial" charset="0"/>
              </a:rPr>
            </a:br>
            <a:r>
              <a:rPr lang="ru-RU" sz="1400" b="1" dirty="0" smtClean="0">
                <a:solidFill>
                  <a:srgbClr val="0070C0"/>
                </a:solidFill>
                <a:latin typeface="Arial" charset="0"/>
                <a:cs typeface="Arial" charset="0"/>
              </a:rPr>
              <a:t>(в ред. Федерального </a:t>
            </a:r>
            <a:r>
              <a:rPr lang="ru-RU" sz="1400" b="1" dirty="0" smtClean="0">
                <a:solidFill>
                  <a:srgbClr val="0070C0"/>
                </a:solidFill>
                <a:latin typeface="Arial" charset="0"/>
                <a:cs typeface="Arial" charset="0"/>
                <a:hlinkClick r:id="rId2"/>
              </a:rPr>
              <a:t>закона</a:t>
            </a:r>
            <a:r>
              <a:rPr lang="ru-RU" sz="1400" b="1" dirty="0" smtClean="0">
                <a:solidFill>
                  <a:srgbClr val="0070C0"/>
                </a:solidFill>
                <a:latin typeface="Arial" charset="0"/>
                <a:cs typeface="Arial" charset="0"/>
              </a:rPr>
              <a:t> от 30.06.2006 N 90-ФЗ)</a:t>
            </a:r>
            <a:r>
              <a:rPr lang="ru-RU" sz="1600" dirty="0" smtClean="0">
                <a:latin typeface="Arial" charset="0"/>
                <a:cs typeface="Arial" charset="0"/>
              </a:rPr>
              <a:t/>
            </a:r>
            <a:br>
              <a:rPr lang="ru-RU" sz="1600" dirty="0" smtClean="0">
                <a:latin typeface="Arial" charset="0"/>
                <a:cs typeface="Arial" charset="0"/>
              </a:rPr>
            </a:br>
            <a:endParaRPr lang="ru-RU" sz="1600" dirty="0">
              <a:solidFill>
                <a:srgbClr val="FF0000"/>
              </a:solidFill>
            </a:endParaRPr>
          </a:p>
        </p:txBody>
      </p:sp>
      <p:sp>
        <p:nvSpPr>
          <p:cNvPr id="3" name="Содержимое 2"/>
          <p:cNvSpPr>
            <a:spLocks noGrp="1"/>
          </p:cNvSpPr>
          <p:nvPr>
            <p:ph idx="1"/>
          </p:nvPr>
        </p:nvSpPr>
        <p:spPr>
          <a:xfrm>
            <a:off x="428596" y="1714488"/>
            <a:ext cx="8429684" cy="2965989"/>
          </a:xfrm>
        </p:spPr>
        <p:txBody>
          <a:bodyPr>
            <a:noAutofit/>
          </a:bodyPr>
          <a:lstStyle/>
          <a:p>
            <a:r>
              <a:rPr lang="ru-RU" sz="2400" dirty="0" smtClean="0">
                <a:solidFill>
                  <a:srgbClr val="0070C0"/>
                </a:solidFill>
              </a:rPr>
              <a:t>Ст. 370 ТК РФ </a:t>
            </a:r>
          </a:p>
          <a:p>
            <a:pPr algn="just"/>
            <a:r>
              <a:rPr lang="ru-RU" sz="2400" dirty="0" smtClean="0">
                <a:solidFill>
                  <a:srgbClr val="0070C0"/>
                </a:solidFill>
              </a:rPr>
              <a:t>        Профессиональные союзы  имеют право на осуществление контроля за соблюдением работодателем и их представителями трудового законодательства и иных нормативных правовых актов, содержащих нормы трудового права, выполнением ими условий коллективных договоров, соглашений.</a:t>
            </a:r>
            <a:endParaRPr lang="ru-RU" sz="2400" dirty="0">
              <a:solidFill>
                <a:srgbClr val="0070C0"/>
              </a:solidFill>
            </a:endParaRPr>
          </a:p>
        </p:txBody>
      </p:sp>
      <p:pic>
        <p:nvPicPr>
          <p:cNvPr id="4" name="Picture 4" descr="D:\job\Профсоюз_ГОС\design\презентация города и веси\prgu-(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777224"/>
          </a:xfrm>
        </p:spPr>
        <p:txBody>
          <a:bodyPr/>
          <a:lstStyle/>
          <a:p>
            <a:pPr algn="ctr"/>
            <a:r>
              <a:rPr lang="ru-RU" sz="1600" b="1" dirty="0" smtClean="0">
                <a:solidFill>
                  <a:srgbClr val="FF0000"/>
                </a:solidFill>
                <a:latin typeface="Arial" charset="0"/>
                <a:cs typeface="Arial" charset="0"/>
              </a:rPr>
              <a:t> ЗАЩИТА ТРУДОВЫХ ПРАВ И ЗАКОННЫХ ИНТЕРЕСОВ</a:t>
            </a:r>
            <a:br>
              <a:rPr lang="ru-RU" sz="1600" b="1" dirty="0" smtClean="0">
                <a:solidFill>
                  <a:srgbClr val="FF0000"/>
                </a:solidFill>
                <a:latin typeface="Arial" charset="0"/>
                <a:cs typeface="Arial" charset="0"/>
              </a:rPr>
            </a:br>
            <a:r>
              <a:rPr lang="ru-RU" sz="1600" b="1" dirty="0" smtClean="0">
                <a:solidFill>
                  <a:srgbClr val="FF0000"/>
                </a:solidFill>
                <a:latin typeface="Arial" charset="0"/>
                <a:cs typeface="Arial" charset="0"/>
              </a:rPr>
              <a:t>РАБОТНИКОВ ПРОФЕССИОНАЛЬНЫМИ СОЮЗАМИ</a:t>
            </a:r>
            <a:r>
              <a:rPr lang="ru-RU" sz="1600" b="1" dirty="0" smtClean="0">
                <a:latin typeface="Arial" charset="0"/>
                <a:cs typeface="Arial" charset="0"/>
              </a:rPr>
              <a:t/>
            </a:r>
            <a:br>
              <a:rPr lang="ru-RU" sz="1600" b="1" dirty="0" smtClean="0">
                <a:latin typeface="Arial" charset="0"/>
                <a:cs typeface="Arial" charset="0"/>
              </a:rPr>
            </a:br>
            <a:endParaRPr lang="ru-RU" sz="1600" dirty="0">
              <a:solidFill>
                <a:srgbClr val="FF0000"/>
              </a:solidFill>
            </a:endParaRPr>
          </a:p>
        </p:txBody>
      </p:sp>
      <p:sp>
        <p:nvSpPr>
          <p:cNvPr id="3" name="Содержимое 2"/>
          <p:cNvSpPr>
            <a:spLocks noGrp="1"/>
          </p:cNvSpPr>
          <p:nvPr>
            <p:ph idx="1"/>
          </p:nvPr>
        </p:nvSpPr>
        <p:spPr>
          <a:xfrm>
            <a:off x="428596" y="1000108"/>
            <a:ext cx="8358246" cy="3929090"/>
          </a:xfrm>
        </p:spPr>
        <p:txBody>
          <a:bodyPr>
            <a:noAutofit/>
          </a:bodyPr>
          <a:lstStyle/>
          <a:p>
            <a:pPr>
              <a:defRPr/>
            </a:pPr>
            <a:r>
              <a:rPr lang="ru-RU" sz="1400" dirty="0" smtClean="0">
                <a:latin typeface="Arial" pitchFamily="34" charset="0"/>
                <a:cs typeface="Arial" pitchFamily="34" charset="0"/>
              </a:rPr>
              <a:t>Профсоюзные инспекторы труда, уполномоченные (доверенные) лица по охране труда профессиональных союзов имеют право:</a:t>
            </a:r>
          </a:p>
          <a:p>
            <a:pPr>
              <a:defRPr/>
            </a:pPr>
            <a:r>
              <a:rPr lang="ru-RU" sz="1400" dirty="0" smtClean="0">
                <a:latin typeface="Arial" pitchFamily="34" charset="0"/>
                <a:cs typeface="Arial" pitchFamily="34" charset="0"/>
              </a:rPr>
              <a:t>осуществлять контроль за соблюдением работодателями трудового законодательства и иных нормативных правовых актов, содержащих нормы трудового права;</a:t>
            </a:r>
          </a:p>
          <a:p>
            <a:pPr>
              <a:defRPr/>
            </a:pPr>
            <a:r>
              <a:rPr lang="ru-RU" sz="1400" dirty="0" smtClean="0">
                <a:latin typeface="Arial" pitchFamily="34" charset="0"/>
                <a:cs typeface="Arial" pitchFamily="34" charset="0"/>
              </a:rPr>
              <a:t>проводить независимую экспертизу условий труда и обеспечения безопасности работников;</a:t>
            </a:r>
          </a:p>
          <a:p>
            <a:pPr>
              <a:defRPr/>
            </a:pPr>
            <a:r>
              <a:rPr lang="ru-RU" sz="1400" dirty="0" smtClean="0">
                <a:latin typeface="Arial" pitchFamily="34" charset="0"/>
                <a:cs typeface="Arial" pitchFamily="34" charset="0"/>
              </a:rPr>
              <a:t>(в ред. Федерального </a:t>
            </a:r>
            <a:r>
              <a:rPr lang="ru-RU" sz="1400" dirty="0" smtClean="0">
                <a:latin typeface="Arial" pitchFamily="34" charset="0"/>
                <a:cs typeface="Arial" pitchFamily="34" charset="0"/>
                <a:hlinkClick r:id="rId2"/>
              </a:rPr>
              <a:t>закона</a:t>
            </a:r>
            <a:r>
              <a:rPr lang="ru-RU" sz="1400" dirty="0" smtClean="0">
                <a:latin typeface="Arial" pitchFamily="34" charset="0"/>
                <a:cs typeface="Arial" pitchFamily="34" charset="0"/>
              </a:rPr>
              <a:t> от 30.06.2006 N 90-ФЗ)</a:t>
            </a:r>
          </a:p>
          <a:p>
            <a:pPr>
              <a:defRPr/>
            </a:pPr>
            <a:r>
              <a:rPr lang="ru-RU" sz="1400" dirty="0" smtClean="0">
                <a:latin typeface="Arial" pitchFamily="34" charset="0"/>
                <a:cs typeface="Arial" pitchFamily="34" charset="0"/>
              </a:rPr>
              <a:t>принимать участие в расследовании несчастных случаев на производстве и профессиональных заболеваний;</a:t>
            </a:r>
          </a:p>
          <a:p>
            <a:pPr>
              <a:defRPr/>
            </a:pPr>
            <a:r>
              <a:rPr lang="ru-RU" sz="1400" dirty="0" smtClean="0">
                <a:latin typeface="Arial" pitchFamily="34" charset="0"/>
                <a:cs typeface="Arial" pitchFamily="34" charset="0"/>
              </a:rPr>
              <a:t>получать информацию от руководителей и иных должностных </a:t>
            </a:r>
            <a:r>
              <a:rPr lang="ru-RU" sz="1400" smtClean="0">
                <a:latin typeface="Arial" pitchFamily="34" charset="0"/>
                <a:cs typeface="Arial" pitchFamily="34" charset="0"/>
              </a:rPr>
              <a:t>лиц организаций о </a:t>
            </a:r>
            <a:r>
              <a:rPr lang="ru-RU" sz="1400" dirty="0" smtClean="0">
                <a:latin typeface="Arial" pitchFamily="34" charset="0"/>
                <a:cs typeface="Arial" pitchFamily="34" charset="0"/>
              </a:rPr>
              <a:t>состоянии условий и охраны труда, а также о всех несчастных случаях на производстве и профессиональных заболеваниях;</a:t>
            </a:r>
          </a:p>
          <a:p>
            <a:pPr>
              <a:defRPr/>
            </a:pPr>
            <a:r>
              <a:rPr lang="ru-RU" sz="1400" dirty="0" smtClean="0">
                <a:latin typeface="Arial" pitchFamily="34" charset="0"/>
                <a:cs typeface="Arial" pitchFamily="34" charset="0"/>
              </a:rPr>
              <a:t>(в ред. Федерального </a:t>
            </a:r>
            <a:r>
              <a:rPr lang="ru-RU" sz="1400" dirty="0" smtClean="0">
                <a:latin typeface="Arial" pitchFamily="34" charset="0"/>
                <a:cs typeface="Arial" pitchFamily="34" charset="0"/>
                <a:hlinkClick r:id="rId3"/>
              </a:rPr>
              <a:t>закона</a:t>
            </a:r>
            <a:r>
              <a:rPr lang="ru-RU" sz="1400" dirty="0" smtClean="0">
                <a:latin typeface="Arial" pitchFamily="34" charset="0"/>
                <a:cs typeface="Arial" pitchFamily="34" charset="0"/>
              </a:rPr>
              <a:t> от 30.06.2006 N 90-ФЗ)</a:t>
            </a:r>
          </a:p>
          <a:p>
            <a:endParaRPr lang="ru-RU" sz="1800" dirty="0" smtClean="0">
              <a:solidFill>
                <a:srgbClr val="0070C0"/>
              </a:solidFill>
            </a:endParaRPr>
          </a:p>
        </p:txBody>
      </p:sp>
      <p:pic>
        <p:nvPicPr>
          <p:cNvPr id="4" name="Picture 4" descr="D:\job\Профсоюз_ГОС\design\презентация города и веси\prgu-(2).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14290"/>
            <a:ext cx="7520940" cy="928694"/>
          </a:xfrm>
        </p:spPr>
        <p:txBody>
          <a:bodyPr/>
          <a:lstStyle/>
          <a:p>
            <a:pPr algn="ct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400" b="1" dirty="0" smtClean="0">
                <a:latin typeface="Arial" pitchFamily="34" charset="0"/>
                <a:cs typeface="Arial" pitchFamily="34" charset="0"/>
              </a:rPr>
              <a:t>Профсоюзные инспекторы труда, уполномоченные (доверенные) лица по охране труда профессиональных союзов имеют право:</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b="1" dirty="0" smtClean="0">
                <a:latin typeface="Arial" charset="0"/>
                <a:cs typeface="Arial" charset="0"/>
              </a:rPr>
              <a:t/>
            </a:r>
            <a:br>
              <a:rPr lang="ru-RU" sz="1600" b="1" dirty="0" smtClean="0">
                <a:latin typeface="Arial" charset="0"/>
                <a:cs typeface="Arial" charset="0"/>
              </a:rPr>
            </a:br>
            <a:endParaRPr lang="ru-RU" sz="1600" dirty="0">
              <a:solidFill>
                <a:srgbClr val="FF0000"/>
              </a:solidFill>
            </a:endParaRPr>
          </a:p>
        </p:txBody>
      </p:sp>
      <p:sp>
        <p:nvSpPr>
          <p:cNvPr id="3" name="Содержимое 2"/>
          <p:cNvSpPr>
            <a:spLocks noGrp="1"/>
          </p:cNvSpPr>
          <p:nvPr>
            <p:ph idx="1"/>
          </p:nvPr>
        </p:nvSpPr>
        <p:spPr>
          <a:xfrm>
            <a:off x="428596" y="1000108"/>
            <a:ext cx="8358246" cy="3929090"/>
          </a:xfrm>
        </p:spPr>
        <p:txBody>
          <a:bodyPr>
            <a:noAutofit/>
          </a:bodyPr>
          <a:lstStyle/>
          <a:p>
            <a:r>
              <a:rPr lang="ru-RU" sz="1400" dirty="0" smtClean="0">
                <a:latin typeface="Arial" charset="0"/>
                <a:cs typeface="Arial" charset="0"/>
              </a:rPr>
              <a:t>защищать права и законные интересы членов профессионального союза по вопросам возмещения вреда, причиненного их здоровью на производстве (работе);</a:t>
            </a:r>
          </a:p>
          <a:p>
            <a:r>
              <a:rPr lang="ru-RU" sz="1400" dirty="0" smtClean="0">
                <a:latin typeface="Arial" charset="0"/>
                <a:cs typeface="Arial" charset="0"/>
              </a:rPr>
              <a:t>предъявлять работодателям требования о приостановке работ в случаях непосредственной угрозы жизни и здоровью работников;</a:t>
            </a:r>
          </a:p>
          <a:p>
            <a:r>
              <a:rPr lang="ru-RU" sz="1400" dirty="0" smtClean="0">
                <a:latin typeface="Arial" charset="0"/>
                <a:cs typeface="Arial" charset="0"/>
              </a:rPr>
              <a:t>направлять работодателям представления об устранении выявленных нарушений трудового законодательства и иных нормативных правовых актов, содержащих нормы трудового права, обязательные для рассмотрения;</a:t>
            </a:r>
          </a:p>
          <a:p>
            <a:r>
              <a:rPr lang="ru-RU" sz="1400" dirty="0" smtClean="0">
                <a:latin typeface="Arial" charset="0"/>
                <a:cs typeface="Arial" charset="0"/>
              </a:rPr>
              <a:t>осуществлять проверку состояния условий и охраны труда, выполнения обязательств работодателей, предусмотренных коллективными договорами и соглашениями;</a:t>
            </a:r>
          </a:p>
          <a:p>
            <a:r>
              <a:rPr lang="ru-RU" sz="1400" dirty="0" smtClean="0">
                <a:latin typeface="Arial" charset="0"/>
                <a:cs typeface="Arial" charset="0"/>
              </a:rPr>
              <a:t>принимать участие в работе комиссий по испытаниям и приему в эксплуатацию средств производства в качестве независимых экспертов;</a:t>
            </a:r>
          </a:p>
          <a:p>
            <a:r>
              <a:rPr lang="ru-RU" sz="1400" dirty="0" smtClean="0">
                <a:latin typeface="Arial" charset="0"/>
                <a:cs typeface="Arial" charset="0"/>
              </a:rPr>
              <a:t>принимать участие в рассмотрении трудовых споров, связанных с нарушением трудового законодательства и иных нормативных правовых актов, содержащих нормы трудового права, обязательств, предусмотренных коллективными договорами и соглашениями, а также с изменениями условий труда;</a:t>
            </a:r>
          </a:p>
          <a:p>
            <a:endParaRPr lang="ru-RU" sz="1400" dirty="0" smtClean="0">
              <a:latin typeface="Arial" charset="0"/>
              <a:cs typeface="Arial" charset="0"/>
            </a:endParaRPr>
          </a:p>
          <a:p>
            <a:pPr>
              <a:defRPr/>
            </a:pPr>
            <a:endParaRPr lang="ru-RU" sz="1400" dirty="0" smtClean="0">
              <a:latin typeface="Arial" pitchFamily="34" charset="0"/>
              <a:cs typeface="Arial" pitchFamily="34" charset="0"/>
            </a:endParaRPr>
          </a:p>
          <a:p>
            <a:endParaRPr lang="ru-RU" sz="1800" dirty="0" smtClean="0">
              <a:solidFill>
                <a:srgbClr val="0070C0"/>
              </a:solidFill>
            </a:endParaRPr>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solidFill>
                  <a:srgbClr val="FF0000"/>
                </a:solidFill>
              </a:rPr>
              <a:t>Трудовой кодекс РФ ст. 209</a:t>
            </a:r>
            <a:endParaRPr lang="ru-RU" sz="2400" dirty="0">
              <a:solidFill>
                <a:srgbClr val="FF0000"/>
              </a:solidFill>
            </a:endParaRPr>
          </a:p>
        </p:txBody>
      </p:sp>
      <p:sp>
        <p:nvSpPr>
          <p:cNvPr id="3" name="Содержимое 2"/>
          <p:cNvSpPr>
            <a:spLocks noGrp="1"/>
          </p:cNvSpPr>
          <p:nvPr>
            <p:ph idx="1"/>
          </p:nvPr>
        </p:nvSpPr>
        <p:spPr/>
        <p:txBody>
          <a:bodyPr/>
          <a:lstStyle/>
          <a:p>
            <a:pPr marL="0" indent="0">
              <a:spcBef>
                <a:spcPts val="0"/>
              </a:spcBef>
            </a:pPr>
            <a:r>
              <a:rPr lang="ru-RU" dirty="0" smtClean="0"/>
              <a:t>Охрана труда- </a:t>
            </a:r>
            <a:r>
              <a:rPr lang="ru-RU" dirty="0" smtClean="0">
                <a:solidFill>
                  <a:srgbClr val="0070C0"/>
                </a:solidFill>
              </a:rPr>
              <a:t>система сохранения жизни и здоровья работников в процессе трудовой деятельности, включающая в себя правовые, социально-экономические, организационно-технические, санитарно-гигиенические , лечебно-профилактические, реабилитационные и иные мероприятия.</a:t>
            </a:r>
          </a:p>
          <a:p>
            <a:pPr marL="0" indent="0">
              <a:spcBef>
                <a:spcPts val="0"/>
              </a:spcBef>
            </a:pPr>
            <a:endParaRPr lang="ru-RU" dirty="0" smtClean="0">
              <a:solidFill>
                <a:srgbClr val="0070C0"/>
              </a:solidFill>
            </a:endParaRPr>
          </a:p>
          <a:p>
            <a:pPr marL="0" indent="0">
              <a:spcBef>
                <a:spcPts val="0"/>
              </a:spcBef>
            </a:pPr>
            <a:endParaRPr lang="ru-RU" dirty="0" smtClean="0">
              <a:solidFill>
                <a:srgbClr val="0070C0"/>
              </a:solidFill>
            </a:endParaRPr>
          </a:p>
          <a:p>
            <a:pPr marL="0" indent="0">
              <a:spcBef>
                <a:spcPts val="0"/>
              </a:spcBef>
            </a:pPr>
            <a:r>
              <a:rPr lang="ru-RU" dirty="0" smtClean="0"/>
              <a:t>Профессиональный риск - вероятность причинения </a:t>
            </a:r>
            <a:r>
              <a:rPr lang="ru-RU" dirty="0" smtClean="0">
                <a:solidFill>
                  <a:srgbClr val="FF0000"/>
                </a:solidFill>
              </a:rPr>
              <a:t>вреда жизни и (или) здоровью </a:t>
            </a:r>
            <a:r>
              <a:rPr lang="ru-RU" dirty="0" smtClean="0"/>
              <a:t>работника в результате воздействия на него вредного и (или) опасного производственного фактора при </a:t>
            </a:r>
          </a:p>
          <a:p>
            <a:pPr marL="0" indent="0">
              <a:spcBef>
                <a:spcPts val="0"/>
              </a:spcBef>
            </a:pPr>
            <a:r>
              <a:rPr lang="ru-RU" dirty="0" smtClean="0"/>
              <a:t>исполнении им своей трудовой функции с учетом возможной тяжести повреждения здоровья. </a:t>
            </a:r>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848662"/>
          </a:xfrm>
        </p:spPr>
        <p:txBody>
          <a:bodyPr/>
          <a:lstStyle/>
          <a:p>
            <a:pPr algn="ctr"/>
            <a:r>
              <a:rPr lang="ru-RU" dirty="0" smtClean="0">
                <a:solidFill>
                  <a:srgbClr val="FF0000"/>
                </a:solidFill>
              </a:rPr>
              <a:t>Право профсоюза на осуществление контроля</a:t>
            </a:r>
            <a:endParaRPr lang="ru-RU" dirty="0">
              <a:solidFill>
                <a:srgbClr val="FF0000"/>
              </a:solidFill>
            </a:endParaRPr>
          </a:p>
        </p:txBody>
      </p:sp>
      <p:sp>
        <p:nvSpPr>
          <p:cNvPr id="3" name="Содержимое 2"/>
          <p:cNvSpPr>
            <a:spLocks noGrp="1"/>
          </p:cNvSpPr>
          <p:nvPr>
            <p:ph idx="1"/>
          </p:nvPr>
        </p:nvSpPr>
        <p:spPr>
          <a:xfrm>
            <a:off x="428596" y="1714488"/>
            <a:ext cx="8429684" cy="2965989"/>
          </a:xfrm>
        </p:spPr>
        <p:txBody>
          <a:bodyPr>
            <a:noAutofit/>
          </a:bodyPr>
          <a:lstStyle/>
          <a:p>
            <a:r>
              <a:rPr lang="ru-RU" sz="2400" dirty="0" smtClean="0">
                <a:solidFill>
                  <a:srgbClr val="0070C0"/>
                </a:solidFill>
              </a:rPr>
              <a:t>  </a:t>
            </a:r>
            <a:r>
              <a:rPr lang="ru-RU" sz="3600" i="1" dirty="0" smtClean="0">
                <a:solidFill>
                  <a:srgbClr val="0070C0"/>
                </a:solidFill>
              </a:rPr>
              <a:t>Осуществляют контроль :</a:t>
            </a:r>
          </a:p>
          <a:p>
            <a:pPr>
              <a:buFontTx/>
              <a:buChar char="-"/>
            </a:pPr>
            <a:r>
              <a:rPr lang="ru-RU" sz="3600" i="1" dirty="0" smtClean="0">
                <a:solidFill>
                  <a:srgbClr val="0070C0"/>
                </a:solidFill>
              </a:rPr>
              <a:t>Правовая инспекция</a:t>
            </a:r>
          </a:p>
          <a:p>
            <a:pPr>
              <a:buFontTx/>
              <a:buChar char="-"/>
            </a:pPr>
            <a:r>
              <a:rPr lang="ru-RU" sz="3600" i="1" dirty="0" smtClean="0">
                <a:solidFill>
                  <a:srgbClr val="0070C0"/>
                </a:solidFill>
              </a:rPr>
              <a:t>Техническая инспекция</a:t>
            </a:r>
            <a:endParaRPr lang="ru-RU" sz="3600" i="1" dirty="0">
              <a:solidFill>
                <a:srgbClr val="0070C0"/>
              </a:solidFill>
            </a:endParaRPr>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solidFill>
                  <a:srgbClr val="FF0000"/>
                </a:solidFill>
              </a:rPr>
              <a:t>Право профсоюза на осуществление контроля</a:t>
            </a:r>
            <a:endParaRPr lang="ru-RU" sz="2400" b="1" dirty="0"/>
          </a:p>
        </p:txBody>
      </p:sp>
      <p:sp>
        <p:nvSpPr>
          <p:cNvPr id="3" name="Текст 2"/>
          <p:cNvSpPr>
            <a:spLocks noGrp="1"/>
          </p:cNvSpPr>
          <p:nvPr>
            <p:ph type="body" idx="1"/>
          </p:nvPr>
        </p:nvSpPr>
        <p:spPr/>
        <p:txBody>
          <a:bodyPr/>
          <a:lstStyle/>
          <a:p>
            <a:r>
              <a:rPr lang="ru-RU" b="1" dirty="0" smtClean="0"/>
              <a:t>Правовая инспекция</a:t>
            </a:r>
            <a:endParaRPr lang="ru-RU" b="1" dirty="0"/>
          </a:p>
        </p:txBody>
      </p:sp>
      <p:graphicFrame>
        <p:nvGraphicFramePr>
          <p:cNvPr id="7" name="Содержимое 6"/>
          <p:cNvGraphicFramePr>
            <a:graphicFrameLocks noGrp="1"/>
          </p:cNvGraphicFramePr>
          <p:nvPr>
            <p:ph sz="half" idx="2"/>
          </p:nvPr>
        </p:nvGraphicFramePr>
        <p:xfrm>
          <a:off x="819150" y="1701800"/>
          <a:ext cx="3200400" cy="310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Текст 4"/>
          <p:cNvSpPr>
            <a:spLocks noGrp="1"/>
          </p:cNvSpPr>
          <p:nvPr>
            <p:ph type="body" sz="quarter" idx="3"/>
          </p:nvPr>
        </p:nvSpPr>
        <p:spPr>
          <a:xfrm>
            <a:off x="4357686" y="1097280"/>
            <a:ext cx="4000528" cy="548640"/>
          </a:xfrm>
        </p:spPr>
        <p:txBody>
          <a:bodyPr>
            <a:normAutofit/>
          </a:bodyPr>
          <a:lstStyle/>
          <a:p>
            <a:r>
              <a:rPr lang="ru-RU" b="1" dirty="0" smtClean="0"/>
              <a:t>ТЕХНИЧЕСКАЯ ИНСПЕКЦИЯ</a:t>
            </a:r>
            <a:endParaRPr lang="ru-RU" b="1" dirty="0"/>
          </a:p>
        </p:txBody>
      </p:sp>
      <p:graphicFrame>
        <p:nvGraphicFramePr>
          <p:cNvPr id="8" name="Содержимое 7"/>
          <p:cNvGraphicFramePr>
            <a:graphicFrameLocks noGrp="1"/>
          </p:cNvGraphicFramePr>
          <p:nvPr>
            <p:ph sz="quarter" idx="4"/>
          </p:nvPr>
        </p:nvGraphicFramePr>
        <p:xfrm>
          <a:off x="4700588" y="1701800"/>
          <a:ext cx="3200400" cy="31083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Picture 4" descr="D:\job\Профсоюз_ГОС\design\презентация города и веси\prgu-(2).pn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solidFill>
                  <a:srgbClr val="FF0000"/>
                </a:solidFill>
              </a:rPr>
              <a:t>Право профсоюза на осуществление контроля</a:t>
            </a:r>
            <a:endParaRPr lang="ru-RU" sz="2400" dirty="0"/>
          </a:p>
        </p:txBody>
      </p:sp>
      <p:sp>
        <p:nvSpPr>
          <p:cNvPr id="3" name="Содержимое 2"/>
          <p:cNvSpPr>
            <a:spLocks noGrp="1"/>
          </p:cNvSpPr>
          <p:nvPr>
            <p:ph idx="1"/>
          </p:nvPr>
        </p:nvSpPr>
        <p:spPr>
          <a:xfrm>
            <a:off x="428596" y="1100628"/>
            <a:ext cx="8501122" cy="3579849"/>
          </a:xfrm>
        </p:spPr>
        <p:txBody>
          <a:bodyPr>
            <a:normAutofit/>
          </a:bodyPr>
          <a:lstStyle/>
          <a:p>
            <a:pPr algn="ctr"/>
            <a:r>
              <a:rPr lang="ru-RU" sz="2400" b="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38100" dist="38100" dir="2700000" algn="tl">
                    <a:srgbClr val="000000">
                      <a:alpha val="43137"/>
                    </a:srgbClr>
                  </a:outerShdw>
                </a:effectLst>
                <a:latin typeface="Arial" pitchFamily="34" charset="0"/>
                <a:cs typeface="Arial" pitchFamily="34" charset="0"/>
              </a:rPr>
              <a:t>          </a:t>
            </a:r>
          </a:p>
          <a:p>
            <a:pPr algn="ctr"/>
            <a:r>
              <a:rPr lang="ru-RU" sz="2800" b="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latin typeface="Arial" pitchFamily="34" charset="0"/>
                <a:cs typeface="Arial" pitchFamily="34" charset="0"/>
              </a:rPr>
              <a:t>     </a:t>
            </a:r>
            <a:r>
              <a:rPr lang="ru-RU" sz="2800" b="0"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cs typeface="Arial" pitchFamily="34" charset="0"/>
              </a:rPr>
              <a:t>Уполномоченное лицо по охране труда  является представителем профсоюзного комитета учреждения и осуществляет общественный контроль за соблюдением прав и законных интересов работников в области охраны труда. </a:t>
            </a:r>
            <a:endParaRPr lang="ru-RU" sz="2800" b="0" i="1" dirty="0">
              <a:solidFill>
                <a:srgbClr val="00B0F0"/>
              </a:solidFill>
            </a:endParaRPr>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b="1" dirty="0" smtClean="0">
                <a:solidFill>
                  <a:srgbClr val="FF0000"/>
                </a:solidFill>
              </a:rPr>
              <a:t>Право профсоюза на осуществление контроля</a:t>
            </a:r>
            <a:endParaRPr lang="ru-RU" sz="2000" dirty="0"/>
          </a:p>
        </p:txBody>
      </p:sp>
      <p:sp>
        <p:nvSpPr>
          <p:cNvPr id="3" name="Содержимое 2"/>
          <p:cNvSpPr>
            <a:spLocks noGrp="1"/>
          </p:cNvSpPr>
          <p:nvPr>
            <p:ph idx="1"/>
          </p:nvPr>
        </p:nvSpPr>
        <p:spPr/>
        <p:txBody>
          <a:bodyPr>
            <a:normAutofit lnSpcReduction="10000"/>
          </a:bodyPr>
          <a:lstStyle/>
          <a:p>
            <a:r>
              <a:rPr lang="ru-RU" dirty="0" smtClean="0">
                <a:latin typeface="Arial" charset="0"/>
                <a:cs typeface="Arial" charset="0"/>
              </a:rPr>
              <a:t>       При организации общественного контроля за охраной труда в учреждении необходимо принимать во внимание, что успешное выполнение уполномоченными поставленных задач и функций возможно при условии оказания им необходимой помощи и поддержки со стороны администрации учреждения, </a:t>
            </a:r>
            <a:r>
              <a:rPr lang="ru-RU" i="1" u="sng" dirty="0" smtClean="0">
                <a:latin typeface="Arial" charset="0"/>
                <a:cs typeface="Arial" charset="0"/>
              </a:rPr>
              <a:t>профсоюзных</a:t>
            </a:r>
            <a:r>
              <a:rPr lang="ru-RU" dirty="0" smtClean="0">
                <a:latin typeface="Arial" charset="0"/>
                <a:cs typeface="Arial" charset="0"/>
              </a:rPr>
              <a:t>  органов, органов государственного контроля и надзора, инспекции профсоюзов. </a:t>
            </a:r>
          </a:p>
          <a:p>
            <a:endParaRPr lang="ru-RU" dirty="0" smtClean="0">
              <a:latin typeface="Arial" charset="0"/>
              <a:cs typeface="Arial" charset="0"/>
            </a:endParaRPr>
          </a:p>
          <a:p>
            <a:pPr algn="just"/>
            <a:r>
              <a:rPr lang="ru-RU" dirty="0" smtClean="0">
                <a:latin typeface="Arial" charset="0"/>
                <a:cs typeface="Arial" charset="0"/>
              </a:rPr>
              <a:t>       Институт уполномоченных создается для организации общественного контроля за соблюдением законных прав и интересов работников в области охраны труда на предприятиях всех форм собственности независимо от сферы их хозяйственной деятельности, ведомственной подчиненности и численности работников.</a:t>
            </a:r>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b="1" dirty="0" smtClean="0">
                <a:solidFill>
                  <a:srgbClr val="FF0000"/>
                </a:solidFill>
              </a:rPr>
              <a:t>Право профсоюза на осуществление контроля</a:t>
            </a:r>
            <a:endParaRPr lang="ru-RU" sz="2000" dirty="0"/>
          </a:p>
        </p:txBody>
      </p:sp>
      <p:sp>
        <p:nvSpPr>
          <p:cNvPr id="3" name="Содержимое 2"/>
          <p:cNvSpPr>
            <a:spLocks noGrp="1"/>
          </p:cNvSpPr>
          <p:nvPr>
            <p:ph idx="1"/>
          </p:nvPr>
        </p:nvSpPr>
        <p:spPr/>
        <p:txBody>
          <a:bodyPr>
            <a:normAutofit/>
          </a:bodyPr>
          <a:lstStyle/>
          <a:p>
            <a:r>
              <a:rPr lang="ru-RU" dirty="0" smtClean="0">
                <a:latin typeface="Arial" charset="0"/>
                <a:cs typeface="Arial" charset="0"/>
              </a:rPr>
              <a:t>       В зависимости от конкретных условий производства в структурном подразделении может быть избрано несколько уполномоченных.</a:t>
            </a:r>
          </a:p>
          <a:p>
            <a:r>
              <a:rPr lang="ru-RU" dirty="0" smtClean="0">
                <a:latin typeface="Arial" charset="0"/>
                <a:cs typeface="Arial" charset="0"/>
              </a:rPr>
              <a:t>     Численность, порядок их избрания и срок полномочий могут быть оговорены в коллективном договоре или ином другом совместном решении работодателя и представительного органа работников.</a:t>
            </a:r>
          </a:p>
          <a:p>
            <a:endParaRPr lang="ru-RU" dirty="0" smtClean="0">
              <a:latin typeface="Arial" charset="0"/>
              <a:cs typeface="Arial" charset="0"/>
            </a:endParaRPr>
          </a:p>
          <a:p>
            <a:r>
              <a:rPr lang="ru-RU" dirty="0" smtClean="0">
                <a:latin typeface="Arial" charset="0"/>
                <a:cs typeface="Arial" charset="0"/>
              </a:rPr>
              <a:t>       </a:t>
            </a:r>
            <a:r>
              <a:rPr lang="ru-RU" dirty="0" smtClean="0">
                <a:latin typeface="Arial" pitchFamily="34" charset="0"/>
                <a:cs typeface="Arial" pitchFamily="34" charset="0"/>
              </a:rPr>
              <a:t>Уполномоченные входят, как правило, в состав комитета (комиссии) по охране труда учреждения.</a:t>
            </a:r>
            <a:r>
              <a:rPr lang="ru-RU" dirty="0" smtClean="0">
                <a:latin typeface="Arial" charset="0"/>
                <a:cs typeface="Arial" charset="0"/>
              </a:rPr>
              <a:t>      </a:t>
            </a:r>
            <a:r>
              <a:rPr lang="ru-RU" dirty="0" smtClean="0">
                <a:solidFill>
                  <a:srgbClr val="FF0000"/>
                </a:solidFill>
                <a:latin typeface="Arial" charset="0"/>
                <a:cs typeface="Arial" charset="0"/>
              </a:rPr>
              <a:t> </a:t>
            </a:r>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357166"/>
            <a:ext cx="7520940" cy="548640"/>
          </a:xfrm>
        </p:spPr>
        <p:txBody>
          <a:bodyPr/>
          <a:lstStyle/>
          <a:p>
            <a:pPr algn="ctr"/>
            <a:r>
              <a:rPr lang="ru-RU" sz="2000" b="1" dirty="0" smtClean="0">
                <a:solidFill>
                  <a:srgbClr val="FF0000"/>
                </a:solidFill>
              </a:rPr>
              <a:t>Право профсоюза на осуществление контроля</a:t>
            </a:r>
            <a:endParaRPr lang="ru-RU" sz="2000" dirty="0"/>
          </a:p>
        </p:txBody>
      </p:sp>
      <p:sp>
        <p:nvSpPr>
          <p:cNvPr id="3" name="Содержимое 2"/>
          <p:cNvSpPr>
            <a:spLocks noGrp="1"/>
          </p:cNvSpPr>
          <p:nvPr>
            <p:ph idx="1"/>
          </p:nvPr>
        </p:nvSpPr>
        <p:spPr/>
        <p:txBody>
          <a:bodyPr>
            <a:normAutofit/>
          </a:bodyPr>
          <a:lstStyle/>
          <a:p>
            <a:pPr>
              <a:defRPr/>
            </a:pPr>
            <a:r>
              <a:rPr lang="ru-RU" dirty="0" smtClean="0">
                <a:latin typeface="Arial" pitchFamily="34" charset="0"/>
                <a:cs typeface="Arial" pitchFamily="34" charset="0"/>
              </a:rPr>
              <a:t>     </a:t>
            </a:r>
          </a:p>
          <a:p>
            <a:pPr>
              <a:defRPr/>
            </a:pPr>
            <a:r>
              <a:rPr lang="ru-RU" dirty="0" smtClean="0">
                <a:latin typeface="Arial" pitchFamily="34" charset="0"/>
                <a:cs typeface="Arial" pitchFamily="34" charset="0"/>
              </a:rPr>
              <a:t>       Уполномоченные организуют свою работу во взаимодействии с руководителями отделов,  со службой охраны труда и другими службами учреждения, с государственными органами надзора за охраной труда и инспекцией профсоюзов.</a:t>
            </a:r>
          </a:p>
          <a:p>
            <a:pPr>
              <a:defRPr/>
            </a:pPr>
            <a:r>
              <a:rPr lang="ru-RU" dirty="0" smtClean="0">
                <a:latin typeface="Arial" pitchFamily="34" charset="0"/>
                <a:cs typeface="Arial" pitchFamily="34" charset="0"/>
              </a:rPr>
              <a:t>     </a:t>
            </a:r>
          </a:p>
          <a:p>
            <a:pPr>
              <a:defRPr/>
            </a:pPr>
            <a:r>
              <a:rPr lang="ru-RU" dirty="0" smtClean="0">
                <a:latin typeface="Arial" pitchFamily="34" charset="0"/>
                <a:cs typeface="Arial" pitchFamily="34" charset="0"/>
              </a:rPr>
              <a:t>      Уполномоченные периодически отчитываются на общем собрании, избравшего их, и могут быть отозваны до истечения срока действия их полномочий по решению избравшего их органа, если они не выполняют возложенных функций или не проявляют необходимой требовательности по защите прав работников на охрану труда.</a:t>
            </a:r>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dirty="0" smtClean="0">
                <a:solidFill>
                  <a:srgbClr val="FF0000"/>
                </a:solidFill>
              </a:rPr>
              <a:t>Уполномоченный по охране труда в своей деятельности руководствуется:</a:t>
            </a:r>
            <a:endParaRPr lang="ru-RU" sz="2400" dirty="0">
              <a:solidFill>
                <a:srgbClr val="FF0000"/>
              </a:solidFill>
            </a:endParaRPr>
          </a:p>
        </p:txBody>
      </p:sp>
      <p:sp>
        <p:nvSpPr>
          <p:cNvPr id="3" name="Содержимое 2"/>
          <p:cNvSpPr>
            <a:spLocks noGrp="1"/>
          </p:cNvSpPr>
          <p:nvPr>
            <p:ph idx="1"/>
          </p:nvPr>
        </p:nvSpPr>
        <p:spPr>
          <a:xfrm>
            <a:off x="785786" y="1285860"/>
            <a:ext cx="7520940" cy="3579849"/>
          </a:xfrm>
        </p:spPr>
        <p:txBody>
          <a:bodyPr>
            <a:normAutofit/>
          </a:bodyPr>
          <a:lstStyle/>
          <a:p>
            <a:pPr>
              <a:buFontTx/>
              <a:buChar char="-"/>
            </a:pPr>
            <a:r>
              <a:rPr lang="ru-RU" sz="2000" dirty="0" smtClean="0">
                <a:cs typeface="Arial" pitchFamily="34" charset="0"/>
              </a:rPr>
              <a:t>Законодательными и иными нормативными актами по охране труда Российской Федерации</a:t>
            </a:r>
            <a:endParaRPr lang="ru-RU" sz="2000" dirty="0" smtClean="0">
              <a:effectLst>
                <a:outerShdw blurRad="38100" dist="38100" dir="2700000" algn="tl">
                  <a:srgbClr val="000000">
                    <a:alpha val="43137"/>
                  </a:srgbClr>
                </a:outerShdw>
              </a:effectLst>
            </a:endParaRPr>
          </a:p>
          <a:p>
            <a:pPr>
              <a:buFontTx/>
              <a:buChar char="-"/>
            </a:pPr>
            <a:r>
              <a:rPr lang="ru-RU" sz="2000" dirty="0" smtClean="0"/>
              <a:t>Положением об уполномоченном лице по охране труда профессионального союза</a:t>
            </a:r>
          </a:p>
          <a:p>
            <a:pPr>
              <a:buFontTx/>
              <a:buChar char="-"/>
            </a:pPr>
            <a:r>
              <a:rPr lang="ru-RU" sz="2000" dirty="0" smtClean="0"/>
              <a:t>Постановлениями( решениями) первичной профсоюзной организации и её выборных органов </a:t>
            </a:r>
          </a:p>
          <a:p>
            <a:pPr>
              <a:buFontTx/>
              <a:buChar char="-"/>
            </a:pPr>
            <a:r>
              <a:rPr lang="ru-RU" sz="2000" dirty="0" smtClean="0"/>
              <a:t>Коллективным договоров и (или) соглашением</a:t>
            </a:r>
          </a:p>
          <a:p>
            <a:pPr>
              <a:buFontTx/>
              <a:buChar char="-"/>
            </a:pPr>
            <a:r>
              <a:rPr lang="ru-RU" sz="2000" dirty="0" smtClean="0"/>
              <a:t>Локальными нормативными актами по охране труда</a:t>
            </a:r>
            <a:endParaRPr lang="ru-RU" sz="2000"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14290"/>
            <a:ext cx="7520940" cy="1143008"/>
          </a:xfrm>
        </p:spPr>
        <p:txBody>
          <a:bodyPr/>
          <a:lstStyle/>
          <a:p>
            <a:r>
              <a:rPr lang="ru-RU" sz="2400" dirty="0" smtClean="0">
                <a:solidFill>
                  <a:srgbClr val="FF0000"/>
                </a:solidFill>
              </a:rPr>
              <a:t>Условия которые необходимо выполнить при организации работы уполномоченных лиц</a:t>
            </a:r>
            <a:endParaRPr lang="ru-RU" sz="2400" dirty="0">
              <a:solidFill>
                <a:srgbClr val="FF0000"/>
              </a:solidFill>
            </a:endParaRPr>
          </a:p>
        </p:txBody>
      </p:sp>
      <p:sp>
        <p:nvSpPr>
          <p:cNvPr id="3" name="Содержимое 2"/>
          <p:cNvSpPr>
            <a:spLocks noGrp="1"/>
          </p:cNvSpPr>
          <p:nvPr>
            <p:ph idx="1"/>
          </p:nvPr>
        </p:nvSpPr>
        <p:spPr>
          <a:xfrm>
            <a:off x="500034" y="1428736"/>
            <a:ext cx="8358246" cy="3429024"/>
          </a:xfrm>
        </p:spPr>
        <p:txBody>
          <a:bodyPr>
            <a:normAutofit fontScale="92500"/>
          </a:bodyPr>
          <a:lstStyle/>
          <a:p>
            <a:pPr>
              <a:buAutoNum type="arabicPeriod"/>
            </a:pPr>
            <a:r>
              <a:rPr lang="ru-RU" sz="2000" dirty="0" smtClean="0"/>
              <a:t>Уполномоченный по охране труда должен быть избран на профсоюзном собрании или на заседании профсоюзного комитета простым голосованием, что должно быть зафиксировано в протоколе. </a:t>
            </a:r>
          </a:p>
          <a:p>
            <a:pPr>
              <a:buAutoNum type="arabicPeriod"/>
            </a:pPr>
            <a:r>
              <a:rPr lang="ru-RU" sz="2000" dirty="0" smtClean="0"/>
              <a:t>Уполномоченный по охране труда должен быть обучен по охране труда.</a:t>
            </a:r>
          </a:p>
          <a:p>
            <a:pPr>
              <a:buAutoNum type="arabicPeriod"/>
            </a:pPr>
            <a:r>
              <a:rPr lang="ru-RU" sz="2000" dirty="0" smtClean="0"/>
              <a:t>Правовое обеспечение и гарантии деятельности уполномоченного лица по охране труда.</a:t>
            </a:r>
          </a:p>
          <a:p>
            <a:pPr>
              <a:buAutoNum type="arabicPeriod"/>
            </a:pPr>
            <a:r>
              <a:rPr lang="ru-RU" sz="2000" dirty="0" smtClean="0"/>
              <a:t>В организации должна распространяться информация о деятельности уполномоченного лица по охране труда.</a:t>
            </a:r>
          </a:p>
          <a:p>
            <a:pPr>
              <a:buAutoNum type="arabicPeriod"/>
            </a:pPr>
            <a:r>
              <a:rPr lang="ru-RU" sz="2000" dirty="0" smtClean="0"/>
              <a:t>Наличие плана работы уполномоченного по охране труда и практическое его исполнение.</a:t>
            </a:r>
            <a:endParaRPr lang="ru-RU" sz="2000"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14283" y="142852"/>
            <a:ext cx="8786874" cy="4537098"/>
          </a:xfrm>
        </p:spPr>
        <p:txBody>
          <a:bodyPr>
            <a:noAutofit/>
          </a:bodyPr>
          <a:lstStyle/>
          <a:p>
            <a:pPr algn="ctr"/>
            <a:r>
              <a:rPr lang="ru-RU" sz="1200" dirty="0" smtClean="0"/>
              <a:t>ПРОТОКОЛ   общего профсоюзного собрания (конференции)</a:t>
            </a:r>
          </a:p>
          <a:p>
            <a:pPr algn="ctr"/>
            <a:r>
              <a:rPr lang="ru-RU" sz="1200" dirty="0" smtClean="0"/>
              <a:t>______________________________________________</a:t>
            </a:r>
          </a:p>
          <a:p>
            <a:pPr algn="ctr"/>
            <a:r>
              <a:rPr lang="ru-RU" sz="1200" dirty="0" smtClean="0"/>
              <a:t>(наименование организации (подразделения))</a:t>
            </a:r>
          </a:p>
          <a:p>
            <a:r>
              <a:rPr lang="ru-RU" sz="1200" dirty="0" smtClean="0"/>
              <a:t>По списку ______________________________ человек                       На собрании присутствуют ________________ человек</a:t>
            </a:r>
          </a:p>
          <a:p>
            <a:r>
              <a:rPr lang="ru-RU" sz="1200" dirty="0" smtClean="0"/>
              <a:t>Повестка дня:            1. Избрание уполномоченных (доверенных) лиц по охране труда</a:t>
            </a:r>
          </a:p>
          <a:p>
            <a:r>
              <a:rPr lang="ru-RU" sz="1200" dirty="0" smtClean="0"/>
              <a:t>Выступили:  </a:t>
            </a:r>
            <a:r>
              <a:rPr lang="ru-RU" sz="1200" b="0" dirty="0" smtClean="0"/>
              <a:t>__________________________________</a:t>
            </a:r>
            <a:endParaRPr lang="ru-RU" sz="1200" dirty="0" smtClean="0"/>
          </a:p>
          <a:p>
            <a:r>
              <a:rPr lang="ru-RU" sz="1200" dirty="0" smtClean="0"/>
              <a:t>                                         (Ф.И.О. должность)</a:t>
            </a:r>
          </a:p>
          <a:p>
            <a:r>
              <a:rPr lang="ru-RU" sz="1200" dirty="0" smtClean="0"/>
              <a:t>Постановили:                             Уполномоченным (доверенными) лицом по охране труда избрать</a:t>
            </a:r>
          </a:p>
          <a:p>
            <a:r>
              <a:rPr lang="ru-RU" sz="1200" dirty="0" smtClean="0"/>
              <a:t>1. __________________________________</a:t>
            </a:r>
          </a:p>
          <a:p>
            <a:r>
              <a:rPr lang="ru-RU" sz="1200" dirty="0" smtClean="0"/>
              <a:t>(Ф.И.О. ) </a:t>
            </a:r>
          </a:p>
          <a:p>
            <a:r>
              <a:rPr lang="ru-RU" sz="1200" dirty="0" smtClean="0"/>
              <a:t>Голосовали: 	 за ______ человек              против _____ человек                          воздержались ___   человек</a:t>
            </a:r>
          </a:p>
          <a:p>
            <a:r>
              <a:rPr lang="ru-RU" sz="1200" dirty="0" smtClean="0"/>
              <a:t>Секретарь собрания _________________________ ______________</a:t>
            </a:r>
          </a:p>
          <a:p>
            <a:r>
              <a:rPr lang="ru-RU" sz="1200" dirty="0" smtClean="0"/>
              <a:t>					(Ф.И.О.)			(подпись)</a:t>
            </a:r>
          </a:p>
          <a:p>
            <a:r>
              <a:rPr lang="ru-RU" sz="1200" b="0" dirty="0" smtClean="0"/>
              <a:t> </a:t>
            </a:r>
            <a:endParaRPr lang="ru-RU" sz="1200" dirty="0" smtClean="0"/>
          </a:p>
          <a:p>
            <a:r>
              <a:rPr lang="ru-RU" sz="1200" dirty="0" smtClean="0"/>
              <a:t>«__» ________________ 201_ г.</a:t>
            </a:r>
          </a:p>
          <a:p>
            <a:r>
              <a:rPr lang="ru-RU" sz="1200" dirty="0" smtClean="0"/>
              <a:t> </a:t>
            </a:r>
          </a:p>
          <a:p>
            <a:r>
              <a:rPr lang="ru-RU" sz="1200" b="0" dirty="0" smtClean="0"/>
              <a:t> </a:t>
            </a:r>
            <a:endParaRPr lang="ru-RU" sz="1200" dirty="0" smtClean="0"/>
          </a:p>
          <a:p>
            <a:r>
              <a:rPr lang="ru-RU" sz="1200" b="0" dirty="0" smtClean="0"/>
              <a:t> </a:t>
            </a:r>
            <a:endParaRPr lang="ru-RU" sz="1200" dirty="0" smtClean="0"/>
          </a:p>
          <a:p>
            <a:endParaRPr lang="ru-RU" sz="1200"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357166"/>
            <a:ext cx="7520940" cy="705786"/>
          </a:xfrm>
        </p:spPr>
        <p:txBody>
          <a:bodyPr/>
          <a:lstStyle/>
          <a:p>
            <a:r>
              <a:rPr lang="ru-RU" sz="2400" dirty="0" smtClean="0">
                <a:solidFill>
                  <a:srgbClr val="FF0000"/>
                </a:solidFill>
              </a:rPr>
              <a:t>Условия которые необходимо выполнить при организации работы уполномоченных лиц</a:t>
            </a:r>
            <a:endParaRPr lang="ru-RU" sz="2400" dirty="0"/>
          </a:p>
        </p:txBody>
      </p:sp>
      <p:pic>
        <p:nvPicPr>
          <p:cNvPr id="5" name="Содержимое 4" descr="d:\Desktop\ОТЧЕТЫ о работе\РАБОТА ,ПЛАНЫ и ОТЧЕТ  за2017 г\СЕМИНАР 8.02.17\Картинки к нес. случаю\attention.png"/>
          <p:cNvPicPr>
            <a:picLocks noGrp="1"/>
          </p:cNvPicPr>
          <p:nvPr>
            <p:ph idx="1"/>
          </p:nvPr>
        </p:nvPicPr>
        <p:blipFill>
          <a:blip r:embed="rId2"/>
          <a:srcRect/>
          <a:stretch>
            <a:fillRect/>
          </a:stretch>
        </p:blipFill>
        <p:spPr bwMode="auto">
          <a:xfrm>
            <a:off x="571472" y="1285860"/>
            <a:ext cx="3914776" cy="1261025"/>
          </a:xfrm>
          <a:prstGeom prst="rect">
            <a:avLst/>
          </a:prstGeom>
          <a:noFill/>
          <a:ln w="9525">
            <a:noFill/>
            <a:miter lim="800000"/>
            <a:headEnd/>
            <a:tailEnd/>
          </a:ln>
        </p:spPr>
      </p:pic>
      <p:sp>
        <p:nvSpPr>
          <p:cNvPr id="4" name="Прямоугольник 3"/>
          <p:cNvSpPr/>
          <p:nvPr/>
        </p:nvSpPr>
        <p:spPr>
          <a:xfrm>
            <a:off x="714348" y="2643182"/>
            <a:ext cx="7929618" cy="1938992"/>
          </a:xfrm>
          <a:prstGeom prst="rect">
            <a:avLst/>
          </a:prstGeom>
        </p:spPr>
        <p:txBody>
          <a:bodyPr wrap="square">
            <a:spAutoFit/>
          </a:bodyPr>
          <a:lstStyle/>
          <a:p>
            <a:pPr algn="just"/>
            <a:r>
              <a:rPr lang="ru-RU" sz="2400" b="1" dirty="0" smtClean="0">
                <a:solidFill>
                  <a:srgbClr val="0070C0"/>
                </a:solidFill>
              </a:rPr>
              <a:t>Уполномоченным не может быть избран работник (должностное лицо), в функциональные обязанности которого входит обеспечение безопасных условий и охраны труда в организации, ее структурном подразделении.</a:t>
            </a:r>
            <a:endParaRPr lang="ru-RU" sz="2400" b="1" dirty="0">
              <a:solidFill>
                <a:srgbClr val="0070C0"/>
              </a:solidFill>
            </a:endParaRPr>
          </a:p>
        </p:txBody>
      </p:sp>
      <p:pic>
        <p:nvPicPr>
          <p:cNvPr id="6" name="Picture 4" descr="D:\job\Профсоюз_ГОС\design\презентация города и веси\prgu-(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Трудовой кодекс РФ</a:t>
            </a:r>
            <a:endParaRPr lang="ru-RU" dirty="0">
              <a:solidFill>
                <a:srgbClr val="FF0000"/>
              </a:solidFill>
            </a:endParaRPr>
          </a:p>
        </p:txBody>
      </p:sp>
      <p:sp>
        <p:nvSpPr>
          <p:cNvPr id="3" name="Содержимое 2"/>
          <p:cNvSpPr>
            <a:spLocks noGrp="1"/>
          </p:cNvSpPr>
          <p:nvPr>
            <p:ph idx="1"/>
          </p:nvPr>
        </p:nvSpPr>
        <p:spPr>
          <a:xfrm>
            <a:off x="822960" y="1000108"/>
            <a:ext cx="7963882" cy="3929090"/>
          </a:xfrm>
        </p:spPr>
        <p:txBody>
          <a:bodyPr>
            <a:normAutofit fontScale="92500" lnSpcReduction="20000"/>
          </a:bodyPr>
          <a:lstStyle/>
          <a:p>
            <a:pPr marL="0" indent="0"/>
            <a:r>
              <a:rPr lang="ru-RU" sz="1800" dirty="0" smtClean="0"/>
              <a:t>Трудовой кодекс </a:t>
            </a:r>
            <a:r>
              <a:rPr lang="ru-RU" sz="1800" dirty="0" smtClean="0"/>
              <a:t> РФ </a:t>
            </a:r>
            <a:r>
              <a:rPr lang="ru-RU" sz="1800" dirty="0" smtClean="0">
                <a:solidFill>
                  <a:srgbClr val="0070C0"/>
                </a:solidFill>
              </a:rPr>
              <a:t>с</a:t>
            </a:r>
            <a:r>
              <a:rPr lang="ru-RU" sz="1800" dirty="0" smtClean="0">
                <a:solidFill>
                  <a:srgbClr val="0070C0"/>
                </a:solidFill>
              </a:rPr>
              <a:t>татья </a:t>
            </a:r>
            <a:r>
              <a:rPr lang="ru-RU" sz="1800" dirty="0" smtClean="0">
                <a:solidFill>
                  <a:srgbClr val="0070C0"/>
                </a:solidFill>
              </a:rPr>
              <a:t>214 </a:t>
            </a:r>
            <a:r>
              <a:rPr lang="ru-RU" sz="1800" dirty="0" smtClean="0">
                <a:solidFill>
                  <a:srgbClr val="FF0000"/>
                </a:solidFill>
              </a:rPr>
              <a:t> </a:t>
            </a:r>
            <a:endParaRPr lang="ru-RU" sz="1800" dirty="0" smtClean="0"/>
          </a:p>
          <a:p>
            <a:pPr marL="0" indent="0"/>
            <a:r>
              <a:rPr lang="ru-RU" dirty="0" smtClean="0"/>
              <a:t>Работодатель обязан обеспечить: </a:t>
            </a:r>
          </a:p>
          <a:p>
            <a:pPr marL="0" indent="0"/>
            <a:r>
              <a:rPr lang="ru-RU" dirty="0" smtClean="0"/>
              <a:t>- систематическое выявление </a:t>
            </a:r>
            <a:r>
              <a:rPr lang="ru-RU" dirty="0" smtClean="0">
                <a:solidFill>
                  <a:srgbClr val="FF0000"/>
                </a:solidFill>
              </a:rPr>
              <a:t>опасностей и  профессиональных рисков</a:t>
            </a:r>
            <a:r>
              <a:rPr lang="ru-RU" dirty="0" smtClean="0"/>
              <a:t>, их регулярный анализ и оценку </a:t>
            </a:r>
          </a:p>
          <a:p>
            <a:pPr marL="0" indent="0"/>
            <a:r>
              <a:rPr lang="ru-RU" dirty="0" smtClean="0"/>
              <a:t>- разработку мер, направленных на обеспечение безопасных условий и охраны труда, оценку  уровня профессиональных рисков </a:t>
            </a:r>
            <a:r>
              <a:rPr lang="ru-RU" dirty="0" smtClean="0">
                <a:solidFill>
                  <a:srgbClr val="FF0000"/>
                </a:solidFill>
              </a:rPr>
              <a:t>перед вводом </a:t>
            </a:r>
            <a:r>
              <a:rPr lang="ru-RU" dirty="0" smtClean="0"/>
              <a:t>в эксплуатацию производственных объектов, вновь организованных рабочих мест </a:t>
            </a:r>
          </a:p>
          <a:p>
            <a:pPr marL="0" indent="0">
              <a:buFontTx/>
              <a:buChar char="-"/>
            </a:pPr>
            <a:r>
              <a:rPr lang="ru-RU" dirty="0" smtClean="0">
                <a:solidFill>
                  <a:srgbClr val="FF0000"/>
                </a:solidFill>
              </a:rPr>
              <a:t>информирование</a:t>
            </a:r>
            <a:r>
              <a:rPr lang="ru-RU" dirty="0" smtClean="0"/>
              <a:t> </a:t>
            </a:r>
            <a:r>
              <a:rPr lang="ru-RU" dirty="0" smtClean="0"/>
              <a:t>работников об условиях и охране труда на их рабочих местах,   </a:t>
            </a:r>
            <a:endParaRPr lang="ru-RU" dirty="0" smtClean="0"/>
          </a:p>
          <a:p>
            <a:pPr marL="0" indent="0"/>
            <a:r>
              <a:rPr lang="ru-RU" dirty="0" smtClean="0"/>
              <a:t> </a:t>
            </a:r>
            <a:r>
              <a:rPr lang="ru-RU" dirty="0" smtClean="0">
                <a:solidFill>
                  <a:srgbClr val="FF0000"/>
                </a:solidFill>
              </a:rPr>
              <a:t>о существующих профессиональных рисках и их уровнях </a:t>
            </a:r>
            <a:endParaRPr lang="ru-RU" dirty="0" smtClean="0"/>
          </a:p>
          <a:p>
            <a:pPr marL="0" indent="0"/>
            <a:r>
              <a:rPr lang="ru-RU" sz="1800" dirty="0" smtClean="0"/>
              <a:t>Трудовой кодекс </a:t>
            </a:r>
            <a:r>
              <a:rPr lang="ru-RU" sz="1800" dirty="0" smtClean="0"/>
              <a:t> РФ </a:t>
            </a:r>
            <a:r>
              <a:rPr lang="ru-RU" sz="1800" dirty="0" smtClean="0">
                <a:solidFill>
                  <a:srgbClr val="0070C0"/>
                </a:solidFill>
              </a:rPr>
              <a:t>с</a:t>
            </a:r>
            <a:r>
              <a:rPr lang="ru-RU" sz="1800" dirty="0" smtClean="0">
                <a:solidFill>
                  <a:srgbClr val="0070C0"/>
                </a:solidFill>
              </a:rPr>
              <a:t>татья </a:t>
            </a:r>
            <a:r>
              <a:rPr lang="ru-RU" sz="1800" dirty="0" smtClean="0">
                <a:solidFill>
                  <a:srgbClr val="0070C0"/>
                </a:solidFill>
              </a:rPr>
              <a:t>216 </a:t>
            </a:r>
            <a:endParaRPr lang="ru-RU" sz="1800" dirty="0" smtClean="0"/>
          </a:p>
          <a:p>
            <a:pPr marL="0" indent="0"/>
            <a:r>
              <a:rPr lang="ru-RU" dirty="0" smtClean="0"/>
              <a:t>Каждый работник имеет право на: </a:t>
            </a:r>
          </a:p>
          <a:p>
            <a:pPr marL="0" indent="0"/>
            <a:r>
              <a:rPr lang="ru-RU" dirty="0" smtClean="0"/>
              <a:t> - получение достоверной информации от работодателя, соответствующих государственных органов и общественных организаций об условиях и охране труда на рабочем месте, </a:t>
            </a:r>
            <a:r>
              <a:rPr lang="ru-RU" dirty="0" smtClean="0">
                <a:solidFill>
                  <a:srgbClr val="FF0000"/>
                </a:solidFill>
              </a:rPr>
              <a:t>о существующих профессиональных рисках и их уровнях</a:t>
            </a:r>
            <a:r>
              <a:rPr lang="ru-RU" dirty="0" smtClean="0"/>
              <a:t>, а также о мерах по защите от воздействия вредных и (или) опасных производственных факторов </a:t>
            </a:r>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420034"/>
          </a:xfrm>
        </p:spPr>
        <p:txBody>
          <a:bodyPr/>
          <a:lstStyle/>
          <a:p>
            <a:pPr algn="ctr"/>
            <a:r>
              <a:rPr lang="ru-RU" dirty="0" smtClean="0"/>
              <a:t> </a:t>
            </a:r>
            <a:r>
              <a:rPr lang="ru-RU" sz="2400" dirty="0" smtClean="0">
                <a:solidFill>
                  <a:srgbClr val="FF0000"/>
                </a:solidFill>
              </a:rPr>
              <a:t>Обучение </a:t>
            </a:r>
            <a:endParaRPr lang="ru-RU" sz="2400" dirty="0">
              <a:solidFill>
                <a:srgbClr val="FF0000"/>
              </a:solidFill>
            </a:endParaRPr>
          </a:p>
        </p:txBody>
      </p:sp>
      <p:sp>
        <p:nvSpPr>
          <p:cNvPr id="3" name="Содержимое 2"/>
          <p:cNvSpPr>
            <a:spLocks noGrp="1"/>
          </p:cNvSpPr>
          <p:nvPr>
            <p:ph idx="1"/>
          </p:nvPr>
        </p:nvSpPr>
        <p:spPr>
          <a:xfrm>
            <a:off x="822960" y="857232"/>
            <a:ext cx="7963882" cy="4143404"/>
          </a:xfrm>
        </p:spPr>
        <p:txBody>
          <a:bodyPr>
            <a:normAutofit fontScale="47500" lnSpcReduction="20000"/>
          </a:bodyPr>
          <a:lstStyle/>
          <a:p>
            <a:pPr algn="just"/>
            <a:r>
              <a:rPr lang="ru-RU" sz="2900" dirty="0" smtClean="0">
                <a:solidFill>
                  <a:srgbClr val="0070C0"/>
                </a:solidFill>
                <a:latin typeface="Arial" pitchFamily="34" charset="0"/>
                <a:cs typeface="Arial" pitchFamily="34" charset="0"/>
              </a:rPr>
              <a:t>   Обучение уполномоченного должно проходить в лицензированном учебном центре по  программам с выдачей удостоверения о прохождении обучения.</a:t>
            </a:r>
          </a:p>
          <a:p>
            <a:pPr algn="just"/>
            <a:r>
              <a:rPr lang="ru-RU" sz="2900" dirty="0" smtClean="0">
                <a:latin typeface="Arial" pitchFamily="34" charset="0"/>
                <a:cs typeface="Arial" pitchFamily="34" charset="0"/>
              </a:rPr>
              <a:t> Постановление  правительства РФ от 24 декабря 2021 года № 2464 « О порядке обучения по охране труда и проверки знания требований охраны труда</a:t>
            </a:r>
          </a:p>
          <a:p>
            <a:pPr algn="just"/>
            <a:r>
              <a:rPr lang="ru-RU" sz="2900" dirty="0" smtClean="0">
                <a:latin typeface="Arial" pitchFamily="34" charset="0"/>
                <a:cs typeface="Arial" pitchFamily="34" charset="0"/>
              </a:rPr>
              <a:t>  п.46 Обучение требованиям охраны труда в зависимости от категории работников проводиться:</a:t>
            </a:r>
          </a:p>
          <a:p>
            <a:pPr algn="just"/>
            <a:r>
              <a:rPr lang="ru-RU" sz="2900" dirty="0" smtClean="0">
                <a:latin typeface="Arial" pitchFamily="34" charset="0"/>
                <a:cs typeface="Arial" pitchFamily="34" charset="0"/>
              </a:rPr>
              <a:t> а)  по программе обучения по общим  вопросам охраны труда и функционирования системы управления охраной труда продолжительностью не менее 16 часов.</a:t>
            </a:r>
          </a:p>
          <a:p>
            <a:pPr algn="just"/>
            <a:r>
              <a:rPr lang="ru-RU" sz="2900" dirty="0" smtClean="0">
                <a:latin typeface="Arial" pitchFamily="34" charset="0"/>
                <a:cs typeface="Arial" pitchFamily="34" charset="0"/>
              </a:rPr>
              <a:t>б) по программе обучения безопасным методам и приемам выполнения работ при воздействии вредных и ( или) опасных производственных  факторов, источников опасности, идентифицированных в рамках специальной оценки условий труда и оценки профессиональных рисков, продолжительностью не менее 16 часов,</a:t>
            </a:r>
            <a:endParaRPr lang="ru-RU" sz="2900" dirty="0" smtClean="0">
              <a:solidFill>
                <a:srgbClr val="0070C0"/>
              </a:solidFill>
              <a:latin typeface="Arial" pitchFamily="34" charset="0"/>
              <a:cs typeface="Arial" pitchFamily="34" charset="0"/>
            </a:endParaRPr>
          </a:p>
          <a:p>
            <a:pPr algn="just">
              <a:buFont typeface="Wingdings" pitchFamily="2" charset="2"/>
              <a:buChar char="Ø"/>
            </a:pPr>
            <a:r>
              <a:rPr lang="ru-RU" sz="2900" dirty="0" smtClean="0">
                <a:solidFill>
                  <a:srgbClr val="FF0000"/>
                </a:solidFill>
                <a:latin typeface="Arial" pitchFamily="34" charset="0"/>
                <a:cs typeface="Arial" pitchFamily="34" charset="0"/>
              </a:rPr>
              <a:t>Обучение может быть оплачено :</a:t>
            </a:r>
          </a:p>
          <a:p>
            <a:pPr algn="just">
              <a:buFontTx/>
              <a:buChar char="-"/>
            </a:pPr>
            <a:r>
              <a:rPr lang="ru-RU" sz="2900" dirty="0" smtClean="0">
                <a:solidFill>
                  <a:srgbClr val="0070C0"/>
                </a:solidFill>
                <a:latin typeface="Arial" pitchFamily="34" charset="0"/>
                <a:cs typeface="Arial" pitchFamily="34" charset="0"/>
              </a:rPr>
              <a:t>За счет средств работодателя</a:t>
            </a:r>
          </a:p>
          <a:p>
            <a:pPr algn="just">
              <a:buFontTx/>
              <a:buChar char="-"/>
            </a:pPr>
            <a:r>
              <a:rPr lang="ru-RU" sz="2900" dirty="0" smtClean="0">
                <a:solidFill>
                  <a:srgbClr val="0070C0"/>
                </a:solidFill>
                <a:latin typeface="Arial" pitchFamily="34" charset="0"/>
                <a:cs typeface="Arial" pitchFamily="34" charset="0"/>
              </a:rPr>
              <a:t>За счет средств Фонда социального страхования </a:t>
            </a:r>
          </a:p>
          <a:p>
            <a:pPr algn="just">
              <a:buFontTx/>
              <a:buChar char="-"/>
            </a:pPr>
            <a:r>
              <a:rPr lang="ru-RU" sz="2900" dirty="0" smtClean="0">
                <a:solidFill>
                  <a:srgbClr val="0070C0"/>
                </a:solidFill>
                <a:latin typeface="Arial" pitchFamily="34" charset="0"/>
                <a:cs typeface="Arial" pitchFamily="34" charset="0"/>
              </a:rPr>
              <a:t>За счет профсоюза</a:t>
            </a:r>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t>
            </a:r>
            <a:r>
              <a:rPr lang="ru-RU" dirty="0" smtClean="0">
                <a:solidFill>
                  <a:srgbClr val="FF0000"/>
                </a:solidFill>
              </a:rPr>
              <a:t>Гарантии</a:t>
            </a:r>
            <a:endParaRPr lang="ru-RU" dirty="0">
              <a:solidFill>
                <a:srgbClr val="FF0000"/>
              </a:solidFill>
            </a:endParaRPr>
          </a:p>
        </p:txBody>
      </p:sp>
      <p:sp>
        <p:nvSpPr>
          <p:cNvPr id="3" name="Содержимое 2"/>
          <p:cNvSpPr>
            <a:spLocks noGrp="1"/>
          </p:cNvSpPr>
          <p:nvPr>
            <p:ph idx="1"/>
          </p:nvPr>
        </p:nvSpPr>
        <p:spPr>
          <a:xfrm>
            <a:off x="357158" y="1100628"/>
            <a:ext cx="8429684" cy="3579849"/>
          </a:xfrm>
        </p:spPr>
        <p:txBody>
          <a:bodyPr>
            <a:noAutofit/>
          </a:bodyPr>
          <a:lstStyle/>
          <a:p>
            <a:pPr>
              <a:buAutoNum type="arabicPeriod"/>
            </a:pPr>
            <a:r>
              <a:rPr lang="ru-RU" sz="1800" dirty="0" smtClean="0">
                <a:solidFill>
                  <a:srgbClr val="0070C0"/>
                </a:solidFill>
              </a:rPr>
              <a:t>В коллективном договоре должно быть определено время для работы уполномоченного, когда он будет освобожден от основной работы                                     ( еженедельно не менее двух часов).</a:t>
            </a:r>
          </a:p>
          <a:p>
            <a:pPr>
              <a:buAutoNum type="arabicPeriod"/>
            </a:pPr>
            <a:r>
              <a:rPr lang="ru-RU" sz="1800" dirty="0" smtClean="0">
                <a:solidFill>
                  <a:srgbClr val="0070C0"/>
                </a:solidFill>
              </a:rPr>
              <a:t>Коллективным договором и Положением должны быть предусмотрены стимулирующие  гарантии ( дополнительный день к отпуску, премии и т.д.)</a:t>
            </a:r>
          </a:p>
          <a:p>
            <a:pPr>
              <a:buAutoNum type="arabicPeriod"/>
            </a:pPr>
            <a:r>
              <a:rPr lang="ru-RU" sz="1800" dirty="0" smtClean="0">
                <a:solidFill>
                  <a:srgbClr val="0070C0"/>
                </a:solidFill>
              </a:rPr>
              <a:t>Уполномоченный один раз в полугодие отчитывается перед профсоюзным комитетом, поэтому необходимо предусмотреть поощрение за счет </a:t>
            </a:r>
            <a:r>
              <a:rPr lang="ru-RU" sz="1800" dirty="0" err="1" smtClean="0">
                <a:solidFill>
                  <a:srgbClr val="0070C0"/>
                </a:solidFill>
              </a:rPr>
              <a:t>профбюджета</a:t>
            </a:r>
            <a:r>
              <a:rPr lang="ru-RU" sz="1800" dirty="0" smtClean="0">
                <a:solidFill>
                  <a:srgbClr val="0070C0"/>
                </a:solidFill>
              </a:rPr>
              <a:t>.</a:t>
            </a:r>
          </a:p>
          <a:p>
            <a:pPr>
              <a:buAutoNum type="arabicPeriod"/>
            </a:pPr>
            <a:r>
              <a:rPr lang="ru-RU" sz="1800" dirty="0" smtClean="0">
                <a:solidFill>
                  <a:srgbClr val="0070C0"/>
                </a:solidFill>
              </a:rPr>
              <a:t>Основной стимулирующей гарантией является выдвижение уполномоченного на участие в смотре – конкурсе на звание « Лучший уполномоченный по охране труда»  По итогам конкурса определяются победитель и призеры.</a:t>
            </a:r>
            <a:endParaRPr lang="ru-RU" sz="1800" dirty="0">
              <a:solidFill>
                <a:srgbClr val="0070C0"/>
              </a:solidFill>
            </a:endParaRPr>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 Информация</a:t>
            </a:r>
            <a:endParaRPr lang="ru-RU" dirty="0">
              <a:solidFill>
                <a:srgbClr val="FF0000"/>
              </a:solidFill>
            </a:endParaRPr>
          </a:p>
        </p:txBody>
      </p:sp>
      <p:sp>
        <p:nvSpPr>
          <p:cNvPr id="3" name="Содержимое 2"/>
          <p:cNvSpPr>
            <a:spLocks noGrp="1"/>
          </p:cNvSpPr>
          <p:nvPr>
            <p:ph idx="1"/>
          </p:nvPr>
        </p:nvSpPr>
        <p:spPr>
          <a:xfrm>
            <a:off x="500034" y="1100628"/>
            <a:ext cx="8286808" cy="3579849"/>
          </a:xfrm>
        </p:spPr>
        <p:txBody>
          <a:bodyPr>
            <a:normAutofit/>
          </a:bodyPr>
          <a:lstStyle/>
          <a:p>
            <a:r>
              <a:rPr lang="ru-RU" sz="2400" dirty="0" smtClean="0">
                <a:solidFill>
                  <a:srgbClr val="FF0000"/>
                </a:solidFill>
              </a:rPr>
              <a:t>На профсоюзном стенде необходимо разместить:</a:t>
            </a:r>
          </a:p>
          <a:p>
            <a:pPr>
              <a:buFontTx/>
              <a:buChar char="-"/>
            </a:pPr>
            <a:r>
              <a:rPr lang="ru-RU" sz="2400" dirty="0" smtClean="0">
                <a:solidFill>
                  <a:srgbClr val="0070C0"/>
                </a:solidFill>
              </a:rPr>
              <a:t>Решение собрания об избрании уполномоченного по охране труда</a:t>
            </a:r>
          </a:p>
          <a:p>
            <a:pPr>
              <a:buFontTx/>
              <a:buChar char="-"/>
            </a:pPr>
            <a:r>
              <a:rPr lang="ru-RU" sz="2400" dirty="0" smtClean="0">
                <a:solidFill>
                  <a:srgbClr val="0070C0"/>
                </a:solidFill>
              </a:rPr>
              <a:t>Фотография уполномоченного по охране труда</a:t>
            </a:r>
          </a:p>
          <a:p>
            <a:pPr>
              <a:buFontTx/>
              <a:buChar char="-"/>
            </a:pPr>
            <a:r>
              <a:rPr lang="ru-RU" sz="2400" dirty="0" smtClean="0">
                <a:solidFill>
                  <a:srgbClr val="0070C0"/>
                </a:solidFill>
              </a:rPr>
              <a:t>Положение о его деятельности</a:t>
            </a:r>
          </a:p>
          <a:p>
            <a:pPr>
              <a:buFontTx/>
              <a:buChar char="-"/>
            </a:pPr>
            <a:r>
              <a:rPr lang="ru-RU" sz="2400" dirty="0" smtClean="0">
                <a:solidFill>
                  <a:srgbClr val="0070C0"/>
                </a:solidFill>
              </a:rPr>
              <a:t>Время и место работы уполномоченного, которое записано в коллективном договоре</a:t>
            </a:r>
            <a:endParaRPr lang="ru-RU" sz="2400" dirty="0">
              <a:solidFill>
                <a:srgbClr val="0070C0"/>
              </a:solidFill>
            </a:endParaRPr>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634348"/>
          </a:xfrm>
        </p:spPr>
        <p:txBody>
          <a:bodyPr/>
          <a:lstStyle/>
          <a:p>
            <a:r>
              <a:rPr lang="ru-RU" sz="2400" dirty="0" smtClean="0">
                <a:solidFill>
                  <a:srgbClr val="FF0000"/>
                </a:solidFill>
              </a:rPr>
              <a:t>Условия которые необходимо выполнить при организации работы уполномоченных лиц</a:t>
            </a:r>
            <a:endParaRPr lang="ru-RU" sz="2400" dirty="0"/>
          </a:p>
        </p:txBody>
      </p:sp>
      <p:sp>
        <p:nvSpPr>
          <p:cNvPr id="3" name="Содержимое 2"/>
          <p:cNvSpPr>
            <a:spLocks noGrp="1"/>
          </p:cNvSpPr>
          <p:nvPr>
            <p:ph idx="1"/>
          </p:nvPr>
        </p:nvSpPr>
        <p:spPr>
          <a:xfrm>
            <a:off x="357158" y="1500175"/>
            <a:ext cx="8501122" cy="3000396"/>
          </a:xfrm>
        </p:spPr>
        <p:txBody>
          <a:bodyPr/>
          <a:lstStyle/>
          <a:p>
            <a:pPr algn="just"/>
            <a:r>
              <a:rPr lang="ru-RU" dirty="0" smtClean="0"/>
              <a:t>       </a:t>
            </a:r>
            <a:r>
              <a:rPr lang="ru-RU" sz="2000" i="1" dirty="0" smtClean="0">
                <a:solidFill>
                  <a:srgbClr val="0070C0"/>
                </a:solidFill>
              </a:rPr>
              <a:t>Уполномоченные осуществляют свою деятельность во взаимодействии с руководителями и иными должностными лицами организации (структурного подразделения), службой охраны труда и другими службами организации, комитетом (комиссией) по охране труда, технической инспекцией труда профсоюзов, территориальными органами федеральных органов исполнительной власти, уполномоченных на проведение надзора и контроля.</a:t>
            </a:r>
            <a:endParaRPr lang="ru-RU" sz="2000" i="1" dirty="0">
              <a:solidFill>
                <a:srgbClr val="0070C0"/>
              </a:solidFill>
            </a:endParaRPr>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Задачи уполномоченного</a:t>
            </a:r>
            <a:endParaRPr lang="ru-RU" dirty="0">
              <a:solidFill>
                <a:srgbClr val="FF0000"/>
              </a:solidFill>
            </a:endParaRPr>
          </a:p>
        </p:txBody>
      </p:sp>
      <p:sp>
        <p:nvSpPr>
          <p:cNvPr id="3" name="Содержимое 2"/>
          <p:cNvSpPr>
            <a:spLocks noGrp="1"/>
          </p:cNvSpPr>
          <p:nvPr>
            <p:ph idx="1"/>
          </p:nvPr>
        </p:nvSpPr>
        <p:spPr>
          <a:xfrm>
            <a:off x="357158" y="1100628"/>
            <a:ext cx="8429684" cy="3900008"/>
          </a:xfrm>
        </p:spPr>
        <p:txBody>
          <a:bodyPr>
            <a:normAutofit fontScale="92500" lnSpcReduction="20000"/>
          </a:bodyPr>
          <a:lstStyle/>
          <a:p>
            <a:r>
              <a:rPr lang="ru-RU" b="0" dirty="0" smtClean="0">
                <a:ln w="10160">
                  <a:solidFill>
                    <a:schemeClr val="accent1"/>
                  </a:solidFill>
                  <a:prstDash val="solid"/>
                </a:ln>
                <a:solidFill>
                  <a:srgbClr val="0070C0"/>
                </a:solidFill>
              </a:rPr>
              <a:t>      </a:t>
            </a:r>
            <a:r>
              <a:rPr lang="ru-RU" sz="1800" dirty="0" smtClean="0">
                <a:ln w="10160">
                  <a:solidFill>
                    <a:schemeClr val="accent1"/>
                  </a:solidFill>
                  <a:prstDash val="solid"/>
                </a:ln>
                <a:solidFill>
                  <a:srgbClr val="0070C0"/>
                </a:solidFill>
              </a:rPr>
              <a:t>Содействие созданию в организации (в структурном подразделении) здоровых и безопасных условий труда, соответствующих требованиям норм и правил по охране труда. </a:t>
            </a:r>
            <a:br>
              <a:rPr lang="ru-RU" sz="1800" dirty="0" smtClean="0">
                <a:ln w="10160">
                  <a:solidFill>
                    <a:schemeClr val="accent1"/>
                  </a:solidFill>
                  <a:prstDash val="solid"/>
                </a:ln>
                <a:solidFill>
                  <a:srgbClr val="0070C0"/>
                </a:solidFill>
              </a:rPr>
            </a:br>
            <a:r>
              <a:rPr lang="ru-RU" sz="1800" dirty="0" smtClean="0">
                <a:ln w="10160">
                  <a:solidFill>
                    <a:schemeClr val="accent1"/>
                  </a:solidFill>
                  <a:prstDash val="solid"/>
                </a:ln>
                <a:solidFill>
                  <a:srgbClr val="0070C0"/>
                </a:solidFill>
              </a:rPr>
              <a:t> </a:t>
            </a:r>
            <a:br>
              <a:rPr lang="ru-RU" sz="1800" dirty="0" smtClean="0">
                <a:ln w="10160">
                  <a:solidFill>
                    <a:schemeClr val="accent1"/>
                  </a:solidFill>
                  <a:prstDash val="solid"/>
                </a:ln>
                <a:solidFill>
                  <a:srgbClr val="0070C0"/>
                </a:solidFill>
              </a:rPr>
            </a:br>
            <a:r>
              <a:rPr lang="ru-RU" sz="1800" dirty="0" smtClean="0">
                <a:ln w="10160">
                  <a:solidFill>
                    <a:schemeClr val="accent1"/>
                  </a:solidFill>
                  <a:prstDash val="solid"/>
                </a:ln>
                <a:solidFill>
                  <a:srgbClr val="0070C0"/>
                </a:solidFill>
              </a:rPr>
              <a:t>Осуществление контроля в форме обследования и (или) наблюдения за состоянием условий охраны труда на рабочих местах. </a:t>
            </a:r>
          </a:p>
          <a:p>
            <a:r>
              <a:rPr lang="ru-RU" sz="1800" dirty="0" smtClean="0">
                <a:ln w="10160">
                  <a:solidFill>
                    <a:schemeClr val="accent1"/>
                  </a:solidFill>
                  <a:prstDash val="solid"/>
                </a:ln>
                <a:solidFill>
                  <a:srgbClr val="0070C0"/>
                </a:solidFill>
              </a:rPr>
              <a:t>        Подготовка предложений работодателю по улучшению условий и охраны труда на рабочих местах на основе проводимого анализа</a:t>
            </a:r>
            <a:br>
              <a:rPr lang="ru-RU" sz="1800" dirty="0" smtClean="0">
                <a:ln w="10160">
                  <a:solidFill>
                    <a:schemeClr val="accent1"/>
                  </a:solidFill>
                  <a:prstDash val="solid"/>
                </a:ln>
                <a:solidFill>
                  <a:srgbClr val="0070C0"/>
                </a:solidFill>
              </a:rPr>
            </a:br>
            <a:r>
              <a:rPr lang="ru-RU" sz="1800" dirty="0" smtClean="0">
                <a:ln w="10160">
                  <a:solidFill>
                    <a:schemeClr val="accent1"/>
                  </a:solidFill>
                  <a:prstDash val="solid"/>
                </a:ln>
                <a:solidFill>
                  <a:srgbClr val="0070C0"/>
                </a:solidFill>
              </a:rPr>
              <a:t> </a:t>
            </a:r>
            <a:br>
              <a:rPr lang="ru-RU" sz="1800" dirty="0" smtClean="0">
                <a:ln w="10160">
                  <a:solidFill>
                    <a:schemeClr val="accent1"/>
                  </a:solidFill>
                  <a:prstDash val="solid"/>
                </a:ln>
                <a:solidFill>
                  <a:srgbClr val="0070C0"/>
                </a:solidFill>
              </a:rPr>
            </a:br>
            <a:r>
              <a:rPr lang="ru-RU" sz="1800" dirty="0" smtClean="0">
                <a:ln w="10160">
                  <a:solidFill>
                    <a:schemeClr val="accent1"/>
                  </a:solidFill>
                  <a:prstDash val="solid"/>
                </a:ln>
                <a:solidFill>
                  <a:srgbClr val="0070C0"/>
                </a:solidFill>
              </a:rPr>
              <a:t>Представление интересов работников при рассмотрении трудовых споров по вопросам, связанным с обязанностями работодателя по обучению безопасных условий и охраны труда и правами работника на труд , в условиях отвечающих требованиям охраны труда. </a:t>
            </a:r>
            <a:br>
              <a:rPr lang="ru-RU" sz="1800" dirty="0" smtClean="0">
                <a:ln w="10160">
                  <a:solidFill>
                    <a:schemeClr val="accent1"/>
                  </a:solidFill>
                  <a:prstDash val="solid"/>
                </a:ln>
                <a:solidFill>
                  <a:srgbClr val="0070C0"/>
                </a:solidFill>
              </a:rPr>
            </a:br>
            <a:r>
              <a:rPr lang="ru-RU" sz="1800" dirty="0" smtClean="0">
                <a:ln w="10160">
                  <a:solidFill>
                    <a:schemeClr val="accent1"/>
                  </a:solidFill>
                  <a:prstDash val="solid"/>
                </a:ln>
                <a:solidFill>
                  <a:srgbClr val="0070C0"/>
                </a:solidFill>
              </a:rPr>
              <a:t> </a:t>
            </a:r>
            <a:br>
              <a:rPr lang="ru-RU" sz="1800" dirty="0" smtClean="0">
                <a:ln w="10160">
                  <a:solidFill>
                    <a:schemeClr val="accent1"/>
                  </a:solidFill>
                  <a:prstDash val="solid"/>
                </a:ln>
                <a:solidFill>
                  <a:srgbClr val="0070C0"/>
                </a:solidFill>
              </a:rPr>
            </a:br>
            <a:r>
              <a:rPr lang="ru-RU" sz="1800" dirty="0" smtClean="0">
                <a:ln w="10160">
                  <a:solidFill>
                    <a:schemeClr val="accent1"/>
                  </a:solidFill>
                  <a:prstDash val="solid"/>
                </a:ln>
                <a:solidFill>
                  <a:srgbClr val="0070C0"/>
                </a:solidFill>
              </a:rPr>
              <a:t>Разъяснение, информирование и консультации по вопросам охраны труда среди коллектива структурного подразделения. </a:t>
            </a:r>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Основные функции уполномоченного</a:t>
            </a:r>
            <a:endParaRPr lang="ru-RU" dirty="0">
              <a:solidFill>
                <a:srgbClr val="FF0000"/>
              </a:solidFill>
            </a:endParaRPr>
          </a:p>
        </p:txBody>
      </p:sp>
      <p:sp>
        <p:nvSpPr>
          <p:cNvPr id="3" name="Содержимое 2"/>
          <p:cNvSpPr>
            <a:spLocks noGrp="1"/>
          </p:cNvSpPr>
          <p:nvPr>
            <p:ph idx="1"/>
          </p:nvPr>
        </p:nvSpPr>
        <p:spPr>
          <a:xfrm>
            <a:off x="214282" y="1100628"/>
            <a:ext cx="8572560" cy="3900008"/>
          </a:xfrm>
        </p:spPr>
        <p:txBody>
          <a:bodyPr>
            <a:normAutofit fontScale="85000" lnSpcReduction="20000"/>
          </a:bodyPr>
          <a:lstStyle/>
          <a:p>
            <a:pPr>
              <a:buAutoNum type="arabicPeriod"/>
            </a:pPr>
            <a:r>
              <a:rPr lang="ru-RU" dirty="0" smtClean="0">
                <a:solidFill>
                  <a:schemeClr val="tx1">
                    <a:lumMod val="95000"/>
                    <a:lumOff val="5000"/>
                  </a:schemeClr>
                </a:solidFill>
              </a:rPr>
              <a:t>Проведение обследований или наблюдений за состоянием условий труда на рабочих местах и подготовка предложений должностным лицам по устранению выявленных нарушений.</a:t>
            </a:r>
            <a:br>
              <a:rPr lang="ru-RU" dirty="0" smtClean="0">
                <a:solidFill>
                  <a:schemeClr val="tx1">
                    <a:lumMod val="95000"/>
                    <a:lumOff val="5000"/>
                  </a:schemeClr>
                </a:solidFill>
              </a:rPr>
            </a:br>
            <a:endParaRPr lang="ru-RU" dirty="0" smtClean="0">
              <a:solidFill>
                <a:schemeClr val="tx1">
                  <a:lumMod val="95000"/>
                  <a:lumOff val="5000"/>
                </a:schemeClr>
              </a:solidFill>
            </a:endParaRPr>
          </a:p>
          <a:p>
            <a:pPr>
              <a:buAutoNum type="arabicPeriod"/>
            </a:pPr>
            <a:r>
              <a:rPr lang="ru-RU" dirty="0" smtClean="0">
                <a:solidFill>
                  <a:schemeClr val="tx1">
                    <a:lumMod val="95000"/>
                    <a:lumOff val="5000"/>
                  </a:schemeClr>
                </a:solidFill>
              </a:rPr>
              <a:t>Осуществление контроля в структурном подразделении за ходом выполнения мероприятий по охране труда, предусмотренных коллективным договором или соглашением, и доведение до сведения должностных лиц о имеющихся недостатках по выполнению этих мероприятий в указанные договором сроки.</a:t>
            </a:r>
            <a:br>
              <a:rPr lang="ru-RU" dirty="0" smtClean="0">
                <a:solidFill>
                  <a:schemeClr val="tx1">
                    <a:lumMod val="95000"/>
                    <a:lumOff val="5000"/>
                  </a:schemeClr>
                </a:solidFill>
              </a:rPr>
            </a:br>
            <a:endParaRPr lang="ru-RU" dirty="0" smtClean="0">
              <a:solidFill>
                <a:schemeClr val="tx1">
                  <a:lumMod val="95000"/>
                  <a:lumOff val="5000"/>
                </a:schemeClr>
              </a:solidFill>
            </a:endParaRPr>
          </a:p>
          <a:p>
            <a:pPr>
              <a:buAutoNum type="arabicPeriod"/>
            </a:pPr>
            <a:r>
              <a:rPr lang="ru-RU" dirty="0" smtClean="0">
                <a:solidFill>
                  <a:schemeClr val="tx1">
                    <a:lumMod val="95000"/>
                    <a:lumOff val="5000"/>
                  </a:schemeClr>
                </a:solidFill>
              </a:rPr>
              <a:t>Информирование работников структурного подразделения о проводимых мероприятиях по улучшению условий труда на рабочих местах.</a:t>
            </a:r>
            <a:br>
              <a:rPr lang="ru-RU" dirty="0" smtClean="0">
                <a:solidFill>
                  <a:schemeClr val="tx1">
                    <a:lumMod val="95000"/>
                    <a:lumOff val="5000"/>
                  </a:schemeClr>
                </a:solidFill>
              </a:rPr>
            </a:br>
            <a:endParaRPr lang="ru-RU" dirty="0" smtClean="0">
              <a:solidFill>
                <a:schemeClr val="tx1">
                  <a:lumMod val="95000"/>
                  <a:lumOff val="5000"/>
                </a:schemeClr>
              </a:solidFill>
            </a:endParaRPr>
          </a:p>
          <a:p>
            <a:pPr>
              <a:buAutoNum type="arabicPeriod"/>
            </a:pPr>
            <a:r>
              <a:rPr lang="ru-RU" dirty="0" smtClean="0">
                <a:solidFill>
                  <a:schemeClr val="tx1">
                    <a:lumMod val="95000"/>
                    <a:lumOff val="5000"/>
                  </a:schemeClr>
                </a:solidFill>
              </a:rPr>
              <a:t>Содействие должностным лицам по обязательному прохождению работниками структурного подразделения периодических медицинских осмотров (обследований) в установленные работодателем сроки.</a:t>
            </a:r>
            <a:br>
              <a:rPr lang="ru-RU" dirty="0" smtClean="0">
                <a:solidFill>
                  <a:schemeClr val="tx1">
                    <a:lumMod val="95000"/>
                    <a:lumOff val="5000"/>
                  </a:schemeClr>
                </a:solidFill>
              </a:rPr>
            </a:br>
            <a:endParaRPr lang="ru-RU" dirty="0" smtClean="0">
              <a:solidFill>
                <a:schemeClr val="tx1">
                  <a:lumMod val="95000"/>
                  <a:lumOff val="5000"/>
                </a:schemeClr>
              </a:solidFill>
            </a:endParaRPr>
          </a:p>
          <a:p>
            <a:pPr>
              <a:buAutoNum type="arabicPeriod"/>
            </a:pPr>
            <a:r>
              <a:rPr lang="ru-RU" dirty="0" smtClean="0">
                <a:solidFill>
                  <a:schemeClr val="tx1">
                    <a:lumMod val="95000"/>
                    <a:lumOff val="5000"/>
                  </a:schemeClr>
                </a:solidFill>
              </a:rPr>
              <a:t> Осуществление контроля по своевременному обеспечению работников средствами индивидуальной и коллективной защиты, молоком или другими равноценными продуктами на работах с вредными и (или) опасными условиями труда.</a:t>
            </a:r>
            <a:endParaRPr lang="ru-RU" dirty="0">
              <a:solidFill>
                <a:schemeClr val="tx1">
                  <a:lumMod val="95000"/>
                  <a:lumOff val="5000"/>
                </a:schemeClr>
              </a:solidFill>
            </a:endParaRPr>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Основные функции уполномоченного</a:t>
            </a:r>
            <a:endParaRPr lang="ru-RU" dirty="0">
              <a:solidFill>
                <a:srgbClr val="FF0000"/>
              </a:solidFill>
            </a:endParaRPr>
          </a:p>
        </p:txBody>
      </p:sp>
      <p:sp>
        <p:nvSpPr>
          <p:cNvPr id="3" name="Содержимое 2"/>
          <p:cNvSpPr>
            <a:spLocks noGrp="1"/>
          </p:cNvSpPr>
          <p:nvPr>
            <p:ph idx="1"/>
          </p:nvPr>
        </p:nvSpPr>
        <p:spPr>
          <a:xfrm>
            <a:off x="214282" y="1000108"/>
            <a:ext cx="8643998" cy="4071966"/>
          </a:xfrm>
        </p:spPr>
        <p:txBody>
          <a:bodyPr>
            <a:normAutofit fontScale="92500" lnSpcReduction="10000"/>
          </a:bodyPr>
          <a:lstStyle/>
          <a:p>
            <a:pPr>
              <a:buAutoNum type="arabicPlain" startAt="6"/>
            </a:pPr>
            <a:r>
              <a:rPr lang="ru-RU" dirty="0" smtClean="0"/>
              <a:t>Проведение проверок и обследований оборудования, находящегося в структурном подразделении с целью определения их соответствия государственным нормативным требованиям охраны труда, а также эффективности работы вентиляционных систем и систем, обеспечивающих освещение рабочих мест.</a:t>
            </a:r>
          </a:p>
          <a:p>
            <a:pPr>
              <a:buAutoNum type="arabicPlain" startAt="6"/>
            </a:pPr>
            <a:r>
              <a:rPr lang="ru-RU" dirty="0" smtClean="0"/>
              <a:t>Информирование работодателя  о любой ситуации, угрожающей жизни и здоровью работников, о каждом несчастном случае, происшедшим с работником структурного подразделения, об ухудшении их здоровья.</a:t>
            </a:r>
          </a:p>
          <a:p>
            <a:pPr>
              <a:buAutoNum type="arabicPlain" startAt="6"/>
            </a:pPr>
            <a:r>
              <a:rPr lang="ru-RU" dirty="0" smtClean="0"/>
              <a:t>Участие в организации первой помощи, а при необходимости оказания первой помощи пострадавшему в результате несчастного случая, происшедшего в структурном подразделении.</a:t>
            </a:r>
            <a:br>
              <a:rPr lang="ru-RU" dirty="0" smtClean="0"/>
            </a:br>
            <a:endParaRPr lang="ru-RU" dirty="0" smtClean="0"/>
          </a:p>
          <a:p>
            <a:pPr>
              <a:buAutoNum type="arabicPlain" startAt="6"/>
            </a:pPr>
            <a:r>
              <a:rPr lang="ru-RU" dirty="0" smtClean="0"/>
              <a:t> Подготовка предложений работодателю, выборному органу первичной профсоюзной организации по совершенствованию инструкций по охране труда, проектам локальных нормативных актов по охране труда.</a:t>
            </a:r>
          </a:p>
          <a:p>
            <a:pPr>
              <a:buAutoNum type="arabicPlain" startAt="6"/>
            </a:pPr>
            <a:r>
              <a:rPr lang="ru-RU" dirty="0" smtClean="0"/>
              <a:t> Участие в расследовании происшедших в структурном подразделении аварий и несчастных случаев, а также обеспечение контроля за мероприятиями по их недопущению.</a:t>
            </a:r>
          </a:p>
          <a:p>
            <a:pPr>
              <a:buAutoNum type="arabicPlain" startAt="6"/>
            </a:pPr>
            <a:r>
              <a:rPr lang="ru-RU" dirty="0" smtClean="0"/>
              <a:t>Участие в работе комиссии по охране труда.</a:t>
            </a:r>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86808" cy="714380"/>
          </a:xfrm>
        </p:spPr>
        <p:txBody>
          <a:bodyPr/>
          <a:lstStyle/>
          <a:p>
            <a:pPr algn="ctr"/>
            <a:r>
              <a:rPr lang="ru-RU" sz="2400" dirty="0" smtClean="0">
                <a:solidFill>
                  <a:srgbClr val="FF0000"/>
                </a:solidFill>
              </a:rPr>
              <a:t>Для выполнения возложенных на него функций уполномоченный имеет право:</a:t>
            </a:r>
            <a:endParaRPr lang="ru-RU" sz="2400" dirty="0">
              <a:solidFill>
                <a:srgbClr val="FF0000"/>
              </a:solidFill>
            </a:endParaRPr>
          </a:p>
        </p:txBody>
      </p:sp>
      <p:sp>
        <p:nvSpPr>
          <p:cNvPr id="3" name="Содержимое 2"/>
          <p:cNvSpPr>
            <a:spLocks noGrp="1"/>
          </p:cNvSpPr>
          <p:nvPr>
            <p:ph idx="1"/>
          </p:nvPr>
        </p:nvSpPr>
        <p:spPr>
          <a:xfrm>
            <a:off x="214282" y="1000108"/>
            <a:ext cx="8643998" cy="3929090"/>
          </a:xfrm>
        </p:spPr>
        <p:txBody>
          <a:bodyPr>
            <a:noAutofit/>
          </a:bodyPr>
          <a:lstStyle/>
          <a:p>
            <a:pPr>
              <a:buAutoNum type="arabicPlain"/>
            </a:pPr>
            <a:r>
              <a:rPr lang="ru-RU" dirty="0" smtClean="0"/>
              <a:t>Осуществлять контроль в организации  за соблюдением требований инструкций, правил и норм по охране труда, локальных нормативных актов.</a:t>
            </a:r>
          </a:p>
          <a:p>
            <a:pPr>
              <a:buAutoNum type="arabicPlain"/>
            </a:pPr>
            <a:r>
              <a:rPr lang="ru-RU" dirty="0" smtClean="0"/>
              <a:t>Осуществлять проверки или обследования состояния условий и охраны труда на рабочих местах, выполнения мероприятий, предусмотренных коллективными договорами, соглашениями, а также по результатам расследования несчастных случаев.</a:t>
            </a:r>
          </a:p>
          <a:p>
            <a:pPr>
              <a:buAutoNum type="arabicPlain"/>
            </a:pPr>
            <a:r>
              <a:rPr lang="ru-RU" dirty="0" smtClean="0"/>
              <a:t>Принимать участие в расследовании несчастных случаев на </a:t>
            </a:r>
            <a:r>
              <a:rPr lang="ru-RU" smtClean="0"/>
              <a:t>производстве .</a:t>
            </a:r>
            <a:endParaRPr lang="ru-RU" dirty="0" smtClean="0"/>
          </a:p>
          <a:p>
            <a:pPr>
              <a:buAutoNum type="arabicPlain"/>
            </a:pPr>
            <a:r>
              <a:rPr lang="ru-RU" dirty="0" smtClean="0"/>
              <a:t> Получать информацию от работодателя и иных должностных лиц организаций о состоянии условий и охраны труда, а также о мерах по защите от воздействия вредных и(или) опасных производственных факторов.</a:t>
            </a:r>
          </a:p>
          <a:p>
            <a:pPr>
              <a:buAutoNum type="arabicPlain"/>
            </a:pPr>
            <a:r>
              <a:rPr lang="ru-RU" dirty="0" smtClean="0"/>
              <a:t>Принимать участие в работе комиссий по испытаниям и приему   в эксплуатацию производственных объектов и средств производства.</a:t>
            </a:r>
          </a:p>
          <a:p>
            <a:pPr>
              <a:buAutoNum type="arabicPlain"/>
            </a:pPr>
            <a:r>
              <a:rPr lang="ru-RU" dirty="0" smtClean="0"/>
              <a:t>Вносить обязательные для рассмотрения должностными лицами организаций предложения об устранении нарушений требований охраны труда </a:t>
            </a:r>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634348"/>
          </a:xfrm>
        </p:spPr>
        <p:txBody>
          <a:bodyPr/>
          <a:lstStyle/>
          <a:p>
            <a:pPr algn="ctr"/>
            <a:r>
              <a:rPr lang="ru-RU" sz="2400" dirty="0" smtClean="0">
                <a:solidFill>
                  <a:srgbClr val="FF0000"/>
                </a:solidFill>
              </a:rPr>
              <a:t>Для выполнения возложенных на него функций уполномоченный имеет право</a:t>
            </a:r>
            <a:endParaRPr lang="ru-RU" sz="2400" dirty="0"/>
          </a:p>
        </p:txBody>
      </p:sp>
      <p:sp>
        <p:nvSpPr>
          <p:cNvPr id="3" name="Содержимое 2"/>
          <p:cNvSpPr>
            <a:spLocks noGrp="1"/>
          </p:cNvSpPr>
          <p:nvPr>
            <p:ph idx="1"/>
          </p:nvPr>
        </p:nvSpPr>
        <p:spPr>
          <a:xfrm>
            <a:off x="142844" y="1100628"/>
            <a:ext cx="8858312" cy="3900008"/>
          </a:xfrm>
        </p:spPr>
        <p:txBody>
          <a:bodyPr>
            <a:normAutofit fontScale="92500" lnSpcReduction="20000"/>
          </a:bodyPr>
          <a:lstStyle/>
          <a:p>
            <a:r>
              <a:rPr lang="ru-RU" dirty="0" smtClean="0"/>
              <a:t>7   </a:t>
            </a:r>
            <a:r>
              <a:rPr lang="ru-RU" sz="1700" dirty="0" smtClean="0"/>
              <a:t>  Защищать права и законные интересы членов профессионального союза по вопросам возмещения вреда, причиненного их здоровью на производстве (работе).</a:t>
            </a:r>
          </a:p>
          <a:p>
            <a:pPr>
              <a:buAutoNum type="arabicPlain" startAt="8"/>
            </a:pPr>
            <a:r>
              <a:rPr lang="ru-RU" sz="1700" dirty="0" smtClean="0"/>
              <a:t>Направлять предложения должностным лицам о приостановке работ в случаях непосредственной угрозы жизни и здоровью работников,</a:t>
            </a:r>
            <a:br>
              <a:rPr lang="ru-RU" sz="1700" dirty="0" smtClean="0"/>
            </a:br>
            <a:endParaRPr lang="ru-RU" sz="1700" dirty="0" smtClean="0"/>
          </a:p>
          <a:p>
            <a:pPr>
              <a:buAutoNum type="arabicPlain" startAt="8"/>
            </a:pPr>
            <a:r>
              <a:rPr lang="ru-RU" sz="1700" dirty="0" smtClean="0"/>
              <a:t>Принимать участие в рассмотрении трудовых споров, связанных с нарушением требований охраны труда, обязательств, предусмотренных коллективными договорами и соглашениями, изменениями условий труда.</a:t>
            </a:r>
            <a:br>
              <a:rPr lang="ru-RU" sz="1700" dirty="0" smtClean="0"/>
            </a:br>
            <a:endParaRPr lang="ru-RU" sz="1700" dirty="0" smtClean="0"/>
          </a:p>
          <a:p>
            <a:pPr>
              <a:buAutoNum type="arabicPlain" startAt="8"/>
            </a:pPr>
            <a:r>
              <a:rPr lang="ru-RU" sz="1700" dirty="0" smtClean="0"/>
              <a:t>Вносить работодателю, должностному лицу и в выборный орган первичной профсоюзной организации предложения по проектам локальных нормативных правовых актов об охране труда.</a:t>
            </a:r>
            <a:br>
              <a:rPr lang="ru-RU" sz="1700" dirty="0" smtClean="0"/>
            </a:br>
            <a:endParaRPr lang="ru-RU" sz="1700" dirty="0" smtClean="0"/>
          </a:p>
          <a:p>
            <a:pPr>
              <a:buAutoNum type="arabicPlain" startAt="8"/>
            </a:pPr>
            <a:r>
              <a:rPr lang="ru-RU" sz="1700" dirty="0" smtClean="0"/>
              <a:t>Обращаться в соответствующие органы с предложениями о привлечении к ответственности должностных лиц, виновных в нарушении требований охраны труда, сокрытии фактов несчастных случаев на производстве</a:t>
            </a:r>
            <a:endParaRPr lang="ru-RU" sz="1700"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smtClean="0">
                <a:solidFill>
                  <a:srgbClr val="FF0000"/>
                </a:solidFill>
              </a:rPr>
              <a:t/>
            </a:r>
            <a:br>
              <a:rPr lang="ru-RU" sz="2000" dirty="0" smtClean="0">
                <a:solidFill>
                  <a:srgbClr val="FF0000"/>
                </a:solidFill>
              </a:rPr>
            </a:br>
            <a:r>
              <a:rPr lang="ru-RU" sz="2000" dirty="0" smtClean="0">
                <a:solidFill>
                  <a:srgbClr val="FF0000"/>
                </a:solidFill>
              </a:rPr>
              <a:t>Проведение обследований (проверок) предусматривает </a:t>
            </a:r>
            <a:br>
              <a:rPr lang="ru-RU" sz="2000" dirty="0" smtClean="0">
                <a:solidFill>
                  <a:srgbClr val="FF0000"/>
                </a:solidFill>
              </a:rPr>
            </a:br>
            <a:r>
              <a:rPr lang="ru-RU" sz="2000" dirty="0" smtClean="0">
                <a:solidFill>
                  <a:srgbClr val="FF0000"/>
                </a:solidFill>
              </a:rPr>
              <a:t>контроль за:</a:t>
            </a:r>
            <a:r>
              <a:rPr lang="ru-RU" dirty="0" smtClean="0"/>
              <a:t/>
            </a:r>
            <a:br>
              <a:rPr lang="ru-RU" dirty="0" smtClean="0"/>
            </a:br>
            <a:endParaRPr lang="ru-RU" dirty="0"/>
          </a:p>
        </p:txBody>
      </p:sp>
      <p:sp>
        <p:nvSpPr>
          <p:cNvPr id="3" name="Содержимое 2"/>
          <p:cNvSpPr>
            <a:spLocks noGrp="1"/>
          </p:cNvSpPr>
          <p:nvPr>
            <p:ph idx="1"/>
          </p:nvPr>
        </p:nvSpPr>
        <p:spPr>
          <a:xfrm>
            <a:off x="285720" y="1100628"/>
            <a:ext cx="8572560" cy="3828570"/>
          </a:xfrm>
        </p:spPr>
        <p:txBody>
          <a:bodyPr>
            <a:noAutofit/>
          </a:bodyPr>
          <a:lstStyle/>
          <a:p>
            <a:pPr>
              <a:buFont typeface="Wingdings" pitchFamily="2" charset="2"/>
              <a:buChar char="Ø"/>
            </a:pPr>
            <a:r>
              <a:rPr lang="ru-RU" sz="2000" dirty="0" smtClean="0"/>
              <a:t> соблюдением работниками требований инструкций по охране труда;</a:t>
            </a:r>
          </a:p>
          <a:p>
            <a:pPr>
              <a:buFont typeface="Wingdings" pitchFamily="2" charset="2"/>
              <a:buChar char="Ø"/>
            </a:pPr>
            <a:r>
              <a:rPr lang="ru-RU" sz="2000" dirty="0" smtClean="0"/>
              <a:t> прохождением работниками обязательных предварительных (при поступлении на работу) и периодических (в течение трудовой деятельности) медицинских осмотров (обследований), а также за прохождением внеочередных медицинских осмотров (обследований) по направлению работодателя в случаях, предусмотренных Трудовым кодексом РФ;</a:t>
            </a:r>
          </a:p>
          <a:p>
            <a:pPr>
              <a:buFont typeface="Wingdings" pitchFamily="2" charset="2"/>
              <a:buChar char="Ø"/>
            </a:pPr>
            <a:r>
              <a:rPr lang="ru-RU" sz="2000" dirty="0" smtClean="0"/>
              <a:t> получением и правильностью применения работниками сертифицированных спецодежды, </a:t>
            </a:r>
            <a:r>
              <a:rPr lang="ru-RU" sz="2000" dirty="0" err="1" smtClean="0"/>
              <a:t>спецобуви</a:t>
            </a:r>
            <a:r>
              <a:rPr lang="ru-RU" sz="2000" dirty="0" smtClean="0"/>
              <a:t> и др. средств индивидуальной защиты на рабочих местах;</a:t>
            </a:r>
          </a:p>
          <a:p>
            <a:pPr>
              <a:buFont typeface="Wingdings" pitchFamily="2" charset="2"/>
              <a:buChar char="Ø"/>
            </a:pPr>
            <a:r>
              <a:rPr lang="ru-RU" sz="2000" dirty="0" smtClean="0"/>
              <a:t>прохождением работниками обучения и инструктажей по охране труда;</a:t>
            </a:r>
          </a:p>
          <a:p>
            <a:endParaRPr lang="ru-RU" sz="1400" dirty="0" smtClean="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r>
            <a:br>
              <a:rPr lang="ru-RU" dirty="0" smtClean="0"/>
            </a:br>
            <a:r>
              <a:rPr lang="ru-RU" sz="2000" dirty="0" smtClean="0"/>
              <a:t>Трудовой кодекс РФ  </a:t>
            </a:r>
            <a:r>
              <a:rPr lang="ru-RU" sz="2000" dirty="0" smtClean="0">
                <a:solidFill>
                  <a:srgbClr val="0070C0"/>
                </a:solidFill>
              </a:rPr>
              <a:t>Статья 209 </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pPr marL="0" indent="0">
              <a:lnSpc>
                <a:spcPct val="120000"/>
              </a:lnSpc>
            </a:pPr>
            <a:r>
              <a:rPr lang="ru-RU" dirty="0" smtClean="0">
                <a:solidFill>
                  <a:srgbClr val="FF0000"/>
                </a:solidFill>
              </a:rPr>
              <a:t>Управление профессиональными рисками </a:t>
            </a:r>
            <a:r>
              <a:rPr lang="ru-RU" dirty="0" smtClean="0"/>
              <a:t>- комплекс взаимосвязанных мероприятий и процедур, являющихся элементами системы управления охраной труда и включающих в себя выявление опасностей, оценку профессиональных рисков и </a:t>
            </a:r>
            <a:r>
              <a:rPr lang="ru-RU" dirty="0" smtClean="0">
                <a:solidFill>
                  <a:srgbClr val="FF0000"/>
                </a:solidFill>
              </a:rPr>
              <a:t>применение мер по снижению </a:t>
            </a:r>
            <a:r>
              <a:rPr lang="ru-RU" dirty="0" smtClean="0"/>
              <a:t>уровней профессиональных рисков или недопущению повышения их уровней, </a:t>
            </a:r>
            <a:r>
              <a:rPr lang="ru-RU" dirty="0" smtClean="0">
                <a:solidFill>
                  <a:srgbClr val="FF0000"/>
                </a:solidFill>
              </a:rPr>
              <a:t>мониторинг и пересмотр </a:t>
            </a:r>
            <a:r>
              <a:rPr lang="ru-RU" dirty="0" smtClean="0"/>
              <a:t>выявленных профессиональных рисков. </a:t>
            </a:r>
          </a:p>
          <a:p>
            <a:pPr marL="0" indent="0"/>
            <a:r>
              <a:rPr lang="ru-RU" dirty="0" smtClean="0"/>
              <a:t> </a:t>
            </a:r>
          </a:p>
          <a:p>
            <a:pPr marL="0" indent="0"/>
            <a:r>
              <a:rPr lang="ru-RU" dirty="0" smtClean="0">
                <a:solidFill>
                  <a:srgbClr val="0070C0"/>
                </a:solidFill>
              </a:rPr>
              <a:t>Принцип предупреждения и профилактики опасностей </a:t>
            </a:r>
            <a:r>
              <a:rPr lang="ru-RU" dirty="0" smtClean="0"/>
              <a:t>означает, что работодатель систематически должен реализовывать мероприятия по улучшению условий труда, включая ликвидацию или </a:t>
            </a:r>
            <a:r>
              <a:rPr lang="ru-RU" dirty="0" smtClean="0">
                <a:solidFill>
                  <a:srgbClr val="FF0000"/>
                </a:solidFill>
              </a:rPr>
              <a:t>снижение уровней профессиональных рисков </a:t>
            </a:r>
            <a:r>
              <a:rPr lang="ru-RU" dirty="0" smtClean="0"/>
              <a:t>или недопущение повышения их  уровней, с соблюдением приоритетности реализации таких мероприятий. </a:t>
            </a:r>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dirty="0" smtClean="0">
                <a:solidFill>
                  <a:srgbClr val="FF0000"/>
                </a:solidFill>
              </a:rPr>
              <a:t>Проведение обследований (проверок) предусматривает </a:t>
            </a:r>
            <a:br>
              <a:rPr lang="ru-RU" sz="2000" dirty="0" smtClean="0">
                <a:solidFill>
                  <a:srgbClr val="FF0000"/>
                </a:solidFill>
              </a:rPr>
            </a:br>
            <a:r>
              <a:rPr lang="ru-RU" sz="2000" dirty="0" smtClean="0">
                <a:solidFill>
                  <a:srgbClr val="FF0000"/>
                </a:solidFill>
              </a:rPr>
              <a:t>контроль за:</a:t>
            </a:r>
            <a:endParaRPr lang="ru-RU" sz="2000" dirty="0"/>
          </a:p>
        </p:txBody>
      </p:sp>
      <p:sp>
        <p:nvSpPr>
          <p:cNvPr id="3" name="Содержимое 2"/>
          <p:cNvSpPr>
            <a:spLocks noGrp="1"/>
          </p:cNvSpPr>
          <p:nvPr>
            <p:ph idx="1"/>
          </p:nvPr>
        </p:nvSpPr>
        <p:spPr>
          <a:xfrm>
            <a:off x="357158" y="1100628"/>
            <a:ext cx="8429684" cy="3900008"/>
          </a:xfrm>
        </p:spPr>
        <p:txBody>
          <a:bodyPr/>
          <a:lstStyle/>
          <a:p>
            <a:pPr>
              <a:buFont typeface="Wingdings" pitchFamily="2" charset="2"/>
              <a:buChar char="Ø"/>
            </a:pPr>
            <a:r>
              <a:rPr lang="ru-RU" sz="2000" dirty="0" smtClean="0"/>
              <a:t> созданием работникам здоровых и безопасных условий труда;</a:t>
            </a:r>
          </a:p>
          <a:p>
            <a:pPr>
              <a:buFont typeface="Wingdings" pitchFamily="2" charset="2"/>
              <a:buChar char="Ø"/>
            </a:pPr>
            <a:r>
              <a:rPr lang="ru-RU" sz="2000" dirty="0" smtClean="0"/>
              <a:t>проведением специальной оценки условий труда на рабочих местах в подразделении;</a:t>
            </a:r>
          </a:p>
          <a:p>
            <a:pPr>
              <a:buFont typeface="Wingdings" pitchFamily="2" charset="2"/>
              <a:buChar char="Ø"/>
            </a:pPr>
            <a:r>
              <a:rPr lang="ru-RU" sz="2000" dirty="0" smtClean="0"/>
              <a:t> режимом труда и отдыха работников;</a:t>
            </a:r>
          </a:p>
          <a:p>
            <a:pPr>
              <a:buFont typeface="Wingdings" pitchFamily="2" charset="2"/>
              <a:buChar char="Ø"/>
            </a:pPr>
            <a:r>
              <a:rPr lang="ru-RU" sz="2000" dirty="0" smtClean="0"/>
              <a:t>обеспечением работников, занятых на работах с вредными условиями труда, по установленным нормам молоком или другими равноценными пищевыми продуктами, а на работах с особо вредными условиями труда - лечебно-профилактическим питанием;</a:t>
            </a:r>
          </a:p>
          <a:p>
            <a:pPr>
              <a:buFont typeface="Wingdings" pitchFamily="2" charset="2"/>
              <a:buChar char="Ø"/>
            </a:pPr>
            <a:r>
              <a:rPr lang="ru-RU" sz="2000" dirty="0" smtClean="0"/>
              <a:t> обеспечением санитарно-бытового и лечебно-профилактического обслуживания работников.</a:t>
            </a:r>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65760"/>
            <a:ext cx="8358246" cy="548640"/>
          </a:xfrm>
        </p:spPr>
        <p:txBody>
          <a:bodyPr/>
          <a:lstStyle/>
          <a:p>
            <a:pPr algn="ctr"/>
            <a:r>
              <a:rPr lang="ru-RU" sz="2400" dirty="0" smtClean="0">
                <a:solidFill>
                  <a:srgbClr val="FF0000"/>
                </a:solidFill>
              </a:rPr>
              <a:t>Обеспечение деятельности уполномоченного</a:t>
            </a:r>
            <a:endParaRPr lang="ru-RU" sz="2400" dirty="0">
              <a:solidFill>
                <a:srgbClr val="FF0000"/>
              </a:solidFill>
            </a:endParaRPr>
          </a:p>
        </p:txBody>
      </p:sp>
      <p:sp>
        <p:nvSpPr>
          <p:cNvPr id="3" name="Содержимое 2"/>
          <p:cNvSpPr>
            <a:spLocks noGrp="1"/>
          </p:cNvSpPr>
          <p:nvPr>
            <p:ph idx="1"/>
          </p:nvPr>
        </p:nvSpPr>
        <p:spPr>
          <a:xfrm>
            <a:off x="428596" y="1100628"/>
            <a:ext cx="8358246" cy="3828570"/>
          </a:xfrm>
        </p:spPr>
        <p:txBody>
          <a:bodyPr>
            <a:normAutofit/>
          </a:bodyPr>
          <a:lstStyle/>
          <a:p>
            <a:pPr>
              <a:buAutoNum type="arabicPlain"/>
            </a:pPr>
            <a:r>
              <a:rPr lang="ru-RU" sz="1800" dirty="0" smtClean="0"/>
              <a:t>Обеспечение условий деятельности уполномоченного (освобождение от основной работы на период выполнения возложенных на него обязанностей, прохождения обучения, обеспечение необходимой справочной литературой, предоставление помещения для хранения и работы с документами и др.) устанавливается коллективным договором, локальным нормативным актом организации.</a:t>
            </a:r>
          </a:p>
          <a:p>
            <a:pPr>
              <a:buAutoNum type="arabicPlain"/>
            </a:pPr>
            <a:r>
              <a:rPr lang="ru-RU" sz="1800" dirty="0" smtClean="0"/>
              <a:t>Уполномоченные проходят обучение за счет </a:t>
            </a:r>
            <a:r>
              <a:rPr lang="ru-RU" sz="1800" smtClean="0"/>
              <a:t>средств  Страхового Фонда </a:t>
            </a:r>
            <a:r>
              <a:rPr lang="ru-RU" sz="1800" dirty="0" smtClean="0"/>
              <a:t>Российской Федерации (страховщика) в соответствии с порядком, установленным федеральным органом исполнительной власти, осуществляющим функции по нормативно-правовому регулированию в сфере труда, по направлению работодателя в образовательных центрах по охране труда, а также проходят обучение за счет средств работодателя по отраслевым программам.</a:t>
            </a:r>
            <a:endParaRPr lang="ru-RU" sz="1800"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14290"/>
            <a:ext cx="7520940" cy="1428760"/>
          </a:xfrm>
        </p:spPr>
        <p:txBody>
          <a:bodyPr/>
          <a:lstStyle/>
          <a:p>
            <a:pPr algn="ctr"/>
            <a:r>
              <a:rPr lang="ru-RU" sz="1600" b="1" dirty="0" smtClean="0">
                <a:solidFill>
                  <a:srgbClr val="FF0000"/>
                </a:solidFill>
              </a:rPr>
              <a:t>МИНИСТЕРСТВО ТРУДА И СОЦИАЛЬНОЙ ЗАЩИТЫ РОССИЙСКОЙ ФЕДЕРАЦИИ </a:t>
            </a:r>
            <a:br>
              <a:rPr lang="ru-RU" sz="1600" b="1" dirty="0" smtClean="0">
                <a:solidFill>
                  <a:srgbClr val="FF0000"/>
                </a:solidFill>
              </a:rPr>
            </a:br>
            <a:r>
              <a:rPr lang="ru-RU" sz="1600" b="1" dirty="0" smtClean="0">
                <a:solidFill>
                  <a:srgbClr val="FF0000"/>
                </a:solidFill>
              </a:rPr>
              <a:t>ПРИКАЗ</a:t>
            </a:r>
            <a:br>
              <a:rPr lang="ru-RU" sz="1600" b="1" dirty="0" smtClean="0">
                <a:solidFill>
                  <a:srgbClr val="FF0000"/>
                </a:solidFill>
              </a:rPr>
            </a:br>
            <a:r>
              <a:rPr lang="ru-RU" sz="1600" b="1" dirty="0" smtClean="0">
                <a:solidFill>
                  <a:srgbClr val="FF0000"/>
                </a:solidFill>
              </a:rPr>
              <a:t>от 22 сентября 2021 г. N 650н </a:t>
            </a:r>
            <a:br>
              <a:rPr lang="ru-RU" sz="1600" b="1" dirty="0" smtClean="0">
                <a:solidFill>
                  <a:srgbClr val="FF0000"/>
                </a:solidFill>
              </a:rPr>
            </a:br>
            <a:r>
              <a:rPr lang="ru-RU" sz="1600" b="1" dirty="0" smtClean="0">
                <a:solidFill>
                  <a:srgbClr val="0070C0"/>
                </a:solidFill>
              </a:rPr>
              <a:t>ОБ УТВЕРЖДЕНИИ ПРИМЕРНОГО ПОЛОЖЕНИЯ</a:t>
            </a:r>
            <a:br>
              <a:rPr lang="ru-RU" sz="1600" b="1" dirty="0" smtClean="0">
                <a:solidFill>
                  <a:srgbClr val="0070C0"/>
                </a:solidFill>
              </a:rPr>
            </a:br>
            <a:r>
              <a:rPr lang="ru-RU" sz="1600" b="1" dirty="0" smtClean="0">
                <a:solidFill>
                  <a:srgbClr val="0070C0"/>
                </a:solidFill>
              </a:rPr>
              <a:t>О КОМИТЕТЕ (КОМИССИИ) ПО ОХРАНЕ ТРУДА</a:t>
            </a:r>
            <a:r>
              <a:rPr lang="ru-RU" sz="1600" b="1" dirty="0" smtClean="0"/>
              <a:t/>
            </a:r>
            <a:br>
              <a:rPr lang="ru-RU" sz="1600" b="1" dirty="0" smtClean="0"/>
            </a:br>
            <a:endParaRPr lang="ru-RU" sz="1600" dirty="0"/>
          </a:p>
        </p:txBody>
      </p:sp>
      <p:sp>
        <p:nvSpPr>
          <p:cNvPr id="3" name="Содержимое 2"/>
          <p:cNvSpPr>
            <a:spLocks noGrp="1"/>
          </p:cNvSpPr>
          <p:nvPr>
            <p:ph idx="1"/>
          </p:nvPr>
        </p:nvSpPr>
        <p:spPr>
          <a:xfrm>
            <a:off x="822960" y="1643050"/>
            <a:ext cx="7963882" cy="3037427"/>
          </a:xfrm>
        </p:spPr>
        <p:txBody>
          <a:bodyPr/>
          <a:lstStyle/>
          <a:p>
            <a:pPr algn="just"/>
            <a:r>
              <a:rPr lang="ru-RU" dirty="0" smtClean="0"/>
              <a:t>    </a:t>
            </a:r>
          </a:p>
          <a:p>
            <a:pPr algn="just"/>
            <a:r>
              <a:rPr lang="ru-RU" sz="1800" dirty="0" smtClean="0"/>
              <a:t>     Примерное положение о комитете (комиссии) по охране труда (далее - Положение) разработано с целью организации </a:t>
            </a:r>
            <a:r>
              <a:rPr lang="ru-RU" sz="1800" dirty="0" smtClean="0">
                <a:solidFill>
                  <a:srgbClr val="FF0000"/>
                </a:solidFill>
              </a:rPr>
              <a:t>совместных действий </a:t>
            </a:r>
            <a:r>
              <a:rPr lang="ru-RU" sz="1800" dirty="0" smtClean="0"/>
              <a:t>работодателя, работников, выборного органа первичной профсоюзной организации по обеспечению требований охраны труда, предупреждению производственного травматизма и профессиональных заболеваний, сохранению здоровья работников.</a:t>
            </a:r>
            <a:endParaRPr lang="ru-RU" sz="1800"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b="1" dirty="0" smtClean="0">
                <a:solidFill>
                  <a:srgbClr val="0070C0"/>
                </a:solidFill>
              </a:rPr>
              <a:t>         ПРИМЕРНОЕ   ПОЛОЖЕНИЕ  О КОМИТЕТЕ (КОМИССИИ) ПО ОХРАНЕ ТРУДА</a:t>
            </a:r>
            <a:endParaRPr lang="ru-RU" sz="1600" dirty="0"/>
          </a:p>
        </p:txBody>
      </p:sp>
      <p:sp>
        <p:nvSpPr>
          <p:cNvPr id="3" name="Содержимое 2"/>
          <p:cNvSpPr>
            <a:spLocks noGrp="1"/>
          </p:cNvSpPr>
          <p:nvPr>
            <p:ph idx="1"/>
          </p:nvPr>
        </p:nvSpPr>
        <p:spPr/>
        <p:txBody>
          <a:bodyPr/>
          <a:lstStyle/>
          <a:p>
            <a:pPr algn="just"/>
            <a:r>
              <a:rPr lang="ru-RU" dirty="0" smtClean="0"/>
              <a:t>          На основе Положения приказом (распоряжением) работодателя с учетом мнения выборного органа первичной профсоюзной организации  утверждается положение о комитете (комиссии) по охране труда (далее - Комитет) с учетом специфики деятельности работодателя.</a:t>
            </a:r>
          </a:p>
          <a:p>
            <a:pPr algn="just"/>
            <a:r>
              <a:rPr lang="ru-RU" dirty="0" smtClean="0"/>
              <a:t>       Положение предусматривает основные задачи, функции и права Комитета.</a:t>
            </a:r>
          </a:p>
          <a:p>
            <a:pPr algn="just"/>
            <a:r>
              <a:rPr lang="ru-RU" dirty="0" smtClean="0"/>
              <a:t>       </a:t>
            </a:r>
          </a:p>
          <a:p>
            <a:pPr algn="just"/>
            <a:r>
              <a:rPr lang="ru-RU" dirty="0" smtClean="0"/>
              <a:t>      Комитет является составной частью системы управления охраной труда у работодателя, а также одной из форм участия работников в управлении охраной труда. Работа Комитета строится на принципах социального партнерства.</a:t>
            </a:r>
          </a:p>
          <a:p>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rgbClr val="0070C0"/>
                </a:solidFill>
              </a:rPr>
              <a:t> </a:t>
            </a:r>
            <a:r>
              <a:rPr lang="ru-RU" sz="1600" dirty="0" smtClean="0">
                <a:solidFill>
                  <a:srgbClr val="FF0000"/>
                </a:solidFill>
              </a:rPr>
              <a:t>Задачами Комитета являются:</a:t>
            </a:r>
            <a:endParaRPr lang="ru-RU" sz="1600" dirty="0">
              <a:solidFill>
                <a:srgbClr val="FF0000"/>
              </a:solidFill>
            </a:endParaRPr>
          </a:p>
        </p:txBody>
      </p:sp>
      <p:sp>
        <p:nvSpPr>
          <p:cNvPr id="3" name="Содержимое 2"/>
          <p:cNvSpPr>
            <a:spLocks noGrp="1"/>
          </p:cNvSpPr>
          <p:nvPr>
            <p:ph idx="1"/>
          </p:nvPr>
        </p:nvSpPr>
        <p:spPr>
          <a:xfrm>
            <a:off x="822960" y="857232"/>
            <a:ext cx="7520940" cy="3823245"/>
          </a:xfrm>
        </p:spPr>
        <p:txBody>
          <a:bodyPr>
            <a:normAutofit/>
          </a:bodyPr>
          <a:lstStyle/>
          <a:p>
            <a:r>
              <a:rPr lang="ru-RU" dirty="0" smtClean="0"/>
              <a:t>          </a:t>
            </a:r>
          </a:p>
          <a:p>
            <a:r>
              <a:rPr lang="ru-RU" dirty="0" smtClean="0"/>
              <a:t>а) разработка и дальнейшее совершенствование программы совместных действий работодателя, работников, профессиональных союзов  по обеспечению безопасных условий труда и соблюдению требований охраны труда;</a:t>
            </a:r>
          </a:p>
          <a:p>
            <a:r>
              <a:rPr lang="ru-RU" dirty="0" smtClean="0"/>
              <a:t>б) рассмотрение проектов локальных нормативных актов работодателя по охране труда и формирование предложений по их корректировке в целях недопущения противоречий с требованиями действующего законодательства или ущемления прав работников;</a:t>
            </a:r>
          </a:p>
          <a:p>
            <a:r>
              <a:rPr lang="ru-RU" dirty="0" smtClean="0"/>
              <a:t>в) участие в организации и проведении контроля за состоянием условий труда на рабочих местах, выполнением требований охраны труда, а также за правильностью обеспечения и применения работниками средств индивидуальной и коллективной защиты;</a:t>
            </a:r>
          </a:p>
          <a:p>
            <a:pPr algn="just"/>
            <a:endParaRPr lang="ru-RU" dirty="0" smtClean="0"/>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rgbClr val="0070C0"/>
                </a:solidFill>
              </a:rPr>
              <a:t> </a:t>
            </a:r>
            <a:r>
              <a:rPr lang="ru-RU" sz="1600" dirty="0" smtClean="0">
                <a:solidFill>
                  <a:srgbClr val="FF0000"/>
                </a:solidFill>
              </a:rPr>
              <a:t>Задачами Комитета являются:</a:t>
            </a:r>
            <a:endParaRPr lang="ru-RU" sz="1600" dirty="0">
              <a:solidFill>
                <a:srgbClr val="FF0000"/>
              </a:solidFill>
            </a:endParaRPr>
          </a:p>
        </p:txBody>
      </p:sp>
      <p:sp>
        <p:nvSpPr>
          <p:cNvPr id="3" name="Содержимое 2"/>
          <p:cNvSpPr>
            <a:spLocks noGrp="1"/>
          </p:cNvSpPr>
          <p:nvPr>
            <p:ph idx="1"/>
          </p:nvPr>
        </p:nvSpPr>
        <p:spPr>
          <a:xfrm>
            <a:off x="822960" y="857232"/>
            <a:ext cx="7821006" cy="4000528"/>
          </a:xfrm>
        </p:spPr>
        <p:txBody>
          <a:bodyPr>
            <a:normAutofit/>
          </a:bodyPr>
          <a:lstStyle/>
          <a:p>
            <a:r>
              <a:rPr lang="ru-RU" dirty="0" smtClean="0"/>
              <a:t>       </a:t>
            </a:r>
          </a:p>
          <a:p>
            <a:r>
              <a:rPr lang="ru-RU" dirty="0" smtClean="0"/>
              <a:t>г) подготовка и представление работодателю предложений по улучшению условий и охраны труда по результатам проведения проверок, а также на основе анализа причин производственного травматизма и профессиональной заболеваемости;</a:t>
            </a:r>
          </a:p>
          <a:p>
            <a:r>
              <a:rPr lang="ru-RU" dirty="0" err="1" smtClean="0"/>
              <a:t>д</a:t>
            </a:r>
            <a:r>
              <a:rPr lang="ru-RU" dirty="0" smtClean="0"/>
              <a:t>) рассматривать результаты проведения специальной оценки условий труда и оценки профессиональных рисков, поступившие особые мнения, а также замечания и предложения первичной профсоюзной организации и (или) иных уполномоченных представительных органов работников (при наличии таких представительных органов);</a:t>
            </a:r>
          </a:p>
          <a:p>
            <a:r>
              <a:rPr lang="ru-RU" dirty="0" smtClean="0"/>
              <a:t>е) содействие работодателю в информировании работников о состоянии условий и охраны труда на рабочих местах, существующем риске повреждения здоровья и о полагающихся работникам компенсациях за работу во вредных и (или) опасных условиях труда, средствах индивидуальной защиты.</a:t>
            </a:r>
          </a:p>
          <a:p>
            <a:endParaRPr lang="ru-RU" dirty="0" smtClean="0"/>
          </a:p>
          <a:p>
            <a:pPr algn="just"/>
            <a:endParaRPr lang="ru-RU" dirty="0" smtClean="0"/>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dirty="0" smtClean="0">
                <a:solidFill>
                  <a:srgbClr val="FF0000"/>
                </a:solidFill>
              </a:rPr>
              <a:t>Функциями Комитета являются:</a:t>
            </a:r>
            <a:endParaRPr lang="ru-RU" sz="2000" dirty="0">
              <a:solidFill>
                <a:srgbClr val="FF0000"/>
              </a:solidFill>
            </a:endParaRPr>
          </a:p>
        </p:txBody>
      </p:sp>
      <p:sp>
        <p:nvSpPr>
          <p:cNvPr id="3" name="Содержимое 2"/>
          <p:cNvSpPr>
            <a:spLocks noGrp="1"/>
          </p:cNvSpPr>
          <p:nvPr>
            <p:ph idx="1"/>
          </p:nvPr>
        </p:nvSpPr>
        <p:spPr>
          <a:xfrm>
            <a:off x="822960" y="857232"/>
            <a:ext cx="7520940" cy="3823245"/>
          </a:xfrm>
        </p:spPr>
        <p:txBody>
          <a:bodyPr/>
          <a:lstStyle/>
          <a:p>
            <a:endParaRPr lang="ru-RU" dirty="0" smtClean="0"/>
          </a:p>
          <a:p>
            <a:r>
              <a:rPr lang="ru-RU" dirty="0" smtClean="0"/>
              <a:t>а) рассмотрение предложений работодателя, работников, выборного органа первичной профсоюзной организации или иного уполномоченного работниками представительного органа с целью выработки рекомендаций по улучшению условий и охраны труда;</a:t>
            </a:r>
          </a:p>
          <a:p>
            <a:r>
              <a:rPr lang="ru-RU" dirty="0" smtClean="0"/>
              <a:t>б) содействие работодателю в организации обучения по охране труда, безопасным методам и приемам выполнения работ, а также в организации проверки знаний требований охраны труда и проведения инструктажей по охране труда;</a:t>
            </a:r>
          </a:p>
          <a:p>
            <a:r>
              <a:rPr lang="ru-RU" dirty="0" smtClean="0"/>
              <a:t>в) участие в проведении проверок состояния условий и охраны труда на рабочих местах, рассмотрении их результатов, выработка предложений работодателю по приведению условий и охраны труда в соответствие с обязательными требованиями охраны труда;</a:t>
            </a:r>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dirty="0" smtClean="0">
                <a:solidFill>
                  <a:srgbClr val="FF0000"/>
                </a:solidFill>
              </a:rPr>
              <a:t>Функциями Комитета являются:</a:t>
            </a:r>
            <a:endParaRPr lang="ru-RU" sz="2000" dirty="0">
              <a:solidFill>
                <a:srgbClr val="FF0000"/>
              </a:solidFill>
            </a:endParaRPr>
          </a:p>
        </p:txBody>
      </p:sp>
      <p:sp>
        <p:nvSpPr>
          <p:cNvPr id="3" name="Содержимое 2"/>
          <p:cNvSpPr>
            <a:spLocks noGrp="1"/>
          </p:cNvSpPr>
          <p:nvPr>
            <p:ph idx="1"/>
          </p:nvPr>
        </p:nvSpPr>
        <p:spPr/>
        <p:txBody>
          <a:bodyPr>
            <a:normAutofit fontScale="92500" lnSpcReduction="10000"/>
          </a:bodyPr>
          <a:lstStyle/>
          <a:p>
            <a:endParaRPr lang="ru-RU" dirty="0" smtClean="0"/>
          </a:p>
          <a:p>
            <a:r>
              <a:rPr lang="ru-RU" dirty="0" smtClean="0"/>
              <a:t> г) информирование работников о проводимых мероприятиях по улучшению условий и охраны труда, профилактике производственного травматизма, профессиональных заболеваний;</a:t>
            </a:r>
          </a:p>
          <a:p>
            <a:r>
              <a:rPr lang="ru-RU" dirty="0" err="1" smtClean="0"/>
              <a:t>д</a:t>
            </a:r>
            <a:r>
              <a:rPr lang="ru-RU" dirty="0" smtClean="0"/>
              <a:t>) информирование работников о результатах специальной оценки условий труда на их рабочих местах, в том числе о декларировании соответствия условий труда на рабочих местах государственным нормативным требованиям охраны труда;</a:t>
            </a:r>
          </a:p>
          <a:p>
            <a:r>
              <a:rPr lang="ru-RU" dirty="0" smtClean="0"/>
              <a:t>е) информирование работников о действующих нормативах по обеспечению смывающими и обезвреживающими средствами, прошедшей обязательную сертификацию или декларирование соответствия специальной одеждой, специальной обувью и другими средствами индивидуальной защиты, содействие осуществляемому у работодателя контролю за обеспечением ими работников, правильностью их применения, организацией их хранения, стирки, чистки, ремонта, дезинфекции и обеззараживания;</a:t>
            </a:r>
          </a:p>
          <a:p>
            <a:endParaRPr lang="ru-RU" dirty="0" smtClean="0"/>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dirty="0" smtClean="0">
                <a:solidFill>
                  <a:srgbClr val="FF0000"/>
                </a:solidFill>
              </a:rPr>
              <a:t>Функциями Комитета являются:</a:t>
            </a:r>
            <a:endParaRPr lang="ru-RU" sz="2000" dirty="0">
              <a:solidFill>
                <a:srgbClr val="FF0000"/>
              </a:solidFill>
            </a:endParaRPr>
          </a:p>
        </p:txBody>
      </p:sp>
      <p:sp>
        <p:nvSpPr>
          <p:cNvPr id="3" name="Содержимое 2"/>
          <p:cNvSpPr>
            <a:spLocks noGrp="1"/>
          </p:cNvSpPr>
          <p:nvPr>
            <p:ph idx="1"/>
          </p:nvPr>
        </p:nvSpPr>
        <p:spPr/>
        <p:txBody>
          <a:bodyPr/>
          <a:lstStyle/>
          <a:p>
            <a:endParaRPr lang="ru-RU" dirty="0" smtClean="0"/>
          </a:p>
          <a:p>
            <a:r>
              <a:rPr lang="ru-RU" dirty="0" smtClean="0"/>
              <a:t>ж) содействие работодателю в мероприятиях по организации проведения предварительных при поступлении на работу и периодических медицинских осмотров и учету результатов медицинских осмотров при трудоустройстве;</a:t>
            </a:r>
          </a:p>
          <a:p>
            <a:r>
              <a:rPr lang="ru-RU" dirty="0" err="1" smtClean="0"/>
              <a:t>з</a:t>
            </a:r>
            <a:r>
              <a:rPr lang="ru-RU" dirty="0" smtClean="0"/>
              <a:t>) содействие своевременной бесплатной выдаче работникам, занятым на работах с вредными (опасными) условиями труда, молока и других равноценных пищевых продуктов, лечебно-профилактического питания;</a:t>
            </a:r>
          </a:p>
          <a:p>
            <a:r>
              <a:rPr lang="ru-RU" dirty="0" smtClean="0"/>
              <a:t>и) содействие работодателю в рассмотрении вопросов финансирования мероприятий по охране труда, обязательного социального страхования от несчастных случаев на производстве и профессиональных заболеваний, а также осуществлении контроля за расходованием средств, направляемых на предупредительные меры по сокращению производственного травматизма и профессиональной заболеваемости;</a:t>
            </a:r>
          </a:p>
          <a:p>
            <a:endParaRPr lang="ru-RU" dirty="0" smtClean="0"/>
          </a:p>
          <a:p>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dirty="0" smtClean="0">
                <a:solidFill>
                  <a:srgbClr val="FF0000"/>
                </a:solidFill>
              </a:rPr>
              <a:t>Функциями Комитета являются:</a:t>
            </a:r>
            <a:endParaRPr lang="ru-RU" sz="2000" dirty="0">
              <a:solidFill>
                <a:srgbClr val="FF0000"/>
              </a:solidFill>
            </a:endParaRPr>
          </a:p>
        </p:txBody>
      </p:sp>
      <p:sp>
        <p:nvSpPr>
          <p:cNvPr id="3" name="Содержимое 2"/>
          <p:cNvSpPr>
            <a:spLocks noGrp="1"/>
          </p:cNvSpPr>
          <p:nvPr>
            <p:ph idx="1"/>
          </p:nvPr>
        </p:nvSpPr>
        <p:spPr/>
        <p:txBody>
          <a:bodyPr>
            <a:normAutofit fontScale="85000" lnSpcReduction="10000"/>
          </a:bodyPr>
          <a:lstStyle/>
          <a:p>
            <a:endParaRPr lang="ru-RU" dirty="0" smtClean="0"/>
          </a:p>
          <a:p>
            <a:r>
              <a:rPr lang="ru-RU" dirty="0" smtClean="0"/>
              <a:t>к) содействие работодателю во внедрении более совершенных технологий производства, нового оборудования, средств автоматизации и механизации производственных процессов с целью создания безопасных условий труда, ликвидации (сокращении числа) рабочих мест с вредными (опасными) условиями труда;</a:t>
            </a:r>
          </a:p>
          <a:p>
            <a:r>
              <a:rPr lang="ru-RU" dirty="0" smtClean="0"/>
              <a:t>л) подготовка и представление работодателю предложений по совершенствованию организации работ с целью обеспечения охраны труда и сохранения здоровья работников, созданию системы поощрения работников, соблюдающих требования охраны труда;</a:t>
            </a:r>
          </a:p>
          <a:p>
            <a:r>
              <a:rPr lang="ru-RU" dirty="0" smtClean="0"/>
              <a:t>м) подготовка и представление работодателю, выборному органу первичной профсоюзной организации или иному уполномоченному работниками представительному органу предложений по разработке проектов локальных нормативных актов по охране труда, участие в разработке и рассмотрении указанных проектов;</a:t>
            </a:r>
          </a:p>
          <a:p>
            <a:r>
              <a:rPr lang="ru-RU" dirty="0" err="1" smtClean="0"/>
              <a:t>н</a:t>
            </a:r>
            <a:r>
              <a:rPr lang="ru-RU" dirty="0" smtClean="0"/>
              <a:t>) содействовать работодателю в рассмотрении обстоятельств, выявление причин, приводящих к микроповреждениям (микротравмам).</a:t>
            </a:r>
          </a:p>
          <a:p>
            <a:endParaRPr lang="ru-RU" dirty="0" smtClean="0"/>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1205852"/>
          </a:xfrm>
        </p:spPr>
        <p:txBody>
          <a:bodyPr/>
          <a:lstStyle/>
          <a:p>
            <a:pPr algn="ctr"/>
            <a:r>
              <a:rPr lang="ru-RU" sz="1800" b="1" dirty="0" smtClean="0">
                <a:solidFill>
                  <a:srgbClr val="FF0000"/>
                </a:solidFill>
              </a:rPr>
              <a:t>РОССИЙСКАЯ ФЕДЕРАЦИЯ  ФЕДЕРАЛЬНЫЙ ЗАКОН</a:t>
            </a:r>
            <a:br>
              <a:rPr lang="ru-RU" sz="1800" b="1" dirty="0" smtClean="0">
                <a:solidFill>
                  <a:srgbClr val="FF0000"/>
                </a:solidFill>
              </a:rPr>
            </a:br>
            <a:r>
              <a:rPr lang="ru-RU" sz="1800" b="1" dirty="0" smtClean="0">
                <a:solidFill>
                  <a:srgbClr val="FF0000"/>
                </a:solidFill>
              </a:rPr>
              <a:t> О ПРОФЕССИОНАЛЬНЫХ СОЮЗАХ, ИХ ПРАВАХ</a:t>
            </a:r>
            <a:br>
              <a:rPr lang="ru-RU" sz="1800" b="1" dirty="0" smtClean="0">
                <a:solidFill>
                  <a:srgbClr val="FF0000"/>
                </a:solidFill>
              </a:rPr>
            </a:br>
            <a:r>
              <a:rPr lang="ru-RU" sz="1800" b="1" dirty="0" smtClean="0">
                <a:solidFill>
                  <a:srgbClr val="FF0000"/>
                </a:solidFill>
              </a:rPr>
              <a:t>И ГАРАНТИЯХ ДЕЯТЕЛЬНОСТИ</a:t>
            </a:r>
            <a:endParaRPr lang="ru-RU" sz="1800" dirty="0">
              <a:solidFill>
                <a:srgbClr val="FF0000"/>
              </a:solidFill>
            </a:endParaRPr>
          </a:p>
        </p:txBody>
      </p:sp>
      <p:sp>
        <p:nvSpPr>
          <p:cNvPr id="3" name="Содержимое 2"/>
          <p:cNvSpPr>
            <a:spLocks noGrp="1"/>
          </p:cNvSpPr>
          <p:nvPr>
            <p:ph idx="1"/>
          </p:nvPr>
        </p:nvSpPr>
        <p:spPr>
          <a:xfrm>
            <a:off x="822960" y="1428736"/>
            <a:ext cx="7678130" cy="3500462"/>
          </a:xfrm>
        </p:spPr>
        <p:txBody>
          <a:bodyPr>
            <a:normAutofit lnSpcReduction="10000"/>
          </a:bodyPr>
          <a:lstStyle/>
          <a:p>
            <a:pPr lvl="0" algn="ctr"/>
            <a:r>
              <a:rPr lang="ru-RU" dirty="0" smtClean="0"/>
              <a:t>Принят</a:t>
            </a:r>
            <a:br>
              <a:rPr lang="ru-RU" dirty="0" smtClean="0"/>
            </a:br>
            <a:r>
              <a:rPr lang="ru-RU" dirty="0" smtClean="0"/>
              <a:t>Государственной Думой</a:t>
            </a:r>
            <a:br>
              <a:rPr lang="ru-RU" dirty="0" smtClean="0"/>
            </a:br>
            <a:r>
              <a:rPr lang="ru-RU" dirty="0" smtClean="0"/>
              <a:t>8 декабря 1995 года</a:t>
            </a:r>
            <a:br>
              <a:rPr lang="ru-RU" dirty="0" smtClean="0"/>
            </a:br>
            <a:r>
              <a:rPr lang="ru-RU" dirty="0" smtClean="0"/>
              <a:t> </a:t>
            </a:r>
            <a:br>
              <a:rPr lang="ru-RU" dirty="0" smtClean="0"/>
            </a:br>
            <a:r>
              <a:rPr lang="ru-RU" dirty="0" smtClean="0"/>
              <a:t>(в ред. Федеральных законов от 21.03.2002 </a:t>
            </a:r>
            <a:r>
              <a:rPr lang="ru-RU" dirty="0" smtClean="0">
                <a:hlinkClick r:id=""/>
              </a:rPr>
              <a:t>N 31-ФЗ,</a:t>
            </a:r>
            <a:r>
              <a:rPr lang="ru-RU" dirty="0" smtClean="0"/>
              <a:t/>
            </a:r>
            <a:br>
              <a:rPr lang="ru-RU" dirty="0" smtClean="0"/>
            </a:br>
            <a:r>
              <a:rPr lang="ru-RU" dirty="0" smtClean="0"/>
              <a:t>от 25.07.2002 </a:t>
            </a:r>
            <a:r>
              <a:rPr lang="ru-RU" dirty="0" smtClean="0">
                <a:hlinkClick r:id=""/>
              </a:rPr>
              <a:t>N 112-ФЗ,</a:t>
            </a:r>
            <a:r>
              <a:rPr lang="ru-RU" dirty="0" smtClean="0"/>
              <a:t> от 25.07.2002 </a:t>
            </a:r>
            <a:r>
              <a:rPr lang="ru-RU" dirty="0" smtClean="0">
                <a:hlinkClick r:id=""/>
              </a:rPr>
              <a:t>N 116-ФЗ,</a:t>
            </a:r>
            <a:r>
              <a:rPr lang="ru-RU" dirty="0" smtClean="0"/>
              <a:t/>
            </a:r>
            <a:br>
              <a:rPr lang="ru-RU" dirty="0" smtClean="0"/>
            </a:br>
            <a:r>
              <a:rPr lang="ru-RU" dirty="0" smtClean="0"/>
              <a:t>от 30.06.2003 </a:t>
            </a:r>
            <a:r>
              <a:rPr lang="ru-RU" dirty="0" smtClean="0">
                <a:hlinkClick r:id=""/>
              </a:rPr>
              <a:t>N 86-ФЗ,</a:t>
            </a:r>
            <a:r>
              <a:rPr lang="ru-RU" dirty="0" smtClean="0"/>
              <a:t> от 08.12.2003 </a:t>
            </a:r>
            <a:r>
              <a:rPr lang="ru-RU" dirty="0" smtClean="0">
                <a:hlinkClick r:id=""/>
              </a:rPr>
              <a:t>N 169-ФЗ,</a:t>
            </a:r>
            <a:r>
              <a:rPr lang="ru-RU" dirty="0" smtClean="0"/>
              <a:t/>
            </a:r>
            <a:br>
              <a:rPr lang="ru-RU" dirty="0" smtClean="0"/>
            </a:br>
            <a:r>
              <a:rPr lang="ru-RU" dirty="0" smtClean="0"/>
              <a:t>от 29.06.2004 </a:t>
            </a:r>
            <a:r>
              <a:rPr lang="ru-RU" dirty="0" smtClean="0">
                <a:hlinkClick r:id=""/>
              </a:rPr>
              <a:t>N 58-ФЗ,</a:t>
            </a:r>
            <a:r>
              <a:rPr lang="ru-RU" dirty="0" smtClean="0"/>
              <a:t> от 09.05.2005 </a:t>
            </a:r>
            <a:r>
              <a:rPr lang="ru-RU" dirty="0" smtClean="0">
                <a:hlinkClick r:id=""/>
              </a:rPr>
              <a:t>N 45-ФЗ</a:t>
            </a:r>
            <a:r>
              <a:rPr lang="ru-RU" dirty="0" smtClean="0"/>
              <a:t>,</a:t>
            </a:r>
            <a:br>
              <a:rPr lang="ru-RU" dirty="0" smtClean="0"/>
            </a:br>
            <a:r>
              <a:rPr lang="ru-RU" dirty="0" smtClean="0"/>
              <a:t>от 23.07.2008 </a:t>
            </a:r>
            <a:r>
              <a:rPr lang="ru-RU" dirty="0" smtClean="0">
                <a:hlinkClick r:id=""/>
              </a:rPr>
              <a:t>N 160-ФЗ</a:t>
            </a:r>
            <a:r>
              <a:rPr lang="ru-RU" dirty="0" smtClean="0"/>
              <a:t>, от 30.12.2008 </a:t>
            </a:r>
            <a:r>
              <a:rPr lang="ru-RU" dirty="0" smtClean="0">
                <a:hlinkClick r:id=""/>
              </a:rPr>
              <a:t>N 309-ФЗ</a:t>
            </a:r>
            <a:r>
              <a:rPr lang="ru-RU" dirty="0" smtClean="0"/>
              <a:t>,</a:t>
            </a:r>
            <a:br>
              <a:rPr lang="ru-RU" dirty="0" smtClean="0"/>
            </a:br>
            <a:r>
              <a:rPr lang="ru-RU" dirty="0" smtClean="0"/>
              <a:t>от 01.07.2010 </a:t>
            </a:r>
            <a:r>
              <a:rPr lang="ru-RU" dirty="0" smtClean="0">
                <a:hlinkClick r:id=""/>
              </a:rPr>
              <a:t>N 146-ФЗ</a:t>
            </a:r>
            <a:r>
              <a:rPr lang="ru-RU" dirty="0" smtClean="0"/>
              <a:t>, от 28.12.2010 </a:t>
            </a:r>
            <a:r>
              <a:rPr lang="ru-RU" dirty="0" smtClean="0">
                <a:hlinkClick r:id=""/>
              </a:rPr>
              <a:t>N 404-ФЗ</a:t>
            </a:r>
            <a:r>
              <a:rPr lang="ru-RU" dirty="0" smtClean="0"/>
              <a:t>,</a:t>
            </a:r>
            <a:br>
              <a:rPr lang="ru-RU" dirty="0" smtClean="0"/>
            </a:br>
            <a:r>
              <a:rPr lang="ru-RU" dirty="0" smtClean="0"/>
              <a:t>с </a:t>
            </a:r>
            <a:r>
              <a:rPr lang="ru-RU" dirty="0" err="1" smtClean="0"/>
              <a:t>изм</a:t>
            </a:r>
            <a:r>
              <a:rPr lang="ru-RU" dirty="0" smtClean="0"/>
              <a:t>., внесенными </a:t>
            </a:r>
            <a:r>
              <a:rPr lang="ru-RU" dirty="0" smtClean="0">
                <a:hlinkClick r:id=""/>
              </a:rPr>
              <a:t>Постановлением</a:t>
            </a:r>
            <a:r>
              <a:rPr lang="ru-RU" dirty="0" smtClean="0"/>
              <a:t> Конституционного Суда РФ</a:t>
            </a:r>
            <a:br>
              <a:rPr lang="ru-RU" dirty="0" smtClean="0"/>
            </a:br>
            <a:r>
              <a:rPr lang="ru-RU" dirty="0" smtClean="0"/>
              <a:t>от 24.01.2002 N 3-П,</a:t>
            </a:r>
            <a:br>
              <a:rPr lang="ru-RU" dirty="0" smtClean="0"/>
            </a:br>
            <a:r>
              <a:rPr lang="ru-RU" dirty="0" smtClean="0">
                <a:hlinkClick r:id=""/>
              </a:rPr>
              <a:t>Определением</a:t>
            </a:r>
            <a:r>
              <a:rPr lang="ru-RU" dirty="0" smtClean="0"/>
              <a:t> Конституционного Суда РФ от 17.12.2008 N 1060-О-П)</a:t>
            </a:r>
            <a:br>
              <a:rPr lang="ru-RU" dirty="0" smtClean="0"/>
            </a:br>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dirty="0" smtClean="0">
                <a:solidFill>
                  <a:srgbClr val="FF0000"/>
                </a:solidFill>
              </a:rPr>
              <a:t>Для осуществления возложенных функций Комитет вправе:</a:t>
            </a:r>
            <a:endParaRPr lang="ru-RU" sz="1600" dirty="0">
              <a:solidFill>
                <a:srgbClr val="FF0000"/>
              </a:solidFill>
            </a:endParaRPr>
          </a:p>
        </p:txBody>
      </p:sp>
      <p:sp>
        <p:nvSpPr>
          <p:cNvPr id="3" name="Содержимое 2"/>
          <p:cNvSpPr>
            <a:spLocks noGrp="1"/>
          </p:cNvSpPr>
          <p:nvPr>
            <p:ph idx="1"/>
          </p:nvPr>
        </p:nvSpPr>
        <p:spPr/>
        <p:txBody>
          <a:bodyPr>
            <a:normAutofit/>
          </a:bodyPr>
          <a:lstStyle/>
          <a:p>
            <a:endParaRPr lang="ru-RU" dirty="0" smtClean="0"/>
          </a:p>
          <a:p>
            <a:r>
              <a:rPr lang="ru-RU" dirty="0" smtClean="0"/>
              <a:t>а) запрашивать от работодателя информацию о состоянии условий труда на рабочих местах, производственного травматизма и профессиональной заболеваемости, наличии опасных и вредных производственных факторов и принятых мерах по защите от их воздействия, о существующем риске повреждения здоровья;</a:t>
            </a:r>
          </a:p>
          <a:p>
            <a:r>
              <a:rPr lang="ru-RU" dirty="0" smtClean="0"/>
              <a:t>б) заслушивать на заседаниях Комитета сообщения работодателя (его представителей), руководителей структурных подразделений и других работников организации по вопросам об обеспечении безопасных условий и охраны труда на рабочих местах работников и соблюдении их гарантий и прав на охрану труда;</a:t>
            </a:r>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dirty="0" smtClean="0">
                <a:solidFill>
                  <a:srgbClr val="FF0000"/>
                </a:solidFill>
              </a:rPr>
              <a:t>Для осуществления возложенных функций Комитет вправе:</a:t>
            </a:r>
            <a:endParaRPr lang="ru-RU" sz="1600" dirty="0">
              <a:solidFill>
                <a:srgbClr val="FF0000"/>
              </a:solidFill>
            </a:endParaRPr>
          </a:p>
        </p:txBody>
      </p:sp>
      <p:sp>
        <p:nvSpPr>
          <p:cNvPr id="3" name="Содержимое 2"/>
          <p:cNvSpPr>
            <a:spLocks noGrp="1"/>
          </p:cNvSpPr>
          <p:nvPr>
            <p:ph idx="1"/>
          </p:nvPr>
        </p:nvSpPr>
        <p:spPr/>
        <p:txBody>
          <a:bodyPr>
            <a:normAutofit fontScale="92500" lnSpcReduction="10000"/>
          </a:bodyPr>
          <a:lstStyle/>
          <a:p>
            <a:endParaRPr lang="ru-RU" dirty="0" smtClean="0"/>
          </a:p>
          <a:p>
            <a:r>
              <a:rPr lang="ru-RU" dirty="0" smtClean="0"/>
              <a:t> в) заслушивать на заседаниях Комитета руководителей структурных подразделений работодателя и иных должностных лиц, работников, допустивших нарушения требований охраны труда, повлекшие за собой тяжелые последствия, и вносить работодателю предложения о привлечении их к ответственности в соответствии с законодательством Российской Федерации;</a:t>
            </a:r>
          </a:p>
          <a:p>
            <a:r>
              <a:rPr lang="ru-RU" dirty="0" smtClean="0"/>
              <a:t>г) участвовать в подготовке предложений к разделу коллективного договора (соглашения) по охране труда по вопросам, находящимся в компетенции Комитета;</a:t>
            </a:r>
          </a:p>
          <a:p>
            <a:r>
              <a:rPr lang="ru-RU" dirty="0" err="1" smtClean="0"/>
              <a:t>д</a:t>
            </a:r>
            <a:r>
              <a:rPr lang="ru-RU" dirty="0" smtClean="0"/>
              <a:t>) вносить работодателю предложения о стимулировании работников за активное участие в мероприятиях по улучшению условий и охраны труда;</a:t>
            </a:r>
          </a:p>
          <a:p>
            <a:r>
              <a:rPr lang="ru-RU" dirty="0" smtClean="0"/>
              <a:t>е) содействовать разрешению трудовых споров, связанных с применением законодательства об охране труда, изменением условий труда, предоставлением работникам, занятым во вредных и (или) опасных условиях труда, предусмотренных законодательством гарантий и компенсаций.</a:t>
            </a:r>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pPr algn="ctr"/>
            <a:r>
              <a:rPr lang="ru-RU" sz="6000" i="1" dirty="0" smtClean="0">
                <a:solidFill>
                  <a:srgbClr val="FF0000"/>
                </a:solidFill>
                <a:effectLst>
                  <a:outerShdw blurRad="38100" dist="38100" dir="2700000" algn="tl">
                    <a:srgbClr val="000000">
                      <a:alpha val="43137"/>
                    </a:srgbClr>
                  </a:outerShdw>
                </a:effectLst>
              </a:rPr>
              <a:t>СПАСИБО </a:t>
            </a:r>
          </a:p>
          <a:p>
            <a:pPr algn="ctr"/>
            <a:r>
              <a:rPr lang="ru-RU" sz="6000" i="1" dirty="0" smtClean="0">
                <a:solidFill>
                  <a:srgbClr val="FF0000"/>
                </a:solidFill>
                <a:effectLst>
                  <a:outerShdw blurRad="38100" dist="38100" dir="2700000" algn="tl">
                    <a:srgbClr val="000000">
                      <a:alpha val="43137"/>
                    </a:srgbClr>
                  </a:outerShdw>
                </a:effectLst>
              </a:rPr>
              <a:t>ЗА ВНИАМНИЕ!</a:t>
            </a:r>
            <a:endParaRPr lang="ru-RU" sz="6000" i="1" dirty="0">
              <a:solidFill>
                <a:srgbClr val="FF0000"/>
              </a:solidFill>
              <a:effectLst>
                <a:outerShdw blurRad="38100" dist="38100" dir="2700000" algn="tl">
                  <a:srgbClr val="000000">
                    <a:alpha val="43137"/>
                  </a:srgbClr>
                </a:outerShdw>
              </a:effectLst>
            </a:endParaRPr>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40702" y="5085184"/>
            <a:ext cx="1795793" cy="176259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D:\job\Профсоюз_ГОС\design\презентация города и веси\prgu-(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405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848662"/>
          </a:xfrm>
        </p:spPr>
        <p:txBody>
          <a:bodyPr/>
          <a:lstStyle/>
          <a:p>
            <a:pPr algn="ctr"/>
            <a:r>
              <a:rPr lang="ru-RU" sz="1800" b="1" i="1" dirty="0" smtClean="0">
                <a:solidFill>
                  <a:srgbClr val="FF0000"/>
                </a:solidFill>
              </a:rPr>
              <a:t>Статья 19. Право профсоюзов на осуществление профсоюзного контроля за соблюдением законодательства о труде</a:t>
            </a:r>
            <a:endParaRPr lang="ru-RU" sz="1800" dirty="0">
              <a:solidFill>
                <a:srgbClr val="FF0000"/>
              </a:solidFill>
            </a:endParaRPr>
          </a:p>
        </p:txBody>
      </p:sp>
      <p:sp>
        <p:nvSpPr>
          <p:cNvPr id="3" name="Содержимое 2"/>
          <p:cNvSpPr>
            <a:spLocks noGrp="1"/>
          </p:cNvSpPr>
          <p:nvPr>
            <p:ph idx="1"/>
          </p:nvPr>
        </p:nvSpPr>
        <p:spPr>
          <a:xfrm>
            <a:off x="428596" y="1357298"/>
            <a:ext cx="8429684" cy="3643338"/>
          </a:xfrm>
        </p:spPr>
        <p:txBody>
          <a:bodyPr>
            <a:noAutofit/>
          </a:bodyPr>
          <a:lstStyle/>
          <a:p>
            <a:r>
              <a:rPr lang="ru-RU" sz="2400" dirty="0" smtClean="0">
                <a:solidFill>
                  <a:srgbClr val="0070C0"/>
                </a:solidFill>
              </a:rPr>
              <a:t> </a:t>
            </a:r>
            <a:r>
              <a:rPr lang="ru-RU" sz="1800" i="1" dirty="0" smtClean="0">
                <a:solidFill>
                  <a:srgbClr val="0070C0"/>
                </a:solidFill>
              </a:rPr>
              <a:t>1. Профсоюзы </a:t>
            </a:r>
            <a:r>
              <a:rPr lang="ru-RU" sz="1800" i="1" dirty="0" smtClean="0">
                <a:solidFill>
                  <a:srgbClr val="FF0000"/>
                </a:solidFill>
              </a:rPr>
              <a:t>имеют право </a:t>
            </a:r>
            <a:r>
              <a:rPr lang="ru-RU" sz="1800" i="1" dirty="0" smtClean="0">
                <a:solidFill>
                  <a:srgbClr val="0070C0"/>
                </a:solidFill>
              </a:rPr>
              <a:t>на осуществление профсоюзного контроля за соблюдением работодателями, должностными лицами </a:t>
            </a:r>
            <a:r>
              <a:rPr lang="ru-RU" sz="1800" i="1" dirty="0" smtClean="0">
                <a:solidFill>
                  <a:srgbClr val="CC3300"/>
                </a:solidFill>
                <a:hlinkClick r:id="rId2"/>
              </a:rPr>
              <a:t>законодательства</a:t>
            </a:r>
            <a:r>
              <a:rPr lang="ru-RU" sz="1800" i="1" dirty="0" smtClean="0">
                <a:solidFill>
                  <a:srgbClr val="CC3300"/>
                </a:solidFill>
              </a:rPr>
              <a:t> </a:t>
            </a:r>
            <a:r>
              <a:rPr lang="ru-RU" sz="1800" i="1" dirty="0" smtClean="0">
                <a:solidFill>
                  <a:srgbClr val="0070C0"/>
                </a:solidFill>
              </a:rPr>
              <a:t>о труде, в том числе по вопросам трудового договора (контракта), рабочего времени и времени отдыха, оплаты труда, гарантий и компенсаций, льгот и преимуществ, а также по другим социально-трудовым вопросам в организациях, в которых работают члены данного профсоюза, и имеют право требовать устранения выявленных нарушений. </a:t>
            </a:r>
            <a:r>
              <a:rPr lang="ru-RU" sz="1800" i="1" u="sng" dirty="0" smtClean="0">
                <a:solidFill>
                  <a:srgbClr val="0070C0"/>
                </a:solidFill>
              </a:rPr>
              <a:t>Работодатели, должностные лица обязаны в недельный срок с момента получения требования об устранении выявленных нарушений сообщить профсоюзу о результатах его рассмотрения и принятых мерах.</a:t>
            </a:r>
            <a:endParaRPr lang="ru-RU" sz="1800" u="sng" dirty="0" smtClean="0">
              <a:solidFill>
                <a:srgbClr val="0070C0"/>
              </a:solidFill>
            </a:endParaRPr>
          </a:p>
          <a:p>
            <a:endParaRPr lang="ru-RU" sz="1400" i="1" dirty="0" smtClean="0">
              <a:solidFill>
                <a:srgbClr val="0070C0"/>
              </a:solidFill>
            </a:endParaRPr>
          </a:p>
        </p:txBody>
      </p:sp>
      <p:pic>
        <p:nvPicPr>
          <p:cNvPr id="4" name="Picture 4" descr="D:\job\Профсоюз_ГОС\design\презентация города и веси\prgu-(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1062976"/>
          </a:xfrm>
        </p:spPr>
        <p:txBody>
          <a:bodyPr/>
          <a:lstStyle/>
          <a:p>
            <a:pPr algn="ctr"/>
            <a:r>
              <a:rPr lang="ru-RU" sz="2000" b="1" i="1" dirty="0" smtClean="0">
                <a:solidFill>
                  <a:srgbClr val="FF0000"/>
                </a:solidFill>
              </a:rPr>
              <a:t>Статья 19. Право профсоюзов на осуществление профсоюзного контроля за соблюдением законодательства о труде</a:t>
            </a:r>
            <a:endParaRPr lang="ru-RU" sz="2000" dirty="0">
              <a:solidFill>
                <a:srgbClr val="FF0000"/>
              </a:solidFill>
            </a:endParaRPr>
          </a:p>
        </p:txBody>
      </p:sp>
      <p:sp>
        <p:nvSpPr>
          <p:cNvPr id="3" name="Содержимое 2"/>
          <p:cNvSpPr>
            <a:spLocks noGrp="1"/>
          </p:cNvSpPr>
          <p:nvPr>
            <p:ph idx="1"/>
          </p:nvPr>
        </p:nvSpPr>
        <p:spPr>
          <a:xfrm>
            <a:off x="642910" y="1571612"/>
            <a:ext cx="8286808" cy="3357586"/>
          </a:xfrm>
        </p:spPr>
        <p:txBody>
          <a:bodyPr/>
          <a:lstStyle/>
          <a:p>
            <a:pPr>
              <a:defRPr/>
            </a:pPr>
            <a:r>
              <a:rPr lang="ru-RU" i="1" dirty="0" smtClean="0"/>
              <a:t>2. Для осуществления профсоюзного контроля за соблюдением </a:t>
            </a:r>
            <a:r>
              <a:rPr lang="ru-RU" i="1" dirty="0" smtClean="0">
                <a:hlinkClick r:id="rId2"/>
              </a:rPr>
              <a:t>законодательства</a:t>
            </a:r>
            <a:r>
              <a:rPr lang="ru-RU" i="1" dirty="0" smtClean="0"/>
              <a:t> о труде профсоюзы вправе создавать собственные инспекции труда, которые наделяются полномочиями, предусмотренными </a:t>
            </a:r>
            <a:r>
              <a:rPr lang="ru-RU" i="1" dirty="0" smtClean="0">
                <a:solidFill>
                  <a:srgbClr val="FF0000"/>
                </a:solidFill>
                <a:hlinkClick r:id="rId3"/>
              </a:rPr>
              <a:t>положениями</a:t>
            </a:r>
            <a:r>
              <a:rPr lang="ru-RU" i="1" dirty="0" smtClean="0">
                <a:solidFill>
                  <a:srgbClr val="FF0000"/>
                </a:solidFill>
              </a:rPr>
              <a:t>, </a:t>
            </a:r>
            <a:r>
              <a:rPr lang="ru-RU" i="1" dirty="0" smtClean="0"/>
              <a:t>утверждаемыми профсоюзами.</a:t>
            </a:r>
            <a:endParaRPr lang="ru-RU" dirty="0" smtClean="0"/>
          </a:p>
          <a:p>
            <a:pPr>
              <a:defRPr/>
            </a:pPr>
            <a:r>
              <a:rPr lang="ru-RU" i="1" smtClean="0"/>
              <a:t>   Профсоюзы</a:t>
            </a:r>
            <a:r>
              <a:rPr lang="ru-RU" i="1" dirty="0" smtClean="0"/>
              <a:t>, их инспекции труда при осуществлении этих полномочий взаимодействуют с государственными органами надзора и контроля за соблюдением </a:t>
            </a:r>
            <a:r>
              <a:rPr lang="ru-RU" i="1" dirty="0" smtClean="0">
                <a:hlinkClick r:id="rId2"/>
              </a:rPr>
              <a:t>законодательства</a:t>
            </a:r>
            <a:r>
              <a:rPr lang="ru-RU" i="1" dirty="0" smtClean="0"/>
              <a:t> о труде.</a:t>
            </a:r>
            <a:endParaRPr lang="ru-RU" dirty="0" smtClean="0"/>
          </a:p>
          <a:p>
            <a:pPr>
              <a:defRPr/>
            </a:pPr>
            <a:r>
              <a:rPr lang="ru-RU" i="1" dirty="0" smtClean="0"/>
              <a:t>3. Профсоюзные инспектора труда вправе беспрепятственно посещать организации независимо от форм собственности и подчиненности, в которых работают члены данного профсоюза, для проведения проверок соблюдения </a:t>
            </a:r>
            <a:r>
              <a:rPr lang="ru-RU" i="1" dirty="0" smtClean="0">
                <a:hlinkClick r:id="rId2"/>
              </a:rPr>
              <a:t>законодательства</a:t>
            </a:r>
            <a:r>
              <a:rPr lang="ru-RU" i="1" dirty="0" smtClean="0"/>
              <a:t> о труде и законодательства о профсоюзах, а также выполнения работодателями условий коллективного договора, соглашения.</a:t>
            </a:r>
            <a:endParaRPr lang="ru-RU" dirty="0" smtClean="0"/>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1062976"/>
          </a:xfrm>
        </p:spPr>
        <p:txBody>
          <a:bodyPr/>
          <a:lstStyle/>
          <a:p>
            <a:pPr algn="ctr"/>
            <a:r>
              <a:rPr lang="ru-RU" sz="1800" b="1" i="1" dirty="0" smtClean="0">
                <a:solidFill>
                  <a:srgbClr val="FF0000"/>
                </a:solidFill>
              </a:rPr>
              <a:t>Статья 20. Права профсоюзов в области охраны труда и окружающей среды</a:t>
            </a:r>
            <a:r>
              <a:rPr lang="ru-RU" sz="1800" dirty="0" smtClean="0">
                <a:solidFill>
                  <a:srgbClr val="FF0000"/>
                </a:solidFill>
              </a:rPr>
              <a:t/>
            </a:r>
            <a:br>
              <a:rPr lang="ru-RU" sz="1800" dirty="0" smtClean="0">
                <a:solidFill>
                  <a:srgbClr val="FF0000"/>
                </a:solidFill>
              </a:rPr>
            </a:br>
            <a:r>
              <a:rPr lang="ru-RU" sz="1800" b="1" i="1" dirty="0" smtClean="0">
                <a:solidFill>
                  <a:srgbClr val="FF0000"/>
                </a:solidFill>
              </a:rPr>
              <a:t>(в ред. Федерального </a:t>
            </a:r>
            <a:r>
              <a:rPr lang="ru-RU" sz="1800" b="1" i="1" dirty="0" smtClean="0">
                <a:solidFill>
                  <a:srgbClr val="FF0000"/>
                </a:solidFill>
                <a:hlinkClick r:id="rId2"/>
              </a:rPr>
              <a:t>закона</a:t>
            </a:r>
            <a:r>
              <a:rPr lang="ru-RU" sz="1800" b="1" i="1" dirty="0" smtClean="0">
                <a:solidFill>
                  <a:srgbClr val="FF0000"/>
                </a:solidFill>
              </a:rPr>
              <a:t> от 30.12.2008 N 309-ФЗ)</a:t>
            </a:r>
            <a:endParaRPr lang="ru-RU" sz="1800" dirty="0">
              <a:solidFill>
                <a:srgbClr val="FF0000"/>
              </a:solidFill>
            </a:endParaRPr>
          </a:p>
        </p:txBody>
      </p:sp>
      <p:sp>
        <p:nvSpPr>
          <p:cNvPr id="3" name="Содержимое 2"/>
          <p:cNvSpPr>
            <a:spLocks noGrp="1"/>
          </p:cNvSpPr>
          <p:nvPr>
            <p:ph idx="1"/>
          </p:nvPr>
        </p:nvSpPr>
        <p:spPr>
          <a:xfrm>
            <a:off x="822960" y="1714488"/>
            <a:ext cx="7520940" cy="2965989"/>
          </a:xfrm>
        </p:spPr>
        <p:txBody>
          <a:bodyPr/>
          <a:lstStyle/>
          <a:p>
            <a:pPr algn="just"/>
            <a:r>
              <a:rPr lang="ru-RU" sz="1800" i="1" dirty="0" smtClean="0"/>
              <a:t>1. Профсоюзы вправе участвовать в формировании государственных программ по вопросам охраны труда и окружающей среды, а также в разработке нормативных правовых и других актов, регламентирующих вопросы охраны труда, профессиональных заболеваний и экологической безопасности.</a:t>
            </a:r>
            <a:endParaRPr lang="ru-RU" sz="1800" dirty="0" smtClean="0"/>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1062976"/>
          </a:xfrm>
        </p:spPr>
        <p:txBody>
          <a:bodyPr/>
          <a:lstStyle/>
          <a:p>
            <a:pPr algn="ctr"/>
            <a:r>
              <a:rPr lang="ru-RU" sz="1800" b="1" i="1" dirty="0" smtClean="0">
                <a:solidFill>
                  <a:srgbClr val="FF0000"/>
                </a:solidFill>
              </a:rPr>
              <a:t>Статья 20. Права профсоюзов в области охраны труда и окружающей среды</a:t>
            </a:r>
            <a:r>
              <a:rPr lang="ru-RU" sz="1800" dirty="0" smtClean="0">
                <a:solidFill>
                  <a:srgbClr val="FF0000"/>
                </a:solidFill>
              </a:rPr>
              <a:t/>
            </a:r>
            <a:br>
              <a:rPr lang="ru-RU" sz="1800" dirty="0" smtClean="0">
                <a:solidFill>
                  <a:srgbClr val="FF0000"/>
                </a:solidFill>
              </a:rPr>
            </a:br>
            <a:r>
              <a:rPr lang="ru-RU" sz="1800" b="1" i="1" dirty="0" smtClean="0">
                <a:solidFill>
                  <a:srgbClr val="FF0000"/>
                </a:solidFill>
              </a:rPr>
              <a:t>(в ред. Федерального </a:t>
            </a:r>
            <a:r>
              <a:rPr lang="ru-RU" sz="1800" b="1" i="1" dirty="0" smtClean="0">
                <a:solidFill>
                  <a:srgbClr val="FF0000"/>
                </a:solidFill>
                <a:hlinkClick r:id="rId2"/>
              </a:rPr>
              <a:t>закона</a:t>
            </a:r>
            <a:r>
              <a:rPr lang="ru-RU" sz="1800" b="1" i="1" dirty="0" smtClean="0">
                <a:solidFill>
                  <a:srgbClr val="FF0000"/>
                </a:solidFill>
              </a:rPr>
              <a:t> от 30.12.2008 N 309-ФЗ)</a:t>
            </a:r>
            <a:endParaRPr lang="ru-RU" sz="1800" dirty="0">
              <a:solidFill>
                <a:srgbClr val="FF0000"/>
              </a:solidFill>
            </a:endParaRPr>
          </a:p>
        </p:txBody>
      </p:sp>
      <p:sp>
        <p:nvSpPr>
          <p:cNvPr id="3" name="Содержимое 2"/>
          <p:cNvSpPr>
            <a:spLocks noGrp="1"/>
          </p:cNvSpPr>
          <p:nvPr>
            <p:ph idx="1"/>
          </p:nvPr>
        </p:nvSpPr>
        <p:spPr>
          <a:xfrm>
            <a:off x="822960" y="1428736"/>
            <a:ext cx="8106758" cy="3571900"/>
          </a:xfrm>
        </p:spPr>
        <p:txBody>
          <a:bodyPr>
            <a:normAutofit fontScale="92500"/>
          </a:bodyPr>
          <a:lstStyle/>
          <a:p>
            <a:pPr>
              <a:defRPr/>
            </a:pPr>
            <a:r>
              <a:rPr lang="ru-RU" sz="1800" i="1" dirty="0" smtClean="0"/>
              <a:t>2. Профсоюзы осуществляют профсоюзный контроль за состоянием охраны труда и окружающей среды через свои органы, </a:t>
            </a:r>
            <a:r>
              <a:rPr lang="ru-RU" sz="1800" i="1" dirty="0" smtClean="0">
                <a:hlinkClick r:id="rId3"/>
              </a:rPr>
              <a:t>уполномоченных</a:t>
            </a:r>
            <a:r>
              <a:rPr lang="ru-RU" sz="1800" i="1" dirty="0" smtClean="0"/>
              <a:t> (доверенных) лиц по охране труда, а также собственные инспекции по охране труда, действующие на основании положений, утверждаемых профсоюзами. </a:t>
            </a:r>
          </a:p>
          <a:p>
            <a:pPr>
              <a:defRPr/>
            </a:pPr>
            <a:r>
              <a:rPr lang="ru-RU" sz="1800" i="1" dirty="0" smtClean="0"/>
              <a:t>       В этих целях они имеют право беспрепятственно посещать организации независимо от форм собственности и подчиненности, их структурные подразделения, рабочие места, где работают члены данного профсоюза, участвовать в расследовании несчастных случаев на производстве (работе), защищать права и интересы членов профсоюза по вопросам условий труда и безопасности на производстве (работе), возмещения вреда, причиненного их здоровью на производстве (работе), а также по другим вопросам охраны труда и окружающей среды в соответствии с федеральным законодательством.</a:t>
            </a:r>
            <a:endParaRPr lang="ru-RU" sz="1800" dirty="0" smtClean="0"/>
          </a:p>
          <a:p>
            <a:pPr>
              <a:defRPr/>
            </a:pPr>
            <a:endParaRPr lang="ru-RU" sz="1800" dirty="0" smtClean="0"/>
          </a:p>
          <a:p>
            <a:pPr algn="just"/>
            <a:endParaRPr lang="ru-RU" sz="1800" dirty="0" smtClean="0"/>
          </a:p>
          <a:p>
            <a:endParaRPr lang="ru-RU" dirty="0"/>
          </a:p>
        </p:txBody>
      </p:sp>
      <p:pic>
        <p:nvPicPr>
          <p:cNvPr id="4" name="Picture 4" descr="D:\job\Профсоюз_ГОС\design\презентация города и веси\prgu-(2).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4008" y="5157192"/>
            <a:ext cx="2520280" cy="1602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4123</TotalTime>
  <Words>4361</Words>
  <Application>Microsoft Office PowerPoint</Application>
  <PresentationFormat>Экран (4:3)</PresentationFormat>
  <Paragraphs>280</Paragraphs>
  <Slides>52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52</vt:i4>
      </vt:variant>
    </vt:vector>
  </HeadingPairs>
  <TitlesOfParts>
    <vt:vector size="59" baseType="lpstr">
      <vt:lpstr>Arial</vt:lpstr>
      <vt:lpstr>Franklin Gothic Medium</vt:lpstr>
      <vt:lpstr>Franklin Gothic Book</vt:lpstr>
      <vt:lpstr>Tunga</vt:lpstr>
      <vt:lpstr>Wingdings</vt:lpstr>
      <vt:lpstr>Calibri</vt:lpstr>
      <vt:lpstr>Углы</vt:lpstr>
      <vt:lpstr>Слайд 1</vt:lpstr>
      <vt:lpstr>Трудовой кодекс РФ ст. 209</vt:lpstr>
      <vt:lpstr>Трудовой кодекс РФ</vt:lpstr>
      <vt:lpstr> Трудовой кодекс РФ  Статья 209  </vt:lpstr>
      <vt:lpstr>РОССИЙСКАЯ ФЕДЕРАЦИЯ  ФЕДЕРАЛЬНЫЙ ЗАКОН  О ПРОФЕССИОНАЛЬНЫХ СОЮЗАХ, ИХ ПРАВАХ И ГАРАНТИЯХ ДЕЯТЕЛЬНОСТИ</vt:lpstr>
      <vt:lpstr>Статья 19. Право профсоюзов на осуществление профсоюзного контроля за соблюдением законодательства о труде</vt:lpstr>
      <vt:lpstr>Статья 19. Право профсоюзов на осуществление профсоюзного контроля за соблюдением законодательства о труде</vt:lpstr>
      <vt:lpstr>Статья 20. Права профсоюзов в области охраны труда и окружающей среды (в ред. Федерального закона от 30.12.2008 N 309-ФЗ)</vt:lpstr>
      <vt:lpstr>Статья 20. Права профсоюзов в области охраны труда и окружающей среды (в ред. Федерального закона от 30.12.2008 N 309-ФЗ)</vt:lpstr>
      <vt:lpstr>Статья 20. Права профсоюзов в области охраны труда и окружающей среды (в ред. Федерального закона от 30.12.2008 N 309-ФЗ)</vt:lpstr>
      <vt:lpstr> Приказ  Минтруда N 776н «Об утверждении Примерного положения о системе управления охраной труда» </vt:lpstr>
      <vt:lpstr> Приказ  Минтруда N 776н «Об утверждении Примерного положения о системе управления охраной труда» </vt:lpstr>
      <vt:lpstr> Приказ  Минтруда N 776н «Об утверждении Примерного положения о системе управления охраной труда» </vt:lpstr>
      <vt:lpstr> Приказ  Минтруда N 776н «Об утверждении Примерного положения о системе управления охраной труда» </vt:lpstr>
      <vt:lpstr> Приказ  Минтруда N 776н «Об утверждении Примерного положения о системе управления охраной труда» </vt:lpstr>
      <vt:lpstr> Приказ  Минтруда N 776н «Об утверждении Примерного положения о системе управления охраной труда» </vt:lpstr>
      <vt:lpstr>ТРУДОВОЙ КОДЕКС РОССИЙСКОЙ ФЕДЕРАЦИИ  Глава 58. ЗАЩИТА ТРУДОВЫХ ПРАВ И ЗАКОННЫХ ИНТЕРЕСОВ РАБОТНИКОВ ПРОФЕССИОНАЛЬНЫМИ СОЮЗАМИ (в ред. Федерального закона от 30.06.2006 N 90-ФЗ) </vt:lpstr>
      <vt:lpstr> ЗАЩИТА ТРУДОВЫХ ПРАВ И ЗАКОННЫХ ИНТЕРЕСОВ РАБОТНИКОВ ПРОФЕССИОНАЛЬНЫМИ СОЮЗАМИ </vt:lpstr>
      <vt:lpstr>  Профсоюзные инспекторы труда, уполномоченные (доверенные) лица по охране труда профессиональных союзов имеют право:  </vt:lpstr>
      <vt:lpstr>Право профсоюза на осуществление контроля</vt:lpstr>
      <vt:lpstr>Право профсоюза на осуществление контроля</vt:lpstr>
      <vt:lpstr>Право профсоюза на осуществление контроля</vt:lpstr>
      <vt:lpstr>Право профсоюза на осуществление контроля</vt:lpstr>
      <vt:lpstr>Право профсоюза на осуществление контроля</vt:lpstr>
      <vt:lpstr>Право профсоюза на осуществление контроля</vt:lpstr>
      <vt:lpstr>Уполномоченный по охране труда в своей деятельности руководствуется:</vt:lpstr>
      <vt:lpstr>Условия которые необходимо выполнить при организации работы уполномоченных лиц</vt:lpstr>
      <vt:lpstr>Слайд 28</vt:lpstr>
      <vt:lpstr>Условия которые необходимо выполнить при организации работы уполномоченных лиц</vt:lpstr>
      <vt:lpstr> Обучение </vt:lpstr>
      <vt:lpstr> Гарантии</vt:lpstr>
      <vt:lpstr> Информация</vt:lpstr>
      <vt:lpstr>Условия которые необходимо выполнить при организации работы уполномоченных лиц</vt:lpstr>
      <vt:lpstr>Задачи уполномоченного</vt:lpstr>
      <vt:lpstr>Основные функции уполномоченного</vt:lpstr>
      <vt:lpstr>Основные функции уполномоченного</vt:lpstr>
      <vt:lpstr>Для выполнения возложенных на него функций уполномоченный имеет право:</vt:lpstr>
      <vt:lpstr>Для выполнения возложенных на него функций уполномоченный имеет право</vt:lpstr>
      <vt:lpstr> Проведение обследований (проверок) предусматривает  контроль за: </vt:lpstr>
      <vt:lpstr>Проведение обследований (проверок) предусматривает  контроль за:</vt:lpstr>
      <vt:lpstr>Обеспечение деятельности уполномоченного</vt:lpstr>
      <vt:lpstr>МИНИСТЕРСТВО ТРУДА И СОЦИАЛЬНОЙ ЗАЩИТЫ РОССИЙСКОЙ ФЕДЕРАЦИИ  ПРИКАЗ от 22 сентября 2021 г. N 650н  ОБ УТВЕРЖДЕНИИ ПРИМЕРНОГО ПОЛОЖЕНИЯ О КОМИТЕТЕ (КОМИССИИ) ПО ОХРАНЕ ТРУДА </vt:lpstr>
      <vt:lpstr>         ПРИМЕРНОЕ   ПОЛОЖЕНИЕ  О КОМИТЕТЕ (КОМИССИИ) ПО ОХРАНЕ ТРУДА</vt:lpstr>
      <vt:lpstr> Задачами Комитета являются:</vt:lpstr>
      <vt:lpstr> Задачами Комитета являются:</vt:lpstr>
      <vt:lpstr>Функциями Комитета являются:</vt:lpstr>
      <vt:lpstr>Функциями Комитета являются:</vt:lpstr>
      <vt:lpstr>Функциями Комитета являются:</vt:lpstr>
      <vt:lpstr>Функциями Комитета являются:</vt:lpstr>
      <vt:lpstr>Для осуществления возложенных функций Комитет вправе:</vt:lpstr>
      <vt:lpstr>Для осуществления возложенных функций Комитет вправе:</vt:lpstr>
      <vt:lpstr>Слайд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Почему работникам ВЫГОДНО быть членом Профсоюза</dc:title>
  <dc:creator>Админ</dc:creator>
  <cp:lastModifiedBy>Пользователь</cp:lastModifiedBy>
  <cp:revision>486</cp:revision>
  <cp:lastPrinted>2016-04-01T04:38:42Z</cp:lastPrinted>
  <dcterms:created xsi:type="dcterms:W3CDTF">2014-10-07T09:13:14Z</dcterms:created>
  <dcterms:modified xsi:type="dcterms:W3CDTF">2023-03-14T08:38:42Z</dcterms:modified>
</cp:coreProperties>
</file>