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2" r:id="rId4"/>
    <p:sldId id="261" r:id="rId5"/>
    <p:sldId id="263" r:id="rId6"/>
    <p:sldId id="260" r:id="rId7"/>
    <p:sldId id="265" r:id="rId8"/>
    <p:sldId id="264" r:id="rId9"/>
    <p:sldId id="259" r:id="rId10"/>
    <p:sldId id="266" r:id="rId11"/>
    <p:sldId id="267" r:id="rId12"/>
    <p:sldId id="269" r:id="rId13"/>
    <p:sldId id="268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1414"/>
    <a:srgbClr val="FFCC66"/>
    <a:srgbClr val="FF99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5" y="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DC54A-AA9D-498D-AE3A-C43AEDF23E13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7AD26-FFB1-46F9-A881-3220E4A9FB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E:\МОЁЁЁЁ\феврония\kkkk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4472" y="2500306"/>
            <a:ext cx="88095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Cambria" pitchFamily="18" charset="0"/>
              </a:rPr>
              <a:t>Художественное своеобразие</a:t>
            </a:r>
          </a:p>
          <a:p>
            <a:r>
              <a:rPr lang="ru-RU" sz="4400" b="1" i="1" dirty="0" smtClean="0">
                <a:solidFill>
                  <a:srgbClr val="C00000"/>
                </a:solidFill>
                <a:latin typeface="Cambria" pitchFamily="18" charset="0"/>
              </a:rPr>
              <a:t> «Повести о Петре и </a:t>
            </a:r>
            <a:r>
              <a:rPr lang="ru-RU" sz="4400" b="1" i="1" dirty="0" err="1" smtClean="0">
                <a:solidFill>
                  <a:srgbClr val="C00000"/>
                </a:solidFill>
                <a:latin typeface="Cambria" pitchFamily="18" charset="0"/>
              </a:rPr>
              <a:t>Февронии</a:t>
            </a:r>
            <a:r>
              <a:rPr lang="ru-RU" sz="4400" b="1" i="1" dirty="0" smtClean="0">
                <a:solidFill>
                  <a:srgbClr val="C00000"/>
                </a:solidFill>
                <a:latin typeface="Cambria" pitchFamily="18" charset="0"/>
              </a:rPr>
              <a:t>»</a:t>
            </a:r>
            <a:endParaRPr lang="ru-RU" sz="4400" b="1" i="1" dirty="0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93597" y="5500702"/>
            <a:ext cx="44503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Автор : Батурина Нина Михайловна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у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читель русского языка и литературы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МБОУ «СОШ № 10»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г. Бологое Тверской области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00100" y="1571612"/>
          <a:ext cx="2357454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50141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Черты жития</a:t>
                      </a:r>
                      <a:endParaRPr lang="ru-RU" b="0" dirty="0">
                        <a:solidFill>
                          <a:srgbClr val="50141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  <a:tr h="321471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Прославление</a:t>
                      </a: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 святых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Жизнь героев по «заповедям Божьим»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Необычная смерть и посмертные чудеса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Восхваляющие эпитеты (благочестивый, святой, преподобная, блаженная</a:t>
                      </a:r>
                      <a:endParaRPr lang="ru-RU" dirty="0">
                        <a:solidFill>
                          <a:srgbClr val="501414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357554" y="1571613"/>
          <a:ext cx="2357454" cy="3871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</a:tblGrid>
              <a:tr h="626227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50141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Элементы</a:t>
                      </a:r>
                      <a:r>
                        <a:rPr lang="ru-RU" b="0" baseline="0" dirty="0" smtClean="0">
                          <a:solidFill>
                            <a:srgbClr val="50141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 исторической повести</a:t>
                      </a:r>
                      <a:endParaRPr lang="ru-RU" b="0" dirty="0">
                        <a:solidFill>
                          <a:srgbClr val="50141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  <a:tr h="3231424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 err="1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Феврония</a:t>
                      </a:r>
                      <a:r>
                        <a:rPr lang="ru-RU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 </a:t>
                      </a: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 - целительница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История любви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Испытания создаёт зависть людей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Прославление великого чувства любви</a:t>
                      </a:r>
                      <a:endParaRPr lang="ru-RU" dirty="0">
                        <a:solidFill>
                          <a:srgbClr val="501414"/>
                        </a:solidFill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5008" y="1571612"/>
          <a:ext cx="2357454" cy="3883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454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rgbClr val="50141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itchFamily="66" charset="0"/>
                        </a:rPr>
                        <a:t>Признаки сказки</a:t>
                      </a:r>
                      <a:endParaRPr lang="ru-RU" b="0" dirty="0">
                        <a:solidFill>
                          <a:srgbClr val="50141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itchFamily="66" charset="0"/>
                      </a:endParaRP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  <a:tr h="324062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Сказочный</a:t>
                      </a: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 зачин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Наличие сказочного героя – змия </a:t>
                      </a:r>
                      <a:endParaRPr lang="ru-RU" dirty="0" smtClean="0">
                        <a:solidFill>
                          <a:srgbClr val="501414"/>
                        </a:solidFill>
                        <a:latin typeface="Monotype Corsiva" pitchFamily="66" charset="0"/>
                      </a:endParaRP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Героический подвиг  Петра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Загадки и хитроумные задания</a:t>
                      </a:r>
                    </a:p>
                    <a:p>
                      <a:pPr marL="342900" indent="-342900">
                        <a:buFont typeface="+mj-lt"/>
                        <a:buAutoNum type="arabicPeriod"/>
                      </a:pPr>
                      <a:r>
                        <a:rPr lang="ru-RU" baseline="0" dirty="0" smtClean="0">
                          <a:solidFill>
                            <a:srgbClr val="501414"/>
                          </a:solidFill>
                          <a:latin typeface="Monotype Corsiva" pitchFamily="66" charset="0"/>
                        </a:rPr>
                        <a:t>Постоянные эпитеты (лукавый, мудрая)</a:t>
                      </a:r>
                    </a:p>
                  </a:txBody>
                  <a:tcPr>
                    <a:solidFill>
                      <a:srgbClr val="FFCC66">
                        <a:alpha val="5882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85852" y="642918"/>
            <a:ext cx="65008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Элементы жанровых форм</a:t>
            </a:r>
            <a:endParaRPr lang="ru-RU" sz="4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8" name="Picture 2" descr="E:\МОЁЁЁЁ\18584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215370" cy="637634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42" name="Picture 2" descr="E:\МОЁЁЁЁ\феврония\184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71480"/>
            <a:ext cx="4976834" cy="373262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3" name="Picture 3" descr="E:\МОЁЁЁЁ\феврония\05(1)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4016" y="2786058"/>
            <a:ext cx="6184262" cy="407194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266" name="Picture 2" descr="E:\МОЁЁЁЁ\феврония\0_1794d_c27fdbb5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-214338"/>
            <a:ext cx="8572560" cy="734786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57290" y="1643050"/>
            <a:ext cx="277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200024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http://mymegabooks.ru/fotos_129/erazm-ieromonah-povest-o-petre-i-fevronii.jpg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257174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http://media.zlatoriza.ru/uploads/items/big/01-4419.jpg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500166" y="32146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http://ffre.ru/files/21/7728d402e47a7de3373b4d87b0bbd773.html_files/0.jpg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71604" y="392906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http://chram.ortox.ru/files/2014/07/102731319_large_KnKFpFxvNO4.jpg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пппп.jpg"/>
          <p:cNvPicPr>
            <a:picLocks noChangeAspect="1"/>
          </p:cNvPicPr>
          <p:nvPr/>
        </p:nvPicPr>
        <p:blipFill>
          <a:blip r:embed="rId2"/>
          <a:srcRect l="3623" r="36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1571612"/>
            <a:ext cx="33575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501414"/>
                </a:solidFill>
                <a:latin typeface="DSCyrillic" pitchFamily="2" charset="0"/>
              </a:rPr>
              <a:t>Повесть о Петре и </a:t>
            </a:r>
            <a:r>
              <a:rPr lang="ru-RU" sz="4800" dirty="0" err="1" smtClean="0">
                <a:solidFill>
                  <a:srgbClr val="501414"/>
                </a:solidFill>
                <a:latin typeface="DSCyrillic" pitchFamily="2" charset="0"/>
              </a:rPr>
              <a:t>Февронии</a:t>
            </a:r>
            <a:r>
              <a:rPr lang="ru-RU" sz="4800" dirty="0" smtClean="0">
                <a:solidFill>
                  <a:srgbClr val="501414"/>
                </a:solidFill>
                <a:latin typeface="DSCyrillic" pitchFamily="2" charset="0"/>
              </a:rPr>
              <a:t> Муромских</a:t>
            </a:r>
            <a:endParaRPr lang="ru-RU" sz="4800" dirty="0">
              <a:solidFill>
                <a:srgbClr val="501414"/>
              </a:solidFill>
              <a:latin typeface="DSCyrillic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00826" y="2071678"/>
            <a:ext cx="211628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err="1" smtClean="0">
                <a:latin typeface="DSCyrillic" pitchFamily="2" charset="0"/>
              </a:rPr>
              <a:t>Ермолай</a:t>
            </a:r>
            <a:endParaRPr lang="ru-RU" sz="5400" dirty="0">
              <a:latin typeface="DSCyrillic" pitchFamily="2" charset="0"/>
            </a:endParaRPr>
          </a:p>
          <a:p>
            <a:r>
              <a:rPr lang="ru-RU" sz="5400" dirty="0" smtClean="0">
                <a:latin typeface="DSCyrillic" pitchFamily="2" charset="0"/>
              </a:rPr>
              <a:t>-</a:t>
            </a:r>
            <a:r>
              <a:rPr lang="ru-RU" sz="5400" dirty="0" err="1" smtClean="0">
                <a:latin typeface="DSCyrillic" pitchFamily="2" charset="0"/>
              </a:rPr>
              <a:t>Еразм</a:t>
            </a:r>
            <a:endParaRPr lang="ru-RU" sz="5400" dirty="0" smtClean="0">
              <a:latin typeface="DSCyrillic" pitchFamily="2" charset="0"/>
            </a:endParaRPr>
          </a:p>
          <a:p>
            <a:endParaRPr lang="ru-RU" sz="5400" dirty="0">
              <a:latin typeface="DSCyrillic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МОЁЁЁЁ\феврония\kkkk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2000240"/>
            <a:ext cx="6072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 descr="E:\МОЁЁЁЁ\феврония\082b48049817eb187a4fe4e9a6ffcd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4"/>
            <a:ext cx="4168764" cy="531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214282" y="2143116"/>
            <a:ext cx="450059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>Нравственность едина во все века и для всех людей . Читая об устаревшем в деталях, мы можем найти многое для себя.</a:t>
            </a:r>
          </a:p>
          <a:p>
            <a:r>
              <a:rPr lang="ru-RU" sz="2800" dirty="0" smtClean="0">
                <a:latin typeface="Monotype Corsiva" pitchFamily="66" charset="0"/>
              </a:rPr>
              <a:t>                                                                                         </a:t>
            </a:r>
          </a:p>
          <a:p>
            <a:r>
              <a:rPr lang="ru-RU" sz="2800" dirty="0" smtClean="0">
                <a:latin typeface="Monotype Corsiva" pitchFamily="66" charset="0"/>
              </a:rPr>
              <a:t>Д.С.Лихачёв</a:t>
            </a: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00562" y="1500174"/>
            <a:ext cx="400052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Житие  - повествование о жизни святого, об особых свидетельствах Божественной благодати, которой он был отмечен, его христианских подвигах, мученической смерти.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098" name="Picture 2" descr="E:\МОЁЁЁЁ\феврония\syz12int_geo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14356"/>
            <a:ext cx="4143404" cy="5524539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 descr="E:\МОЁЁЁЁ\56104873_1267912516_Petr_i_Fevroniya_1.jpg"/>
          <p:cNvPicPr>
            <a:picLocks noChangeAspect="1" noChangeArrowheads="1"/>
          </p:cNvPicPr>
          <p:nvPr/>
        </p:nvPicPr>
        <p:blipFill>
          <a:blip r:embed="rId3"/>
          <a:srcRect r="47857"/>
          <a:stretch>
            <a:fillRect/>
          </a:stretch>
        </p:blipFill>
        <p:spPr bwMode="auto">
          <a:xfrm>
            <a:off x="1714480" y="0"/>
            <a:ext cx="5715040" cy="687370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147" name="Picture 3" descr="E:\МОЁЁЁЁ\феврония\prolove2.JPG"/>
          <p:cNvPicPr>
            <a:picLocks noChangeAspect="1" noChangeArrowheads="1"/>
          </p:cNvPicPr>
          <p:nvPr/>
        </p:nvPicPr>
        <p:blipFill>
          <a:blip r:embed="rId3"/>
          <a:srcRect t="4237" b="24582"/>
          <a:stretch>
            <a:fillRect/>
          </a:stretch>
        </p:blipFill>
        <p:spPr bwMode="auto">
          <a:xfrm>
            <a:off x="2071670" y="-126528"/>
            <a:ext cx="5072098" cy="698452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МОЁЁЁЁ\феврония\kkkk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E:\МОЁЁЁЁ\3dcbbe3803d156fe78ffef97340_prev.jpg"/>
          <p:cNvPicPr>
            <a:picLocks noChangeAspect="1" noChangeArrowheads="1"/>
          </p:cNvPicPr>
          <p:nvPr/>
        </p:nvPicPr>
        <p:blipFill>
          <a:blip r:embed="rId3"/>
          <a:srcRect l="2183" t="4712" r="2857" b="4188"/>
          <a:stretch>
            <a:fillRect/>
          </a:stretch>
        </p:blipFill>
        <p:spPr bwMode="auto">
          <a:xfrm>
            <a:off x="-500098" y="0"/>
            <a:ext cx="10072758" cy="67151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ggкопи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E:\МОЁЁЁЁ\феврония\prolove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83626"/>
            <a:ext cx="8143932" cy="6574374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МОЁЁЁЁ\феврония\kkkkкоп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E:\МОЁЁЁЁ\феврония\old_papjj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6" y="357166"/>
            <a:ext cx="914400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174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asdf</dc:creator>
  <cp:lastModifiedBy>учитель</cp:lastModifiedBy>
  <cp:revision>24</cp:revision>
  <dcterms:created xsi:type="dcterms:W3CDTF">2010-10-24T16:31:58Z</dcterms:created>
  <dcterms:modified xsi:type="dcterms:W3CDTF">2015-10-21T07:06:42Z</dcterms:modified>
</cp:coreProperties>
</file>