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B37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F7D7-655C-48B1-A6CA-1034878E524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A8EE4-078A-45F8-86FF-881B059CD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2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D0D1-D9F2-41B3-9E6C-A1C39240ED4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A4376-3CF3-4E5A-BB56-FBBD90D22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96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6899-95B8-40B6-874B-6A6B516FFF6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420F-91D8-426B-AE8E-849A6CDE9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3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0DA6-098E-4D3A-870E-3E8CAAB8817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BDD1-FA22-4694-B1AF-CE11125F0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65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EDCF-E0BB-4661-80E1-4E4C8D18D45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18727-268E-4B37-9B8E-1DE92E7048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1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F1A5-D0AA-4740-A201-73D4DA192A82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E774-F7FE-4FEC-A036-F2D1730794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09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3A53-2275-44AF-8DA2-B82A55BD3282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CED23-E2A2-42E2-BC37-D06C1D1D38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61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B5DB-FB35-4055-985C-03CD2FD65B7F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155D1-7EDA-4752-BD40-C764344D67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63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BDFB-675D-4341-A732-F940273742E5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F2C7-52B1-4206-99AD-555D1690B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40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F1D0-1815-423F-9985-F4996E96B350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E4B0-D33C-4CFB-A9D3-81C0D40C5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A79B-ED49-463E-B321-BE85F515A70E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84E55-8722-466E-9506-D7BEE577A8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4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63050-00D5-4FC3-B4A1-44237F5B65BB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19C4E0-126C-4C5A-BB24-F418E38AEC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81" r="6191"/>
          <a:stretch>
            <a:fillRect/>
          </a:stretch>
        </p:blipFill>
        <p:spPr>
          <a:xfrm>
            <a:off x="323528" y="108631"/>
            <a:ext cx="4320480" cy="6560729"/>
          </a:xfrm>
          <a:effectLst>
            <a:softEdge rad="317500"/>
          </a:effectLst>
        </p:spPr>
      </p:pic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476250"/>
            <a:ext cx="4243387" cy="56499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	В августе 1479 года на кремлёвском холме засиял массивный, изящ-ный и стройный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Успенский собор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	Он стал главным собором государства. Здесь короновали царей, оглашали самые важные сообщения.</a:t>
            </a:r>
            <a:endParaRPr lang="ru-RU" altLang="ru-RU" smtClean="0">
              <a:solidFill>
                <a:srgbClr val="3B3721"/>
              </a:solidFill>
            </a:endParaRP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8792" cy="4346824"/>
          </a:xfrm>
          <a:effectLst>
            <a:softEdge rad="127000"/>
          </a:effectLst>
        </p:spPr>
      </p:pic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4724400"/>
            <a:ext cx="8686800" cy="19018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latin typeface="Comic Sans MS" panose="030F0702030302020204" pitchFamily="66" charset="0"/>
              </a:rPr>
              <a:t>В 1491 году итальянские мастера возвели великолепную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Грановитую палату</a:t>
            </a:r>
            <a:r>
              <a:rPr lang="ru-RU" altLang="ru-RU" smtClean="0">
                <a:latin typeface="Comic Sans MS" panose="030F0702030302020204" pitchFamily="66" charset="0"/>
              </a:rPr>
              <a:t>. Палата вместительна – её пространство почти 500 м, а стены украшены фресками.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1052513"/>
            <a:ext cx="4495800" cy="48244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В первом десятилетии </a:t>
            </a:r>
            <a:r>
              <a:rPr lang="en-US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XVI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 века  итальянский зодчий Алевиз Фрязин построил новый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Архангельский собор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, ставший некрополем – усыпальницей московских великих князей и царей.</a:t>
            </a:r>
            <a:endParaRPr lang="ru-RU" altLang="ru-RU" smtClean="0">
              <a:solidFill>
                <a:srgbClr val="3B3721"/>
              </a:solidFill>
            </a:endParaRPr>
          </a:p>
        </p:txBody>
      </p:sp>
      <p:pic>
        <p:nvPicPr>
          <p:cNvPr id="7" name="Содержимое 6" descr="50899711_Arhangelskiy_sobor_Krem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6641"/>
          <a:stretch>
            <a:fillRect/>
          </a:stretch>
        </p:blipFill>
        <p:spPr>
          <a:xfrm>
            <a:off x="251520" y="476672"/>
            <a:ext cx="4608512" cy="57878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36385" cy="4680520"/>
          </a:xfrm>
          <a:effectLst>
            <a:softEdge rad="127000"/>
          </a:effectLst>
        </p:spPr>
      </p:pic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-180975" y="4868863"/>
            <a:ext cx="9144000" cy="19446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Гордость Соборной площади –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колокольня «Иван Великий»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 высотой около 80 метров. На её башне находилось 34 колокола общим весом свыше 16 тыс. пудов. Их звон любила вся Москва.</a:t>
            </a:r>
            <a:endParaRPr lang="ru-RU" altLang="ru-RU" smtClean="0">
              <a:solidFill>
                <a:srgbClr val="3B3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140817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260350"/>
            <a:ext cx="4402137" cy="64087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стал первым в истории России царём.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был лют и скор  на расправу. Оттого и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заслужил прозвище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Грозного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При Иване Грозном Россия продолжала укреплять свои рубежи, вела борьбу с многими противниками. Царю удалось присоединить к России земли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Казан-ского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и Астраханского ханств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2080" y="1129616"/>
            <a:ext cx="2934001" cy="3674059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00563" y="1989138"/>
            <a:ext cx="3827462" cy="25193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600" smtClean="0"/>
              <a:t>	</a:t>
            </a:r>
            <a:r>
              <a:rPr lang="ru-RU" altLang="ru-RU" sz="2800" b="1" smtClean="0"/>
              <a:t>16 января 1547 года произошло коронование Ивана Грозного.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_d4531_c81735e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5256212" cy="52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580063" y="1052513"/>
            <a:ext cx="2879725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Символ царской власти, знаменитая </a:t>
            </a:r>
            <a:r>
              <a:rPr lang="ru-RU" altLang="ru-RU" b="1">
                <a:solidFill>
                  <a:srgbClr val="FF0066"/>
                </a:solidFill>
              </a:rPr>
              <a:t>«шапка Мономаха»,</a:t>
            </a:r>
            <a:r>
              <a:rPr lang="ru-RU" altLang="ru-RU" b="1"/>
              <a:t> полученная согласно легенде от Византийского императора Константина. </a:t>
            </a:r>
          </a:p>
          <a:p>
            <a:pPr>
              <a:spcBef>
                <a:spcPct val="50000"/>
              </a:spcBef>
            </a:pPr>
            <a:r>
              <a:rPr lang="ru-RU" altLang="ru-RU" b="1"/>
              <a:t>Также основными символами царской власти является </a:t>
            </a:r>
            <a:r>
              <a:rPr lang="ru-RU" altLang="ru-RU" b="1">
                <a:solidFill>
                  <a:srgbClr val="FF0066"/>
                </a:solidFill>
              </a:rPr>
              <a:t>Скипетр- жезл и Держава- золотой шар</a:t>
            </a:r>
            <a:r>
              <a:rPr lang="ru-RU" altLang="ru-RU" b="1"/>
              <a:t> с короной или крестом.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8" name="Содержимое 5"/>
          <p:cNvSpPr>
            <a:spLocks noGrp="1"/>
          </p:cNvSpPr>
          <p:nvPr>
            <p:ph sz="half" idx="2"/>
          </p:nvPr>
        </p:nvSpPr>
        <p:spPr>
          <a:xfrm>
            <a:off x="34925" y="3933825"/>
            <a:ext cx="8785225" cy="27638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Прошло 100 лет после Куликовской битвы. Московское княжество ещё более расширилось и усилилось, присоединив к себе большинство Русских  земель.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Важным событием правления Ивана </a:t>
            </a:r>
            <a:r>
              <a:rPr lang="en-US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 было присоединение  Новгорода к Московскому государству. </a:t>
            </a:r>
          </a:p>
        </p:txBody>
      </p:sp>
      <p:pic>
        <p:nvPicPr>
          <p:cNvPr id="9" name="Содержимое 8" descr="6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7542" y="188640"/>
            <a:ext cx="5142930" cy="3816424"/>
          </a:xfrm>
          <a:effectLst>
            <a:softEdge rad="1270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6" y="260648"/>
            <a:ext cx="2700005" cy="3672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20680" cy="4335482"/>
          </a:xfrm>
          <a:effectLst>
            <a:softEdge rad="127000"/>
          </a:effectLst>
        </p:spPr>
      </p:pic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0" y="4365625"/>
            <a:ext cx="9144000" cy="23320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Через два года после покорения Новгорода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Иван Васильевич 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вынужден был выступить против татар. Он был ещё данником Орды, хотя и не очень исправным, чем навлёк на себя ханский гнев. Он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отказался платить дань хану Ахмату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-36513" y="3933825"/>
            <a:ext cx="8996363" cy="27082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latin typeface="Comic Sans MS" panose="030F0702030302020204" pitchFamily="66" charset="0"/>
              </a:rPr>
              <a:t>Изменилось русское войско. 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Появились </a:t>
            </a:r>
            <a:r>
              <a:rPr lang="ru-RU" altLang="ru-RU" u="sng" smtClean="0">
                <a:solidFill>
                  <a:srgbClr val="FF0066"/>
                </a:solidFill>
                <a:latin typeface="Comic Sans MS" panose="030F0702030302020204" pitchFamily="66" charset="0"/>
              </a:rPr>
              <a:t>пушки</a:t>
            </a:r>
            <a:r>
              <a:rPr lang="ru-RU" altLang="ru-RU" smtClean="0">
                <a:latin typeface="Comic Sans MS" panose="030F0702030302020204" pitchFamily="66" charset="0"/>
              </a:rPr>
              <a:t>,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ручное огне-стрельное оружие –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пищали</a:t>
            </a:r>
            <a:r>
              <a:rPr lang="ru-RU" altLang="ru-RU" smtClean="0">
                <a:latin typeface="Comic Sans MS" panose="030F0702030302020204" pitchFamily="66" charset="0"/>
              </a:rPr>
              <a:t>. Главной силой была </a:t>
            </a:r>
            <a:r>
              <a:rPr lang="ru-RU" altLang="ru-RU" u="sng" smtClean="0">
                <a:solidFill>
                  <a:srgbClr val="0000FF"/>
                </a:solidFill>
                <a:latin typeface="Comic Sans MS" panose="030F0702030302020204" pitchFamily="66" charset="0"/>
              </a:rPr>
              <a:t>кованная рать</a:t>
            </a:r>
            <a:r>
              <a:rPr lang="ru-RU" altLang="ru-RU" smtClean="0">
                <a:latin typeface="Comic Sans MS" panose="030F0702030302020204" pitchFamily="66" charset="0"/>
              </a:rPr>
              <a:t> – хорошо вооружённая конница. В походах её поддер-живала </a:t>
            </a:r>
            <a:r>
              <a:rPr lang="ru-RU" altLang="ru-RU" u="sng" smtClean="0">
                <a:solidFill>
                  <a:srgbClr val="006600"/>
                </a:solidFill>
                <a:latin typeface="Comic Sans MS" panose="030F0702030302020204" pitchFamily="66" charset="0"/>
              </a:rPr>
              <a:t>судовая рать</a:t>
            </a:r>
            <a:r>
              <a:rPr lang="ru-RU" altLang="ru-RU" smtClean="0">
                <a:latin typeface="Comic Sans MS" panose="030F0702030302020204" pitchFamily="66" charset="0"/>
              </a:rPr>
              <a:t> – пешее войско, которое к месту битвы доставляли на лодках.</a:t>
            </a: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l="33995"/>
          <a:stretch>
            <a:fillRect/>
          </a:stretch>
        </p:blipFill>
        <p:spPr>
          <a:xfrm>
            <a:off x="539552" y="188640"/>
            <a:ext cx="4233787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4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60350"/>
            <a:ext cx="3384550" cy="3811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975" y="4076700"/>
            <a:ext cx="9144000" cy="27813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Летом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узнал, что на Русь ведёт свои войска ордынский хан Ахмат. Русская рать во главе с Иваном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выступила навстречу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неприяте-лю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Противники встретились на реке Угре.</a:t>
            </a:r>
            <a:r>
              <a:rPr lang="ru-RU" dirty="0" smtClean="0">
                <a:latin typeface="Comic Sans MS" pitchFamily="66" charset="0"/>
              </a:rPr>
              <a:t> Обе рати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встали друг против друга на противоположных  сторонах реки, и никто не решался первым начать наступление. Так продолжалось до октября. 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948488" y="4994275"/>
            <a:ext cx="263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800" b="1">
                <a:solidFill>
                  <a:srgbClr val="FF0000"/>
                </a:solidFill>
              </a:rPr>
              <a:t>ʹ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pic>
        <p:nvPicPr>
          <p:cNvPr id="10" name="Содержимое 9" descr="Стояние на р.Угре 11 ноября 1480 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250917" cy="39604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>
          <a:xfrm>
            <a:off x="-252413" y="3789363"/>
            <a:ext cx="9324976" cy="29527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ru-RU" sz="2600" smtClean="0">
                <a:latin typeface="Comic Sans MS" panose="030F0702030302020204" pitchFamily="66" charset="0"/>
              </a:rPr>
              <a:t>	</a:t>
            </a:r>
            <a:r>
              <a:rPr lang="ru-RU" altLang="ru-RU" sz="2600" smtClean="0">
                <a:solidFill>
                  <a:srgbClr val="3B3721"/>
                </a:solidFill>
                <a:latin typeface="Comic Sans MS" panose="030F0702030302020204" pitchFamily="66" charset="0"/>
              </a:rPr>
              <a:t>Пришли морозы. Татары страдали от холода и голо-да, гибли кони. А </a:t>
            </a:r>
            <a:r>
              <a:rPr lang="ru-RU" altLang="ru-RU" sz="2600" smtClean="0">
                <a:solidFill>
                  <a:srgbClr val="FF0000"/>
                </a:solidFill>
                <a:latin typeface="Comic Sans MS" panose="030F0702030302020204" pitchFamily="66" charset="0"/>
              </a:rPr>
              <a:t>у русского народа на родной земле был надёжный тыл</a:t>
            </a:r>
            <a:r>
              <a:rPr lang="ru-RU" altLang="ru-RU" sz="2600" smtClean="0">
                <a:solidFill>
                  <a:srgbClr val="3B3721"/>
                </a:solidFill>
                <a:latin typeface="Comic Sans MS" panose="030F0702030302020204" pitchFamily="66" charset="0"/>
              </a:rPr>
              <a:t>, запасы продовольствия, корм для коней. Иван </a:t>
            </a:r>
            <a:r>
              <a:rPr lang="en-US" altLang="ru-RU" sz="2600" smtClean="0">
                <a:solidFill>
                  <a:srgbClr val="3B3721"/>
                </a:solidFill>
                <a:latin typeface="Comic Sans MS" panose="030F0702030302020204" pitchFamily="66" charset="0"/>
              </a:rPr>
              <a:t>III</a:t>
            </a:r>
            <a:r>
              <a:rPr lang="ru-RU" altLang="ru-RU" sz="2600" smtClean="0">
                <a:solidFill>
                  <a:srgbClr val="3B3721"/>
                </a:solidFill>
                <a:latin typeface="Comic Sans MS" panose="030F0702030302020204" pitchFamily="66" charset="0"/>
              </a:rPr>
              <a:t> убедился, что татары не пройдут, ре-шил отвести свои войска на зимние квартиры. Неожи-данно </a:t>
            </a:r>
            <a:r>
              <a:rPr lang="ru-RU" altLang="ru-RU" sz="2600" smtClean="0">
                <a:solidFill>
                  <a:srgbClr val="FF0000"/>
                </a:solidFill>
                <a:latin typeface="Comic Sans MS" panose="030F0702030302020204" pitchFamily="66" charset="0"/>
              </a:rPr>
              <a:t>татары обратились в бегство</a:t>
            </a:r>
            <a:r>
              <a:rPr lang="ru-RU" altLang="ru-RU" sz="2600" smtClean="0">
                <a:solidFill>
                  <a:srgbClr val="3B3721"/>
                </a:solidFill>
                <a:latin typeface="Comic Sans MS" panose="030F0702030302020204" pitchFamily="66" charset="0"/>
              </a:rPr>
              <a:t>, решив, что если Русь отдаёт им берег, значит хочет с ними биться.</a:t>
            </a: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69"/>
          <a:stretch>
            <a:fillRect/>
          </a:stretch>
        </p:blipFill>
        <p:spPr>
          <a:xfrm>
            <a:off x="971600" y="188640"/>
            <a:ext cx="7235997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5272088"/>
            <a:ext cx="8291513" cy="16129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Этот день –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11 ноября 1480 года 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– принято считать днём освобождения Руси от монголо-татарского ига.</a:t>
            </a: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236804" cy="48245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-215900" y="3933825"/>
            <a:ext cx="9251950" cy="27352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В конце </a:t>
            </a:r>
            <a:r>
              <a:rPr lang="en-US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XV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 века 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началась перестройка Кремля. </a:t>
            </a:r>
            <a:r>
              <a:rPr lang="ru-RU" altLang="ru-RU" smtClean="0">
                <a:solidFill>
                  <a:srgbClr val="FF0000"/>
                </a:solidFill>
                <a:latin typeface="Comic Sans MS" panose="030F0702030302020204" pitchFamily="66" charset="0"/>
              </a:rPr>
              <a:t>Были возведены  новые стены из красного   кирпича и башни. 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Башни располагались одна от другой на расстоянии ружейного выстрела. Вокруг стен были выкопаны рвы, соединённые с Москвой-рекой и рекой Неглинкой.</a:t>
            </a:r>
            <a:endParaRPr lang="ru-RU" altLang="ru-RU" smtClean="0">
              <a:solidFill>
                <a:srgbClr val="3B3721"/>
              </a:solidFill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540500" y="5949950"/>
            <a:ext cx="263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800" b="1">
                <a:solidFill>
                  <a:srgbClr val="3B3721"/>
                </a:solidFill>
              </a:rPr>
              <a:t>ʹ</a:t>
            </a:r>
            <a:endParaRPr lang="ru-RU" altLang="ru-RU" sz="2800" b="1">
              <a:solidFill>
                <a:srgbClr val="3B372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40"/>
          <a:stretch>
            <a:fillRect/>
          </a:stretch>
        </p:blipFill>
        <p:spPr>
          <a:xfrm>
            <a:off x="971600" y="188640"/>
            <a:ext cx="7223094" cy="388843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>
          <a:xfrm>
            <a:off x="0" y="5157788"/>
            <a:ext cx="8964613" cy="15398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/>
              <a:t>	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В Москву были приглашены лучшие русские и иностранные зодчие. Центром Кремля стала </a:t>
            </a:r>
            <a:r>
              <a:rPr lang="ru-RU" altLang="ru-RU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Соборная площадь</a:t>
            </a:r>
            <a:r>
              <a:rPr lang="ru-RU" altLang="ru-RU" smtClean="0">
                <a:solidFill>
                  <a:srgbClr val="3B3721"/>
                </a:solidFill>
                <a:latin typeface="Comic Sans MS" panose="030F0702030302020204" pitchFamily="66" charset="0"/>
              </a:rPr>
              <a:t>. </a:t>
            </a:r>
            <a:endParaRPr lang="ru-RU" altLang="ru-RU" smtClean="0">
              <a:solidFill>
                <a:srgbClr val="3B3721"/>
              </a:solidFill>
            </a:endParaRPr>
          </a:p>
        </p:txBody>
      </p:sp>
      <p:pic>
        <p:nvPicPr>
          <p:cNvPr id="10" name="Содержимое 9" descr="0010-012-Ivan-Treti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706" y="260648"/>
            <a:ext cx="7807726" cy="496855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Инженер-электроник</cp:lastModifiedBy>
  <cp:revision>31</cp:revision>
  <dcterms:created xsi:type="dcterms:W3CDTF">2012-12-29T06:59:40Z</dcterms:created>
  <dcterms:modified xsi:type="dcterms:W3CDTF">2019-04-05T09:09:09Z</dcterms:modified>
</cp:coreProperties>
</file>