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08" r:id="rId1"/>
  </p:sldMasterIdLst>
  <p:notesMasterIdLst>
    <p:notesMasterId r:id="rId33"/>
  </p:notesMasterIdLst>
  <p:handoutMasterIdLst>
    <p:handoutMasterId r:id="rId34"/>
  </p:handoutMasterIdLst>
  <p:sldIdLst>
    <p:sldId id="263" r:id="rId2"/>
    <p:sldId id="262" r:id="rId3"/>
    <p:sldId id="258" r:id="rId4"/>
    <p:sldId id="320" r:id="rId5"/>
    <p:sldId id="321" r:id="rId6"/>
    <p:sldId id="322" r:id="rId7"/>
    <p:sldId id="323" r:id="rId8"/>
    <p:sldId id="324" r:id="rId9"/>
    <p:sldId id="325" r:id="rId10"/>
    <p:sldId id="326" r:id="rId11"/>
    <p:sldId id="327" r:id="rId12"/>
    <p:sldId id="328" r:id="rId13"/>
    <p:sldId id="329" r:id="rId14"/>
    <p:sldId id="330" r:id="rId15"/>
    <p:sldId id="331" r:id="rId16"/>
    <p:sldId id="284" r:id="rId17"/>
    <p:sldId id="332" r:id="rId18"/>
    <p:sldId id="261" r:id="rId19"/>
    <p:sldId id="291" r:id="rId20"/>
    <p:sldId id="306" r:id="rId21"/>
    <p:sldId id="290" r:id="rId22"/>
    <p:sldId id="295" r:id="rId23"/>
    <p:sldId id="298" r:id="rId24"/>
    <p:sldId id="297" r:id="rId25"/>
    <p:sldId id="299" r:id="rId26"/>
    <p:sldId id="319" r:id="rId27"/>
    <p:sldId id="293" r:id="rId28"/>
    <p:sldId id="301" r:id="rId29"/>
    <p:sldId id="318" r:id="rId30"/>
    <p:sldId id="307" r:id="rId31"/>
    <p:sldId id="302" r:id="rId3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223" autoAdjust="0"/>
    <p:restoredTop sz="86513" autoAdjust="0"/>
  </p:normalViewPr>
  <p:slideViewPr>
    <p:cSldViewPr>
      <p:cViewPr varScale="1">
        <p:scale>
          <a:sx n="90" d="100"/>
          <a:sy n="90" d="100"/>
        </p:scale>
        <p:origin x="66" y="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506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83" d="100"/>
          <a:sy n="83" d="100"/>
        </p:scale>
        <p:origin x="-2040" y="-84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12EC013-D1E5-4B4C-9C3E-6B1282298853}" type="datetimeFigureOut">
              <a:rPr lang="ru-RU" smtClean="0"/>
              <a:pPr/>
              <a:t>19.10.2020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7F3ECAF-D17B-42F9-BA2E-651D24AA32E7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3055111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B4D0B8C-C5DF-4454-9C31-3956D121CC23}" type="datetimeFigureOut">
              <a:rPr lang="ru-RU" smtClean="0"/>
              <a:pPr/>
              <a:t>19.10.2020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5436BFB-7289-4072-84EA-A6E61120498C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13076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436BFB-7289-4072-84EA-A6E61120498C}" type="slidenum">
              <a:rPr lang="ru-RU" smtClean="0"/>
              <a:pPr/>
              <a:t>1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0633540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436BFB-7289-4072-84EA-A6E61120498C}" type="slidenum">
              <a:rPr lang="ru-RU" smtClean="0">
                <a:solidFill>
                  <a:prstClr val="black"/>
                </a:solidFill>
              </a:rPr>
              <a:pPr/>
              <a:t>11</a:t>
            </a:fld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367744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436BFB-7289-4072-84EA-A6E61120498C}" type="slidenum">
              <a:rPr lang="ru-RU" smtClean="0">
                <a:solidFill>
                  <a:prstClr val="black"/>
                </a:solidFill>
              </a:rPr>
              <a:pPr/>
              <a:t>12</a:t>
            </a:fld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951661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436BFB-7289-4072-84EA-A6E61120498C}" type="slidenum">
              <a:rPr lang="ru-RU" smtClean="0">
                <a:solidFill>
                  <a:prstClr val="black"/>
                </a:solidFill>
              </a:rPr>
              <a:pPr/>
              <a:t>13</a:t>
            </a:fld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263937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436BFB-7289-4072-84EA-A6E61120498C}" type="slidenum">
              <a:rPr lang="ru-RU" smtClean="0">
                <a:solidFill>
                  <a:prstClr val="black"/>
                </a:solidFill>
              </a:rPr>
              <a:pPr/>
              <a:t>14</a:t>
            </a:fld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621345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436BFB-7289-4072-84EA-A6E61120498C}" type="slidenum">
              <a:rPr lang="ru-RU" smtClean="0"/>
              <a:pPr/>
              <a:t>15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8811165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b="1" i="1" baseline="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436BFB-7289-4072-84EA-A6E61120498C}" type="slidenum">
              <a:rPr lang="ru-RU" smtClean="0"/>
              <a:pPr/>
              <a:t>16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0144092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436BFB-7289-4072-84EA-A6E61120498C}" type="slidenum">
              <a:rPr lang="ru-RU" smtClean="0"/>
              <a:pPr/>
              <a:t>17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2451311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436BFB-7289-4072-84EA-A6E61120498C}" type="slidenum">
              <a:rPr lang="ru-RU" smtClean="0"/>
              <a:pPr/>
              <a:t>18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0314696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436BFB-7289-4072-84EA-A6E61120498C}" type="slidenum">
              <a:rPr lang="ru-RU" smtClean="0"/>
              <a:pPr/>
              <a:t>20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3038449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436BFB-7289-4072-84EA-A6E61120498C}" type="slidenum">
              <a:rPr lang="ru-RU" smtClean="0"/>
              <a:pPr/>
              <a:t>21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4208860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436BFB-7289-4072-84EA-A6E61120498C}" type="slidenum">
              <a:rPr lang="ru-RU" smtClean="0"/>
              <a:pPr/>
              <a:t>2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7958957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436BFB-7289-4072-84EA-A6E61120498C}" type="slidenum">
              <a:rPr lang="ru-RU" smtClean="0"/>
              <a:pPr/>
              <a:t>22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634363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436BFB-7289-4072-84EA-A6E61120498C}" type="slidenum">
              <a:rPr lang="ru-RU" smtClean="0"/>
              <a:pPr/>
              <a:t>3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0817205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436BFB-7289-4072-84EA-A6E61120498C}" type="slidenum">
              <a:rPr lang="ru-RU" smtClean="0">
                <a:solidFill>
                  <a:prstClr val="black"/>
                </a:solidFill>
              </a:rPr>
              <a:pPr/>
              <a:t>5</a:t>
            </a:fld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979325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436BFB-7289-4072-84EA-A6E61120498C}" type="slidenum">
              <a:rPr lang="ru-RU" smtClean="0">
                <a:solidFill>
                  <a:prstClr val="black"/>
                </a:solidFill>
              </a:rPr>
              <a:pPr/>
              <a:t>6</a:t>
            </a:fld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629792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436BFB-7289-4072-84EA-A6E61120498C}" type="slidenum">
              <a:rPr lang="ru-RU" smtClean="0">
                <a:solidFill>
                  <a:prstClr val="black"/>
                </a:solidFill>
              </a:rPr>
              <a:pPr/>
              <a:t>7</a:t>
            </a:fld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583478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436BFB-7289-4072-84EA-A6E61120498C}" type="slidenum">
              <a:rPr lang="ru-RU" smtClean="0">
                <a:solidFill>
                  <a:prstClr val="black"/>
                </a:solidFill>
              </a:rPr>
              <a:pPr/>
              <a:t>8</a:t>
            </a:fld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916593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436BFB-7289-4072-84EA-A6E61120498C}" type="slidenum">
              <a:rPr lang="ru-RU" smtClean="0">
                <a:solidFill>
                  <a:prstClr val="black"/>
                </a:solidFill>
              </a:rPr>
              <a:pPr/>
              <a:t>9</a:t>
            </a:fld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802051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436BFB-7289-4072-84EA-A6E61120498C}" type="slidenum">
              <a:rPr lang="ru-RU" smtClean="0">
                <a:solidFill>
                  <a:prstClr val="black"/>
                </a:solidFill>
              </a:rPr>
              <a:pPr/>
              <a:t>10</a:t>
            </a:fld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891625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06FF2A-4316-409B-82E1-746AA3C5FEA7}" type="datetime1">
              <a:rPr lang="ru-RU" smtClean="0"/>
              <a:pPr/>
              <a:t>19.10.2020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dirty="0" smtClean="0"/>
              <a:t>слайд№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F3B6DE-98F4-4694-BB83-08BD07A66242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51CCB3-5E75-481A-88D4-A86A6282EBCE}" type="datetime1">
              <a:rPr lang="ru-RU" smtClean="0"/>
              <a:pPr/>
              <a:t>19.10.2020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dirty="0" smtClean="0"/>
              <a:t>слайд№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F3B6DE-98F4-4694-BB83-08BD07A66242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F78001-DB90-4545-8D1D-4E3C3D6FEA5E}" type="datetime1">
              <a:rPr lang="ru-RU" smtClean="0"/>
              <a:pPr/>
              <a:t>19.10.2020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dirty="0" smtClean="0"/>
              <a:t>слайд№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F3B6DE-98F4-4694-BB83-08BD07A66242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FF646A-D4CD-4FE1-9DC6-8889FE2C8B34}" type="datetime1">
              <a:rPr lang="ru-RU" smtClean="0"/>
              <a:pPr/>
              <a:t>19.10.2020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dirty="0" smtClean="0"/>
              <a:t>слайд№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F3B6DE-98F4-4694-BB83-08BD07A66242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AA3D9E-7F1E-410D-8F8C-23A210467D0F}" type="datetime1">
              <a:rPr lang="ru-RU" smtClean="0"/>
              <a:pPr/>
              <a:t>19.10.2020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dirty="0" smtClean="0"/>
              <a:t>слайд№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F3B6DE-98F4-4694-BB83-08BD07A66242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E0B819-3907-408A-B9C0-0108727DD0AC}" type="datetime1">
              <a:rPr lang="ru-RU" smtClean="0"/>
              <a:pPr/>
              <a:t>19.10.2020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dirty="0" smtClean="0"/>
              <a:t>слайд№</a:t>
            </a: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F3B6DE-98F4-4694-BB83-08BD07A66242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C7AEFB-9E3F-4213-96FA-A55996EAACC7}" type="datetime1">
              <a:rPr lang="ru-RU" smtClean="0"/>
              <a:pPr/>
              <a:t>19.10.2020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dirty="0" smtClean="0"/>
              <a:t>слайд№</a:t>
            </a:r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F3B6DE-98F4-4694-BB83-08BD07A66242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D37BB0-A77D-4A3F-B0AE-EF52919D2554}" type="datetime1">
              <a:rPr lang="ru-RU" smtClean="0"/>
              <a:pPr/>
              <a:t>19.10.2020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dirty="0" smtClean="0"/>
              <a:t>слайд№</a:t>
            </a:r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F3B6DE-98F4-4694-BB83-08BD07A66242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429C27-6088-4F78-B378-07F3E08AE510}" type="datetime1">
              <a:rPr lang="ru-RU" smtClean="0"/>
              <a:pPr/>
              <a:t>19.10.2020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dirty="0" smtClean="0"/>
              <a:t>слайд№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F3B6DE-98F4-4694-BB83-08BD07A66242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E95EE6-6991-422B-A445-F81B67E572D8}" type="datetime1">
              <a:rPr lang="ru-RU" smtClean="0"/>
              <a:pPr/>
              <a:t>19.10.2020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dirty="0" smtClean="0"/>
              <a:t>слайд№</a:t>
            </a: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F3B6DE-98F4-4694-BB83-08BD07A66242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0B7A1F-A04E-4665-AE9F-9A48413A8BBB}" type="datetime1">
              <a:rPr lang="ru-RU" smtClean="0"/>
              <a:pPr/>
              <a:t>19.10.2020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dirty="0" smtClean="0"/>
              <a:t>слайд№</a:t>
            </a: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F3B6DE-98F4-4694-BB83-08BD07A66242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6355FC-BBC7-474E-839D-410ED372AFF1}" type="datetime1">
              <a:rPr lang="ru-RU" smtClean="0"/>
              <a:pPr/>
              <a:t>19.10.2020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ru-RU" dirty="0" smtClean="0"/>
              <a:t>слайд№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F3B6DE-98F4-4694-BB83-08BD07A66242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hf sldNum="0"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rixane.com/shots/solar-system/big1.jpg" TargetMode="Externa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mc.spb.ru/allkonkurs/2010/EMC/Work/WWW.3/sc_378_Monahov/Monahov/333.jpg" TargetMode="Externa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9.emf"/><Relationship Id="rId4" Type="http://schemas.openxmlformats.org/officeDocument/2006/relationships/oleObject" Target="../embeddings/oleObject1.bin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8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8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8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8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763"/>
            <a:ext cx="12192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96136" y="274638"/>
            <a:ext cx="2952328" cy="1066130"/>
          </a:xfrm>
        </p:spPr>
        <p:txBody>
          <a:bodyPr>
            <a:noAutofit/>
          </a:bodyPr>
          <a:lstStyle/>
          <a:p>
            <a:r>
              <a:rPr lang="ru-RU" sz="1600" dirty="0" smtClean="0">
                <a:solidFill>
                  <a:srgbClr val="FFFF00"/>
                </a:solidFill>
              </a:rPr>
              <a:t>Школа № 10  г. Бологое</a:t>
            </a:r>
            <a:br>
              <a:rPr lang="ru-RU" sz="1600" dirty="0" smtClean="0">
                <a:solidFill>
                  <a:srgbClr val="FFFF00"/>
                </a:solidFill>
              </a:rPr>
            </a:br>
            <a:r>
              <a:rPr lang="ru-RU" sz="1600" dirty="0" smtClean="0">
                <a:solidFill>
                  <a:srgbClr val="FFFF00"/>
                </a:solidFill>
              </a:rPr>
              <a:t>Манаширов  Кирилл 4 «Б»</a:t>
            </a:r>
            <a:br>
              <a:rPr lang="ru-RU" sz="1600" dirty="0" smtClean="0">
                <a:solidFill>
                  <a:srgbClr val="FFFF00"/>
                </a:solidFill>
              </a:rPr>
            </a:br>
            <a:r>
              <a:rPr lang="ru-RU" sz="1600" dirty="0" smtClean="0">
                <a:solidFill>
                  <a:srgbClr val="FFFF00"/>
                </a:solidFill>
              </a:rPr>
              <a:t>Руководитель Ефимова Т.А.</a:t>
            </a:r>
            <a:endParaRPr lang="ru-RU" sz="1600" dirty="0">
              <a:solidFill>
                <a:srgbClr val="FFFF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1268760"/>
            <a:ext cx="8229600" cy="5400600"/>
          </a:xfrm>
        </p:spPr>
        <p:txBody>
          <a:bodyPr>
            <a:normAutofit/>
          </a:bodyPr>
          <a:lstStyle/>
          <a:p>
            <a:pPr lvl="4">
              <a:buNone/>
            </a:pPr>
            <a:r>
              <a:rPr lang="ru-RU" sz="8800" i="1" dirty="0" smtClean="0">
                <a:solidFill>
                  <a:srgbClr val="FFFF00"/>
                </a:solidFill>
              </a:rPr>
              <a:t>Космос.</a:t>
            </a:r>
          </a:p>
          <a:p>
            <a:pPr lvl="4">
              <a:buNone/>
            </a:pPr>
            <a:endParaRPr lang="ru-RU" sz="900" i="1" dirty="0" smtClean="0">
              <a:solidFill>
                <a:srgbClr val="FFFF00"/>
              </a:solidFill>
            </a:endParaRPr>
          </a:p>
          <a:p>
            <a:pPr lvl="4" algn="ctr">
              <a:buNone/>
            </a:pPr>
            <a:r>
              <a:rPr lang="ru-RU" sz="4400" i="1" dirty="0" smtClean="0">
                <a:solidFill>
                  <a:srgbClr val="FFFF00"/>
                </a:solidFill>
              </a:rPr>
              <a:t>Движение солнца и планет в галактике.</a:t>
            </a:r>
          </a:p>
          <a:p>
            <a:pPr lvl="4" algn="just">
              <a:buNone/>
            </a:pPr>
            <a:endParaRPr lang="ru-RU" sz="3200" i="1" dirty="0" smtClean="0">
              <a:solidFill>
                <a:srgbClr val="FFFF00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dirty="0" smtClean="0"/>
              <a:t>Слайд № 1</a:t>
            </a:r>
            <a:endParaRPr lang="ru-RU" dirty="0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Заголовок 1"/>
          <p:cNvSpPr>
            <a:spLocks/>
          </p:cNvSpPr>
          <p:nvPr/>
        </p:nvSpPr>
        <p:spPr bwMode="auto">
          <a:xfrm>
            <a:off x="0" y="0"/>
            <a:ext cx="9144000" cy="1417638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4400" i="1" u="sng" dirty="0" smtClean="0">
                <a:solidFill>
                  <a:srgbClr val="C00000"/>
                </a:solidFill>
                <a:latin typeface="Calibri" pitchFamily="34" charset="0"/>
              </a:rPr>
              <a:t>Юпитер</a:t>
            </a:r>
            <a:endParaRPr lang="ru-RU" sz="4400" i="1" u="sng" dirty="0" smtClean="0">
              <a:solidFill>
                <a:srgbClr val="C00000"/>
              </a:solidFill>
              <a:latin typeface="Arial" pitchFamily="34" charset="0"/>
            </a:endParaRPr>
          </a:p>
        </p:txBody>
      </p:sp>
      <p:sp>
        <p:nvSpPr>
          <p:cNvPr id="40963" name="Содержимое 2"/>
          <p:cNvSpPr>
            <a:spLocks/>
          </p:cNvSpPr>
          <p:nvPr/>
        </p:nvSpPr>
        <p:spPr bwMode="auto">
          <a:xfrm>
            <a:off x="0" y="1285875"/>
            <a:ext cx="4143375" cy="3295254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indent="-342900" eaLnBrk="0" fontAlgn="base" hangingPunct="0">
              <a:spcBef>
                <a:spcPct val="20000"/>
              </a:spcBef>
              <a:spcAft>
                <a:spcPct val="0"/>
              </a:spcAft>
              <a:buClr>
                <a:prstClr val="white"/>
              </a:buClr>
              <a:buSzPts val="2000"/>
              <a:buFontTx/>
              <a:buChar char="•"/>
            </a:pPr>
            <a:r>
              <a:rPr lang="ru-RU" sz="2400" b="1" i="1" dirty="0" smtClean="0">
                <a:solidFill>
                  <a:srgbClr val="C00000"/>
                </a:solidFill>
                <a:latin typeface="Calibri" pitchFamily="34" charset="0"/>
              </a:rPr>
              <a:t>Юпитер- самая большая планета Солнечной системы. Современное название Юпитера происходит от имени древнеримского верховного бога-громовержца. </a:t>
            </a:r>
            <a:endParaRPr lang="ru-RU" sz="2400" i="1" dirty="0" smtClean="0">
              <a:solidFill>
                <a:srgbClr val="C00000"/>
              </a:solidFill>
              <a:latin typeface="Arial" pitchFamily="34" charset="0"/>
            </a:endParaRPr>
          </a:p>
        </p:txBody>
      </p:sp>
      <p:pic>
        <p:nvPicPr>
          <p:cNvPr id="40964" name="Содержимое 4" descr="Юпитер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39953" y="1143000"/>
            <a:ext cx="5004048" cy="57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dirty="0" smtClean="0">
                <a:solidFill>
                  <a:prstClr val="white">
                    <a:tint val="75000"/>
                  </a:prstClr>
                </a:solidFill>
              </a:rPr>
              <a:t>Слайд № 17</a:t>
            </a:r>
            <a:endParaRPr lang="ru-RU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7476375"/>
      </p:ext>
    </p:extLst>
  </p:cSld>
  <p:clrMapOvr>
    <a:masterClrMapping/>
  </p:clrMapOvr>
  <p:transition advTm="10791">
    <p:wipe dir="d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Заголовок 1"/>
          <p:cNvSpPr>
            <a:spLocks/>
          </p:cNvSpPr>
          <p:nvPr/>
        </p:nvSpPr>
        <p:spPr bwMode="auto">
          <a:xfrm>
            <a:off x="0" y="0"/>
            <a:ext cx="9144000" cy="1417638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4400" i="1" u="sng" dirty="0" smtClean="0">
                <a:solidFill>
                  <a:srgbClr val="C00000"/>
                </a:solidFill>
                <a:latin typeface="Calibri" pitchFamily="34" charset="0"/>
              </a:rPr>
              <a:t>Сатурн</a:t>
            </a:r>
            <a:endParaRPr lang="ru-RU" sz="4400" i="1" u="sng" dirty="0" smtClean="0">
              <a:solidFill>
                <a:srgbClr val="C00000"/>
              </a:solidFill>
              <a:latin typeface="Arial" pitchFamily="34" charset="0"/>
            </a:endParaRPr>
          </a:p>
        </p:txBody>
      </p:sp>
      <p:sp>
        <p:nvSpPr>
          <p:cNvPr id="41987" name="Содержимое 2"/>
          <p:cNvSpPr>
            <a:spLocks/>
          </p:cNvSpPr>
          <p:nvPr/>
        </p:nvSpPr>
        <p:spPr bwMode="auto">
          <a:xfrm>
            <a:off x="0" y="1214438"/>
            <a:ext cx="4214813" cy="329468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indent="-342900" eaLnBrk="0" fontAlgn="base" hangingPunct="0">
              <a:spcBef>
                <a:spcPct val="20000"/>
              </a:spcBef>
              <a:spcAft>
                <a:spcPct val="0"/>
              </a:spcAft>
              <a:buClr>
                <a:prstClr val="white"/>
              </a:buClr>
              <a:buSzPts val="2000"/>
              <a:buFontTx/>
              <a:buChar char="•"/>
            </a:pPr>
            <a:r>
              <a:rPr lang="ru-RU" sz="2000" b="1" i="1" dirty="0" smtClean="0">
                <a:solidFill>
                  <a:srgbClr val="C00000"/>
                </a:solidFill>
                <a:latin typeface="Calibri" pitchFamily="34" charset="0"/>
              </a:rPr>
              <a:t>Сатурн представляет собой большой газовый шар. Он вращается так быстро, что стал выпуклым в районе экватора и сплющился у полюсов. Кольца Сатурна состоят из десятков тысяч фрагментов, образованных застывшими ледяными частицами. </a:t>
            </a:r>
            <a:endParaRPr lang="ru-RU" sz="2800" i="1" dirty="0" smtClean="0">
              <a:solidFill>
                <a:srgbClr val="C00000"/>
              </a:solidFill>
              <a:latin typeface="Arial" pitchFamily="34" charset="0"/>
            </a:endParaRPr>
          </a:p>
        </p:txBody>
      </p:sp>
      <p:pic>
        <p:nvPicPr>
          <p:cNvPr id="41988" name="Содержимое 4" descr="сатурн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39952" y="1412776"/>
            <a:ext cx="5004048" cy="54452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dirty="0" smtClean="0">
                <a:solidFill>
                  <a:prstClr val="white">
                    <a:tint val="75000"/>
                  </a:prstClr>
                </a:solidFill>
              </a:rPr>
              <a:t>Слайд № 18</a:t>
            </a:r>
            <a:endParaRPr lang="ru-RU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1228291"/>
      </p:ext>
    </p:extLst>
  </p:cSld>
  <p:clrMapOvr>
    <a:masterClrMapping/>
  </p:clrMapOvr>
  <p:transition advTm="8914">
    <p:wipe dir="d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Заголовок 1"/>
          <p:cNvSpPr>
            <a:spLocks/>
          </p:cNvSpPr>
          <p:nvPr/>
        </p:nvSpPr>
        <p:spPr bwMode="auto">
          <a:xfrm>
            <a:off x="0" y="0"/>
            <a:ext cx="9144000" cy="140335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4400" i="1" u="sng" dirty="0" smtClean="0">
                <a:solidFill>
                  <a:srgbClr val="C00000"/>
                </a:solidFill>
                <a:latin typeface="Calibri" pitchFamily="34" charset="0"/>
              </a:rPr>
              <a:t>Нептун</a:t>
            </a:r>
            <a:endParaRPr lang="ru-RU" sz="4400" i="1" u="sng" dirty="0" smtClean="0">
              <a:solidFill>
                <a:srgbClr val="C00000"/>
              </a:solidFill>
              <a:latin typeface="Arial" pitchFamily="34" charset="0"/>
            </a:endParaRPr>
          </a:p>
        </p:txBody>
      </p:sp>
      <p:sp>
        <p:nvSpPr>
          <p:cNvPr id="3" name="Содержимое 2"/>
          <p:cNvSpPr>
            <a:spLocks/>
          </p:cNvSpPr>
          <p:nvPr/>
        </p:nvSpPr>
        <p:spPr bwMode="auto">
          <a:xfrm>
            <a:off x="0" y="1340768"/>
            <a:ext cx="4572000" cy="1584176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indent="-342900" eaLnBrk="0" fontAlgn="base" hangingPunct="0">
              <a:spcBef>
                <a:spcPct val="20000"/>
              </a:spcBef>
              <a:spcAft>
                <a:spcPct val="0"/>
              </a:spcAft>
              <a:buClr>
                <a:prstClr val="white"/>
              </a:buClr>
              <a:buSzPts val="2400"/>
              <a:buFontTx/>
              <a:buChar char="•"/>
            </a:pPr>
            <a:r>
              <a:rPr lang="ru-RU" sz="2400" b="1" i="1" dirty="0" smtClean="0">
                <a:solidFill>
                  <a:srgbClr val="C00000"/>
                </a:solidFill>
                <a:latin typeface="Calibri" pitchFamily="34" charset="0"/>
              </a:rPr>
              <a:t>Планета Нептун названа в честь римского бога морей. Была открыта в 1846 году. </a:t>
            </a:r>
            <a:endParaRPr lang="ru-RU" sz="2800" i="1" dirty="0" smtClean="0">
              <a:solidFill>
                <a:srgbClr val="C00000"/>
              </a:solidFill>
              <a:latin typeface="Arial" pitchFamily="34" charset="0"/>
            </a:endParaRPr>
          </a:p>
        </p:txBody>
      </p:sp>
      <p:pic>
        <p:nvPicPr>
          <p:cNvPr id="44036" name="Содержимое 4" descr="нептун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1412776"/>
            <a:ext cx="4572000" cy="54452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dirty="0" smtClean="0">
                <a:solidFill>
                  <a:prstClr val="white">
                    <a:tint val="75000"/>
                  </a:prstClr>
                </a:solidFill>
              </a:rPr>
              <a:t>Слайд № 19</a:t>
            </a:r>
            <a:endParaRPr lang="ru-RU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9089936"/>
      </p:ext>
    </p:extLst>
  </p:cSld>
  <p:clrMapOvr>
    <a:masterClrMapping/>
  </p:clrMapOvr>
  <p:transition advTm="16036">
    <p:wipe dir="d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Заголовок 1"/>
          <p:cNvSpPr>
            <a:spLocks/>
          </p:cNvSpPr>
          <p:nvPr/>
        </p:nvSpPr>
        <p:spPr bwMode="auto">
          <a:xfrm>
            <a:off x="0" y="0"/>
            <a:ext cx="9144000" cy="1417638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4400" i="1" u="sng" dirty="0" smtClean="0">
                <a:solidFill>
                  <a:srgbClr val="C00000"/>
                </a:solidFill>
                <a:latin typeface="Calibri" pitchFamily="34" charset="0"/>
              </a:rPr>
              <a:t>Уран</a:t>
            </a:r>
            <a:endParaRPr lang="ru-RU" sz="4400" i="1" u="sng" dirty="0" smtClean="0">
              <a:solidFill>
                <a:srgbClr val="C00000"/>
              </a:solidFill>
              <a:latin typeface="Arial" pitchFamily="34" charset="0"/>
            </a:endParaRPr>
          </a:p>
        </p:txBody>
      </p:sp>
      <p:sp>
        <p:nvSpPr>
          <p:cNvPr id="3" name="Содержимое 2"/>
          <p:cNvSpPr>
            <a:spLocks/>
          </p:cNvSpPr>
          <p:nvPr/>
        </p:nvSpPr>
        <p:spPr bwMode="auto">
          <a:xfrm>
            <a:off x="0" y="1214438"/>
            <a:ext cx="4286250" cy="1998538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indent="-342900" eaLnBrk="0" fontAlgn="base" hangingPunct="0">
              <a:spcBef>
                <a:spcPct val="20000"/>
              </a:spcBef>
              <a:spcAft>
                <a:spcPct val="0"/>
              </a:spcAft>
              <a:buClr>
                <a:prstClr val="white"/>
              </a:buClr>
              <a:buSzPts val="2400"/>
              <a:buFontTx/>
              <a:buChar char="•"/>
            </a:pPr>
            <a:r>
              <a:rPr lang="ru-RU" sz="2400" b="1" i="1" dirty="0" smtClean="0">
                <a:solidFill>
                  <a:srgbClr val="C00000"/>
                </a:solidFill>
                <a:latin typeface="Calibri" pitchFamily="34" charset="0"/>
              </a:rPr>
              <a:t>Уран был открыт в 1781 году. Его атмосфера состоит из водорода, гелия и метана. </a:t>
            </a:r>
            <a:endParaRPr lang="ru-RU" sz="2800" i="1" dirty="0" smtClean="0">
              <a:solidFill>
                <a:srgbClr val="C00000"/>
              </a:solidFill>
              <a:latin typeface="Arial" pitchFamily="34" charset="0"/>
            </a:endParaRPr>
          </a:p>
        </p:txBody>
      </p:sp>
      <p:pic>
        <p:nvPicPr>
          <p:cNvPr id="43012" name="Содержимое 4" descr="уран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3968" y="1412776"/>
            <a:ext cx="4860032" cy="54452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dirty="0" smtClean="0">
                <a:solidFill>
                  <a:prstClr val="white">
                    <a:tint val="75000"/>
                  </a:prstClr>
                </a:solidFill>
              </a:rPr>
              <a:t>Слайд № 20</a:t>
            </a:r>
            <a:endParaRPr lang="ru-RU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4147527"/>
      </p:ext>
    </p:extLst>
  </p:cSld>
  <p:clrMapOvr>
    <a:masterClrMapping/>
  </p:clrMapOvr>
  <p:transition advTm="13086">
    <p:wipe dir="d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Заголовок 1"/>
          <p:cNvSpPr>
            <a:spLocks/>
          </p:cNvSpPr>
          <p:nvPr/>
        </p:nvSpPr>
        <p:spPr bwMode="auto">
          <a:xfrm>
            <a:off x="0" y="0"/>
            <a:ext cx="9144000" cy="1772816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4400" i="1" u="sng" dirty="0" smtClean="0">
                <a:solidFill>
                  <a:srgbClr val="C00000"/>
                </a:solidFill>
                <a:latin typeface="Calibri" pitchFamily="34" charset="0"/>
              </a:rPr>
              <a:t>Плутон</a:t>
            </a:r>
            <a:r>
              <a:rPr lang="ru-RU" sz="4400" u="sng" dirty="0" smtClean="0">
                <a:solidFill>
                  <a:srgbClr val="C00000"/>
                </a:solidFill>
                <a:latin typeface="Calibri" pitchFamily="34" charset="0"/>
              </a:rPr>
              <a:t>	</a:t>
            </a:r>
            <a:endParaRPr lang="ru-RU" sz="4400" u="sng" dirty="0" smtClean="0">
              <a:solidFill>
                <a:srgbClr val="C00000"/>
              </a:solidFill>
              <a:latin typeface="Arial" pitchFamily="34" charset="0"/>
            </a:endParaRPr>
          </a:p>
        </p:txBody>
      </p:sp>
      <p:sp>
        <p:nvSpPr>
          <p:cNvPr id="3" name="Содержимое 2"/>
          <p:cNvSpPr>
            <a:spLocks/>
          </p:cNvSpPr>
          <p:nvPr/>
        </p:nvSpPr>
        <p:spPr bwMode="auto">
          <a:xfrm>
            <a:off x="0" y="1500188"/>
            <a:ext cx="4286250" cy="192881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indent="-342900" eaLnBrk="0" fontAlgn="base" hangingPunct="0">
              <a:spcBef>
                <a:spcPct val="20000"/>
              </a:spcBef>
              <a:spcAft>
                <a:spcPct val="0"/>
              </a:spcAft>
              <a:buClr>
                <a:prstClr val="white"/>
              </a:buClr>
              <a:buSzPts val="2200"/>
              <a:buFontTx/>
              <a:buChar char="•"/>
            </a:pPr>
            <a:r>
              <a:rPr lang="ru-RU" sz="2400" b="1" i="1" dirty="0" smtClean="0">
                <a:solidFill>
                  <a:srgbClr val="C00000"/>
                </a:solidFill>
                <a:latin typeface="Calibri" pitchFamily="34" charset="0"/>
              </a:rPr>
              <a:t>Со дня своего открытия в 1930 года Плутон считается девятой планетой Солнечной системы. </a:t>
            </a:r>
            <a:endParaRPr lang="ru-RU" sz="2400" i="1" dirty="0" smtClean="0">
              <a:solidFill>
                <a:srgbClr val="C00000"/>
              </a:solidFill>
              <a:latin typeface="Arial" pitchFamily="34" charset="0"/>
            </a:endParaRPr>
          </a:p>
        </p:txBody>
      </p:sp>
      <p:pic>
        <p:nvPicPr>
          <p:cNvPr id="45060" name="Содержимое 4" descr="Плутон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3968" y="1628800"/>
            <a:ext cx="4860032" cy="522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dirty="0" smtClean="0">
                <a:solidFill>
                  <a:prstClr val="white">
                    <a:tint val="75000"/>
                  </a:prstClr>
                </a:solidFill>
              </a:rPr>
              <a:t>Слайд № 21</a:t>
            </a:r>
            <a:endParaRPr lang="ru-RU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9674952"/>
      </p:ext>
    </p:extLst>
  </p:cSld>
  <p:clrMapOvr>
    <a:masterClrMapping/>
  </p:clrMapOvr>
  <p:transition advTm="14404">
    <p:wipe dir="d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6" name="Рисунок 1" descr="http://www.rixane.com/shots/solar-system/big1.jp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-14768" y="-6843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TextBox 2"/>
          <p:cNvSpPr txBox="1"/>
          <p:nvPr/>
        </p:nvSpPr>
        <p:spPr>
          <a:xfrm>
            <a:off x="142875" y="142875"/>
            <a:ext cx="2786063" cy="1815882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</a:rPr>
              <a:t>Солнце – раскаленное небесное тело - </a:t>
            </a:r>
            <a:r>
              <a:rPr kumimoji="0" lang="ru-RU" sz="4000" b="1" i="1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</a:rPr>
              <a:t>звезда </a:t>
            </a:r>
            <a:endParaRPr kumimoji="0" lang="ru-RU" sz="4000" b="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5" name="TextBox 3"/>
          <p:cNvSpPr txBox="1"/>
          <p:nvPr/>
        </p:nvSpPr>
        <p:spPr>
          <a:xfrm>
            <a:off x="0" y="5589241"/>
            <a:ext cx="3000375" cy="1200329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</a:rPr>
              <a:t>Возраст Солнца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</a:rPr>
              <a:t>5 миллиардов лет</a:t>
            </a:r>
            <a:endParaRPr kumimoji="0" lang="ru-RU" sz="1800" b="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bg1"/>
                </a:solidFill>
              </a:rPr>
              <a:t>Слайд № 22</a:t>
            </a:r>
            <a:endParaRPr lang="ru-RU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advTm="5398">
    <p:wipe dir="d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75656" y="273050"/>
            <a:ext cx="7560840" cy="1162050"/>
          </a:xfrm>
        </p:spPr>
        <p:txBody>
          <a:bodyPr>
            <a:normAutofit/>
          </a:bodyPr>
          <a:lstStyle/>
          <a:p>
            <a:r>
              <a:rPr lang="ru-RU" sz="4000" i="1" u="sng" dirty="0" smtClean="0">
                <a:solidFill>
                  <a:srgbClr val="FFC000"/>
                </a:solidFill>
              </a:rPr>
              <a:t>ГАЛАКТИКИ. ЧТО ЭТО?</a:t>
            </a:r>
            <a:endParaRPr lang="ru-RU" sz="4000" i="1" u="sng" dirty="0">
              <a:solidFill>
                <a:srgbClr val="FFC000"/>
              </a:solidFill>
            </a:endParaRPr>
          </a:p>
        </p:txBody>
      </p:sp>
      <p:pic>
        <p:nvPicPr>
          <p:cNvPr id="7" name="Содержимое 6" descr="265561787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1" y="1"/>
            <a:ext cx="9144000" cy="6858000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0" y="908720"/>
            <a:ext cx="3347864" cy="2448272"/>
          </a:xfrm>
          <a:solidFill>
            <a:schemeClr val="accent4"/>
          </a:solidFill>
        </p:spPr>
        <p:txBody>
          <a:bodyPr>
            <a:normAutofit lnSpcReduction="10000"/>
          </a:bodyPr>
          <a:lstStyle/>
          <a:p>
            <a:r>
              <a:rPr lang="ru-RU" sz="2000" b="1" i="1" dirty="0" smtClean="0"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</a:rPr>
              <a:t>К спиральным галактикам относится наша</a:t>
            </a:r>
          </a:p>
          <a:p>
            <a:r>
              <a:rPr lang="ru-RU" sz="2000" b="1" i="1" dirty="0" smtClean="0"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</a:rPr>
              <a:t>звездная система –</a:t>
            </a:r>
          </a:p>
          <a:p>
            <a:r>
              <a:rPr lang="ru-RU" sz="2000" b="1" i="1" dirty="0" smtClean="0"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</a:rPr>
              <a:t>Млечный Путь</a:t>
            </a:r>
          </a:p>
          <a:p>
            <a:endParaRPr lang="ru-RU" sz="2000" b="1" i="1" dirty="0" smtClean="0">
              <a:effectLst>
                <a:outerShdw blurRad="50800" dist="38100" algn="tr" rotWithShape="0">
                  <a:prstClr val="black">
                    <a:alpha val="40000"/>
                  </a:prstClr>
                </a:outerShdw>
              </a:effectLst>
            </a:endParaRPr>
          </a:p>
          <a:p>
            <a:r>
              <a:rPr lang="ru-RU" sz="2000" b="1" i="1" dirty="0" smtClean="0"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</a:rPr>
              <a:t>В нашей Галактике – </a:t>
            </a:r>
          </a:p>
          <a:p>
            <a:r>
              <a:rPr lang="ru-RU" sz="2000" b="1" i="1" dirty="0" smtClean="0"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</a:rPr>
              <a:t>100 – 150  миллиардов звезд</a:t>
            </a:r>
            <a:endParaRPr lang="ru-RU" sz="2000" b="1" i="1" dirty="0">
              <a:effectLst>
                <a:outerShdw blurRad="50800" dist="38100" algn="tr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dirty="0" smtClean="0"/>
              <a:t>Слайд № 4</a:t>
            </a:r>
            <a:endParaRPr lang="ru-RU" dirty="0"/>
          </a:p>
        </p:txBody>
      </p:sp>
    </p:spTree>
  </p:cSld>
  <p:clrMapOvr>
    <a:masterClrMapping/>
  </p:clrMapOvr>
  <p:transition advTm="6786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5" name="i-main-pic" descr="Картинка 55 из 3054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-21664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0" y="5473700"/>
            <a:ext cx="9144000" cy="1384300"/>
          </a:xfrm>
          <a:prstGeom prst="rect">
            <a:avLst/>
          </a:prstGeom>
          <a:solidFill>
            <a:schemeClr val="tx1"/>
          </a:solidFill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1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</a:rPr>
              <a:t>Галактика</a:t>
            </a:r>
            <a:r>
              <a:rPr kumimoji="0" lang="ru-RU" sz="2800" b="1" i="1" u="none" strike="noStrike" cap="none" normalizeH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</a:rPr>
              <a:t> Млечный путь</a:t>
            </a:r>
            <a:endParaRPr kumimoji="0" lang="ru-RU" sz="2800" b="1" i="1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1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</a:rPr>
              <a:t>возникла – 12 миллиардов лет назад,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1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</a:rPr>
              <a:t>это небольшая часть Вселенной</a:t>
            </a:r>
            <a:endParaRPr kumimoji="0" lang="ru-RU" sz="1800" b="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4869161"/>
            <a:ext cx="2895600" cy="604540"/>
          </a:xfrm>
        </p:spPr>
        <p:txBody>
          <a:bodyPr/>
          <a:lstStyle/>
          <a:p>
            <a:r>
              <a:rPr lang="ru-RU" dirty="0" smtClean="0"/>
              <a:t>Слайд № 8</a:t>
            </a:r>
            <a:endParaRPr lang="ru-RU" dirty="0"/>
          </a:p>
        </p:txBody>
      </p:sp>
    </p:spTree>
  </p:cSld>
  <p:clrMapOvr>
    <a:masterClrMapping/>
  </p:clrMapOvr>
  <p:transition advTm="5464">
    <p:wipe dir="d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graphicFrame>
        <p:nvGraphicFramePr>
          <p:cNvPr id="5122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97259320"/>
              </p:ext>
            </p:extLst>
          </p:nvPr>
        </p:nvGraphicFramePr>
        <p:xfrm>
          <a:off x="-108520" y="0"/>
          <a:ext cx="9144000" cy="685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32" name="Слайд" r:id="rId4" imgW="4570342" imgH="3427430" progId="PowerPoint.Slide.8">
                  <p:embed/>
                </p:oleObj>
              </mc:Choice>
              <mc:Fallback>
                <p:oleObj name="Слайд" r:id="rId4" imgW="4570342" imgH="3427430" progId="PowerPoint.Slide.8">
                  <p:embed/>
                  <p:pic>
                    <p:nvPicPr>
                      <p:cNvPr id="0" name="Picture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108520" y="0"/>
                        <a:ext cx="9144000" cy="6858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dirty="0" smtClean="0"/>
              <a:t>Слайд № 7</a:t>
            </a:r>
            <a:endParaRPr lang="ru-RU" dirty="0"/>
          </a:p>
        </p:txBody>
      </p:sp>
    </p:spTree>
  </p:cSld>
  <p:clrMapOvr>
    <a:masterClrMapping/>
  </p:clrMapOvr>
  <p:transition advTm="9915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FFFF00"/>
                </a:solidFill>
              </a:rPr>
              <a:t>Положение земли в галактике</a:t>
            </a:r>
            <a:endParaRPr lang="ru-RU" dirty="0">
              <a:solidFill>
                <a:srgbClr val="FFFF00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dirty="0" smtClean="0"/>
              <a:t>слайд№ 9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342054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642"/>
    </mc:Choice>
    <mc:Fallback xmlns="">
      <p:transition spd="slow" advTm="4642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прап.jpg"/>
          <p:cNvPicPr>
            <a:picLocks noChangeAspect="1"/>
          </p:cNvPicPr>
          <p:nvPr/>
        </p:nvPicPr>
        <p:blipFill>
          <a:blip r:embed="rId3" cstate="print">
            <a:lum contrast="20000"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i="1" dirty="0" smtClean="0">
                <a:solidFill>
                  <a:schemeClr val="accent6">
                    <a:lumMod val="75000"/>
                  </a:schemeClr>
                </a:solidFill>
              </a:rPr>
              <a:t>Содержание</a:t>
            </a:r>
            <a:endParaRPr lang="ru-RU" i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4929411"/>
          </a:xfrm>
        </p:spPr>
        <p:txBody>
          <a:bodyPr>
            <a:normAutofit/>
          </a:bodyPr>
          <a:lstStyle/>
          <a:p>
            <a:r>
              <a:rPr lang="ru-RU" i="1" dirty="0" smtClean="0">
                <a:solidFill>
                  <a:schemeClr val="accent6">
                    <a:lumMod val="75000"/>
                  </a:schemeClr>
                </a:solidFill>
              </a:rPr>
              <a:t>Солнечная система</a:t>
            </a:r>
          </a:p>
          <a:p>
            <a:r>
              <a:rPr lang="ru-RU" i="1" dirty="0" smtClean="0">
                <a:solidFill>
                  <a:srgbClr val="F79646">
                    <a:lumMod val="75000"/>
                  </a:srgbClr>
                </a:solidFill>
              </a:rPr>
              <a:t>Планеты</a:t>
            </a:r>
          </a:p>
          <a:p>
            <a:r>
              <a:rPr lang="ru-RU" i="1" dirty="0" smtClean="0">
                <a:solidFill>
                  <a:schemeClr val="accent6">
                    <a:lumMod val="75000"/>
                  </a:schemeClr>
                </a:solidFill>
              </a:rPr>
              <a:t>Галактика</a:t>
            </a:r>
            <a:endParaRPr lang="ru-RU" i="1" dirty="0" smtClean="0">
              <a:solidFill>
                <a:srgbClr val="F79646">
                  <a:lumMod val="75000"/>
                </a:srgbClr>
              </a:solidFill>
            </a:endParaRPr>
          </a:p>
          <a:p>
            <a:r>
              <a:rPr lang="ru-RU" i="1" dirty="0" smtClean="0">
                <a:solidFill>
                  <a:schemeClr val="accent6">
                    <a:lumMod val="75000"/>
                  </a:schemeClr>
                </a:solidFill>
              </a:rPr>
              <a:t>Движение солнца в солнечной системе</a:t>
            </a:r>
          </a:p>
          <a:p>
            <a:pPr marL="0" indent="0">
              <a:buNone/>
            </a:pPr>
            <a:endParaRPr lang="ru-RU" i="1" dirty="0" smtClean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dirty="0" smtClean="0"/>
              <a:t>Слайд № 2</a:t>
            </a:r>
            <a:endParaRPr lang="ru-RU" dirty="0"/>
          </a:p>
        </p:txBody>
      </p:sp>
    </p:spTree>
  </p:cSld>
  <p:clrMapOvr>
    <a:masterClrMapping/>
  </p:clrMapOvr>
  <p:transition advTm="2345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353" y="0"/>
            <a:ext cx="12192000" cy="686276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6491064" cy="1162050"/>
          </a:xfrm>
        </p:spPr>
        <p:txBody>
          <a:bodyPr>
            <a:noAutofit/>
          </a:bodyPr>
          <a:lstStyle/>
          <a:p>
            <a:r>
              <a:rPr lang="ru-RU" sz="3200" dirty="0" smtClean="0">
                <a:solidFill>
                  <a:srgbClr val="FF0000"/>
                </a:solidFill>
              </a:rPr>
              <a:t>Галактика Млечный путь </a:t>
            </a:r>
            <a:endParaRPr lang="ru-RU" sz="3200" dirty="0">
              <a:solidFill>
                <a:srgbClr val="FF0000"/>
              </a:solidFill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5877272"/>
            <a:ext cx="9731424" cy="432047"/>
          </a:xfrm>
        </p:spPr>
        <p:txBody>
          <a:bodyPr>
            <a:noAutofit/>
          </a:bodyPr>
          <a:lstStyle/>
          <a:p>
            <a:r>
              <a:rPr lang="ru-RU" sz="2800" b="1" dirty="0" smtClean="0">
                <a:solidFill>
                  <a:srgbClr val="FFFF00"/>
                </a:solidFill>
              </a:rPr>
              <a:t>                           Местонахождение солнца  в галактике </a:t>
            </a:r>
            <a:endParaRPr lang="ru-RU" sz="2800" b="1" dirty="0">
              <a:solidFill>
                <a:srgbClr val="FFFF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dirty="0" smtClean="0">
                <a:solidFill>
                  <a:prstClr val="white">
                    <a:tint val="75000"/>
                  </a:prstClr>
                </a:solidFill>
              </a:rPr>
              <a:t>слайд№ 10</a:t>
            </a:r>
            <a:endParaRPr lang="ru-RU" dirty="0">
              <a:solidFill>
                <a:prstClr val="white">
                  <a:tint val="75000"/>
                </a:prstClr>
              </a:solidFill>
            </a:endParaRPr>
          </a:p>
        </p:txBody>
      </p:sp>
      <p:cxnSp>
        <p:nvCxnSpPr>
          <p:cNvPr id="7" name="Прямая со стрелкой 6"/>
          <p:cNvCxnSpPr/>
          <p:nvPr/>
        </p:nvCxnSpPr>
        <p:spPr>
          <a:xfrm flipH="1" flipV="1">
            <a:off x="6130925" y="5517233"/>
            <a:ext cx="601315" cy="288031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Стрелка влево 9"/>
          <p:cNvSpPr/>
          <p:nvPr/>
        </p:nvSpPr>
        <p:spPr>
          <a:xfrm rot="12164866" flipH="1" flipV="1">
            <a:off x="6115712" y="5585744"/>
            <a:ext cx="732286" cy="258745"/>
          </a:xfrm>
          <a:prstGeom prst="lef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15479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864"/>
    </mc:Choice>
    <mc:Fallback xmlns="">
      <p:transition spd="slow" advTm="586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3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ке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0354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35695" y="2204864"/>
            <a:ext cx="6659017" cy="3672407"/>
          </a:xfrm>
        </p:spPr>
        <p:txBody>
          <a:bodyPr>
            <a:normAutofit/>
          </a:bodyPr>
          <a:lstStyle/>
          <a:p>
            <a:r>
              <a:rPr lang="ru-RU" i="1" u="sng" cap="none" dirty="0" smtClean="0">
                <a:solidFill>
                  <a:srgbClr val="FFFF00"/>
                </a:solidFill>
              </a:rPr>
              <a:t>Как движется солнце в галактике?</a:t>
            </a:r>
            <a:endParaRPr lang="ru-RU" i="1" u="sng" cap="none" dirty="0">
              <a:solidFill>
                <a:srgbClr val="FFFF00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692697"/>
            <a:ext cx="7772400" cy="1368151"/>
          </a:xfrm>
        </p:spPr>
        <p:txBody>
          <a:bodyPr>
            <a:noAutofit/>
          </a:bodyPr>
          <a:lstStyle/>
          <a:p>
            <a:r>
              <a:rPr lang="ru-RU" sz="3600" i="1" u="sng" dirty="0" smtClean="0">
                <a:solidFill>
                  <a:srgbClr val="FF0000"/>
                </a:solidFill>
              </a:rPr>
              <a:t>Вопрос :</a:t>
            </a:r>
            <a:endParaRPr lang="ru-RU" sz="5400" i="1" u="sng" dirty="0">
              <a:solidFill>
                <a:srgbClr val="FFFF00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dirty="0" smtClean="0"/>
              <a:t>Слайд №</a:t>
            </a:r>
            <a:r>
              <a:rPr lang="ru-RU" dirty="0"/>
              <a:t> </a:t>
            </a:r>
            <a:r>
              <a:rPr lang="ru-RU" dirty="0" smtClean="0"/>
              <a:t>23</a:t>
            </a:r>
            <a:endParaRPr lang="ru-RU" dirty="0"/>
          </a:p>
        </p:txBody>
      </p:sp>
    </p:spTree>
  </p:cSld>
  <p:clrMapOvr>
    <a:masterClrMapping/>
  </p:clrMapOvr>
  <p:transition advTm="3268">
    <p:wipe dir="d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1152"/>
            <a:ext cx="12192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116632"/>
            <a:ext cx="7772400" cy="1224135"/>
          </a:xfrm>
        </p:spPr>
        <p:txBody>
          <a:bodyPr>
            <a:normAutofit fontScale="90000"/>
          </a:bodyPr>
          <a:lstStyle/>
          <a:p>
            <a:r>
              <a:rPr lang="ru-RU" cap="none" dirty="0" smtClean="0">
                <a:solidFill>
                  <a:srgbClr val="FF0000"/>
                </a:solidFill>
              </a:rPr>
              <a:t>Это движение</a:t>
            </a:r>
            <a:r>
              <a:rPr lang="ru-RU" cap="none" dirty="0" smtClean="0"/>
              <a:t> </a:t>
            </a:r>
            <a:r>
              <a:rPr lang="ru-RU" cap="none" dirty="0" smtClean="0">
                <a:solidFill>
                  <a:srgbClr val="FF0000"/>
                </a:solidFill>
              </a:rPr>
              <a:t>солнца вокруг центра солнечной системы</a:t>
            </a:r>
            <a:endParaRPr lang="ru-RU" cap="none" dirty="0">
              <a:solidFill>
                <a:srgbClr val="FF0000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dirty="0" smtClean="0"/>
              <a:t>слайд№ 24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87206540"/>
      </p:ext>
    </p:extLst>
  </p:cSld>
  <p:clrMapOvr>
    <a:masterClrMapping/>
  </p:clrMapOvr>
  <p:transition spd="slow" advTm="5210">
    <p:randomBar dir="vert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763"/>
            <a:ext cx="12192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2" y="116633"/>
            <a:ext cx="8026151" cy="1224136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>
                <a:solidFill>
                  <a:srgbClr val="FFC000"/>
                </a:solidFill>
              </a:rPr>
              <a:t>С</a:t>
            </a:r>
            <a:r>
              <a:rPr lang="ru-RU" cap="none" dirty="0" smtClean="0">
                <a:solidFill>
                  <a:srgbClr val="FFC000"/>
                </a:solidFill>
              </a:rPr>
              <a:t>олнечная система  движется в пространстве</a:t>
            </a:r>
            <a:endParaRPr lang="ru-RU" cap="none" dirty="0">
              <a:solidFill>
                <a:srgbClr val="FFC000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dirty="0" smtClean="0"/>
              <a:t>слайд№ 25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650893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362"/>
    </mc:Choice>
    <mc:Fallback xmlns="">
      <p:transition spd="slow" advTm="5362"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763"/>
            <a:ext cx="12192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116633"/>
            <a:ext cx="7772400" cy="936103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FFC000"/>
                </a:solidFill>
              </a:rPr>
              <a:t>С </a:t>
            </a:r>
            <a:r>
              <a:rPr lang="ru-RU" cap="none" dirty="0" smtClean="0">
                <a:solidFill>
                  <a:srgbClr val="FFC000"/>
                </a:solidFill>
              </a:rPr>
              <a:t>солнцем двигаются и все планеты, каждая по своим орбитам</a:t>
            </a:r>
            <a:endParaRPr lang="ru-RU" cap="none" dirty="0">
              <a:solidFill>
                <a:srgbClr val="FFC000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dirty="0" smtClean="0"/>
              <a:t>слайд№ 26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308809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860"/>
    </mc:Choice>
    <mc:Fallback xmlns="">
      <p:transition spd="slow" advTm="4860"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763"/>
            <a:ext cx="12192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dirty="0" smtClean="0"/>
              <a:t>слайд№ 27</a:t>
            </a:r>
            <a:endParaRPr lang="ru-RU" dirty="0"/>
          </a:p>
        </p:txBody>
      </p:sp>
      <p:sp>
        <p:nvSpPr>
          <p:cNvPr id="6" name="Текст 3"/>
          <p:cNvSpPr>
            <a:spLocks noGrp="1"/>
          </p:cNvSpPr>
          <p:nvPr>
            <p:ph type="body" sz="half" idx="4294967295"/>
          </p:nvPr>
        </p:nvSpPr>
        <p:spPr>
          <a:xfrm>
            <a:off x="457201" y="260648"/>
            <a:ext cx="3106687" cy="5865515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ru-RU" sz="2800" dirty="0" smtClean="0">
                <a:solidFill>
                  <a:srgbClr val="FFC000"/>
                </a:solidFill>
              </a:rPr>
              <a:t>Невидимая энергия движущаяся спиралеобразно в космосе увлекает за собой все космические тела.</a:t>
            </a:r>
            <a:endParaRPr lang="ru-RU" sz="2800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09666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076"/>
    </mc:Choice>
    <mc:Fallback xmlns="">
      <p:transition spd="slow" advTm="7076"/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слайд№</a:t>
            </a:r>
            <a:endParaRPr lang="ru-RU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763"/>
            <a:ext cx="12192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124798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763"/>
            <a:ext cx="12192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76672"/>
            <a:ext cx="8686800" cy="1296144"/>
          </a:xfrm>
        </p:spPr>
        <p:txBody>
          <a:bodyPr>
            <a:noAutofit/>
          </a:bodyPr>
          <a:lstStyle/>
          <a:p>
            <a:r>
              <a:rPr lang="ru-RU" sz="3200" dirty="0" smtClean="0">
                <a:solidFill>
                  <a:srgbClr val="FFC000"/>
                </a:solidFill>
              </a:rPr>
              <a:t>Движение солнца в галактике. Со стороны это выглядит как волна но это спираль.</a:t>
            </a:r>
            <a:endParaRPr lang="ru-RU" sz="3200" dirty="0">
              <a:solidFill>
                <a:srgbClr val="FFC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dirty="0" smtClean="0"/>
              <a:t>слайд№ 28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920065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579"/>
    </mc:Choice>
    <mc:Fallback xmlns="">
      <p:transition spd="slow" advTm="6579"/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6428"/>
            <a:ext cx="9251504" cy="6858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0648"/>
            <a:ext cx="10235480" cy="504056"/>
          </a:xfrm>
        </p:spPr>
        <p:txBody>
          <a:bodyPr>
            <a:normAutofit/>
          </a:bodyPr>
          <a:lstStyle/>
          <a:p>
            <a:r>
              <a:rPr lang="ru-RU" dirty="0" smtClean="0">
                <a:solidFill>
                  <a:srgbClr val="FFC000"/>
                </a:solidFill>
              </a:rPr>
              <a:t>Спиральное  движение солнца в рукаве Ориона</a:t>
            </a:r>
            <a:endParaRPr lang="ru-RU" dirty="0">
              <a:solidFill>
                <a:srgbClr val="FFC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81328"/>
            <a:ext cx="2895600" cy="340147"/>
          </a:xfrm>
        </p:spPr>
        <p:txBody>
          <a:bodyPr/>
          <a:lstStyle/>
          <a:p>
            <a:r>
              <a:rPr lang="ru-RU" dirty="0" smtClean="0"/>
              <a:t>слайд№ 29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347210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776"/>
    </mc:Choice>
    <mc:Fallback xmlns="">
      <p:transition spd="slow" advTm="3776"/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слайд№</a:t>
            </a:r>
            <a:endParaRPr lang="ru-RU" dirty="0"/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763"/>
            <a:ext cx="12299504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Прямоугольник 5"/>
          <p:cNvSpPr/>
          <p:nvPr/>
        </p:nvSpPr>
        <p:spPr>
          <a:xfrm rot="440390">
            <a:off x="681744" y="4737467"/>
            <a:ext cx="6807849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>
                <a:solidFill>
                  <a:srgbClr val="FF0000"/>
                </a:solidFill>
                <a:latin typeface="Arial"/>
                <a:ea typeface="+mj-ea"/>
                <a:cs typeface="+mj-cs"/>
              </a:rPr>
              <a:t>Спиральное  движение солнца в рукаве Ориона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13" name="Нижний колонтитул 4"/>
          <p:cNvSpPr txBox="1">
            <a:spLocks/>
          </p:cNvSpPr>
          <p:nvPr/>
        </p:nvSpPr>
        <p:spPr>
          <a:xfrm>
            <a:off x="3124200" y="6381328"/>
            <a:ext cx="2895600" cy="34014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dirty="0" smtClean="0"/>
              <a:t>слайд№ 30</a:t>
            </a:r>
            <a:endParaRPr lang="ru-RU" dirty="0"/>
          </a:p>
        </p:txBody>
      </p:sp>
      <p:sp>
        <p:nvSpPr>
          <p:cNvPr id="8" name="Выгнутая вниз стрелка 7"/>
          <p:cNvSpPr/>
          <p:nvPr/>
        </p:nvSpPr>
        <p:spPr>
          <a:xfrm rot="14315234">
            <a:off x="3644147" y="1903005"/>
            <a:ext cx="1881104" cy="661751"/>
          </a:xfrm>
          <a:prstGeom prst="curved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9" name="Выгнутая влево стрелка 8"/>
          <p:cNvSpPr/>
          <p:nvPr/>
        </p:nvSpPr>
        <p:spPr>
          <a:xfrm rot="19434510">
            <a:off x="2983563" y="3240616"/>
            <a:ext cx="872295" cy="1386389"/>
          </a:xfrm>
          <a:prstGeom prst="curvedRightArrow">
            <a:avLst>
              <a:gd name="adj1" fmla="val 25000"/>
              <a:gd name="adj2" fmla="val 50000"/>
              <a:gd name="adj3" fmla="val 2389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73136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218"/>
    </mc:Choice>
    <mc:Fallback xmlns="">
      <p:transition spd="slow" advTm="5218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iCA1L15EL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i="1" u="sng" dirty="0" smtClean="0">
                <a:solidFill>
                  <a:srgbClr val="FFFF00"/>
                </a:solidFill>
              </a:rPr>
              <a:t>Космос.Что это?</a:t>
            </a:r>
            <a:endParaRPr lang="ru-RU" sz="4000" i="1" u="sng" dirty="0">
              <a:solidFill>
                <a:srgbClr val="FFFF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4929411"/>
          </a:xfrm>
        </p:spPr>
        <p:txBody>
          <a:bodyPr/>
          <a:lstStyle/>
          <a:p>
            <a:r>
              <a:rPr lang="ru-RU" i="1" dirty="0" smtClean="0">
                <a:solidFill>
                  <a:srgbClr val="FFFF00"/>
                </a:solidFill>
              </a:rPr>
              <a:t>Космос –это огромная вселенная, которая состоит из множества галактик. В одной из таких галактик ,которая  называется Млечный путь находиться наша солнечная система.</a:t>
            </a:r>
            <a:endParaRPr lang="ru-RU" i="1" dirty="0">
              <a:solidFill>
                <a:srgbClr val="FFFF00"/>
              </a:solidFill>
            </a:endParaRPr>
          </a:p>
        </p:txBody>
      </p:sp>
      <p:pic>
        <p:nvPicPr>
          <p:cNvPr id="4" name="Содержимое 3"/>
          <p:cNvPicPr>
            <a:picLocks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7544" y="2780928"/>
            <a:ext cx="8202811" cy="39604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dirty="0" smtClean="0"/>
              <a:t>Слайд № 3</a:t>
            </a:r>
            <a:endParaRPr lang="ru-RU" dirty="0"/>
          </a:p>
        </p:txBody>
      </p:sp>
    </p:spTree>
  </p:cSld>
  <p:clrMapOvr>
    <a:masterClrMapping/>
  </p:clrMapOvr>
  <p:transition advTm="6372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6551" y="9088"/>
            <a:ext cx="12192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363272" cy="563662"/>
          </a:xfrm>
        </p:spPr>
        <p:txBody>
          <a:bodyPr/>
          <a:lstStyle/>
          <a:p>
            <a:r>
              <a:rPr lang="ru-RU" dirty="0" smtClean="0">
                <a:solidFill>
                  <a:srgbClr val="FFC000"/>
                </a:solidFill>
              </a:rPr>
              <a:t>Спиральное движение земли вокруг солнца</a:t>
            </a:r>
            <a:endParaRPr lang="ru-RU" dirty="0">
              <a:solidFill>
                <a:srgbClr val="FFC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dirty="0" smtClean="0"/>
              <a:t>слайд№ 31</a:t>
            </a:r>
            <a:endParaRPr lang="ru-RU" dirty="0"/>
          </a:p>
        </p:txBody>
      </p:sp>
      <p:sp>
        <p:nvSpPr>
          <p:cNvPr id="22" name="Выгнутая вниз стрелка 21"/>
          <p:cNvSpPr/>
          <p:nvPr/>
        </p:nvSpPr>
        <p:spPr>
          <a:xfrm rot="705096">
            <a:off x="5292080" y="3452570"/>
            <a:ext cx="1152128" cy="192453"/>
          </a:xfrm>
          <a:prstGeom prst="curvedUpArrow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6" name="Выгнутая вниз стрелка 25"/>
          <p:cNvSpPr/>
          <p:nvPr/>
        </p:nvSpPr>
        <p:spPr>
          <a:xfrm rot="14186578">
            <a:off x="4440167" y="1907536"/>
            <a:ext cx="2247843" cy="326175"/>
          </a:xfrm>
          <a:prstGeom prst="curved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75690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866"/>
    </mc:Choice>
    <mc:Fallback xmlns="">
      <p:transition spd="slow" advTm="6866"/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763"/>
            <a:ext cx="12192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88640"/>
            <a:ext cx="4114800" cy="5937523"/>
          </a:xfrm>
        </p:spPr>
        <p:txBody>
          <a:bodyPr>
            <a:noAutofit/>
          </a:bodyPr>
          <a:lstStyle/>
          <a:p>
            <a:r>
              <a:rPr lang="ru-RU" sz="2800" dirty="0" smtClean="0">
                <a:solidFill>
                  <a:srgbClr val="FFC000"/>
                </a:solidFill>
              </a:rPr>
              <a:t>Вывод: </a:t>
            </a:r>
          </a:p>
          <a:p>
            <a:r>
              <a:rPr lang="ru-RU" sz="2800" dirty="0" smtClean="0">
                <a:solidFill>
                  <a:srgbClr val="FFC000"/>
                </a:solidFill>
              </a:rPr>
              <a:t>Солнечная система – это множество планет, спутников и других объектов , которые  подобно юле , создают центр вращения , относительно которого вращаются, как солнце,</a:t>
            </a:r>
          </a:p>
          <a:p>
            <a:r>
              <a:rPr lang="ru-RU" sz="2800" dirty="0" smtClean="0">
                <a:solidFill>
                  <a:srgbClr val="FFC000"/>
                </a:solidFill>
              </a:rPr>
              <a:t>так и  все планеты солнечной системы.</a:t>
            </a:r>
            <a:endParaRPr lang="ru-RU" sz="2800" dirty="0">
              <a:solidFill>
                <a:srgbClr val="FFC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dirty="0" smtClean="0"/>
              <a:t>слайд№ 32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83193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1803"/>
    </mc:Choice>
    <mc:Fallback xmlns="">
      <p:transition spd="slow" advTm="11803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661248"/>
            <a:ext cx="8229600" cy="504056"/>
          </a:xfrm>
        </p:spPr>
        <p:txBody>
          <a:bodyPr>
            <a:normAutofit fontScale="90000"/>
          </a:bodyPr>
          <a:lstStyle/>
          <a:p>
            <a:r>
              <a:rPr lang="ru-RU" i="1" dirty="0">
                <a:solidFill>
                  <a:srgbClr val="F79646">
                    <a:lumMod val="75000"/>
                  </a:srgbClr>
                </a:solidFill>
              </a:rPr>
              <a:t>Строение солнечной системы</a:t>
            </a:r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dirty="0" smtClean="0"/>
              <a:t>слайд№ 11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538411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239"/>
    </mc:Choice>
    <mc:Fallback xmlns="">
      <p:transition spd="slow" advTm="8239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3" name="Picture 3" descr="E:\Документы\школа\из интернета\2411-untitled.jpg"/>
          <p:cNvPicPr>
            <a:picLocks noChangeAspect="1" noChangeArrowheads="1"/>
          </p:cNvPicPr>
          <p:nvPr/>
        </p:nvPicPr>
        <p:blipFill>
          <a:blip r:embed="rId3" cstate="print">
            <a:lum bright="10000" contrast="-10000"/>
          </a:blip>
          <a:srcRect/>
          <a:stretch>
            <a:fillRect/>
          </a:stretch>
        </p:blipFill>
        <p:spPr bwMode="auto">
          <a:xfrm>
            <a:off x="-396553" y="0"/>
            <a:ext cx="954055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548680"/>
            <a:ext cx="6491063" cy="707678"/>
          </a:xfrm>
        </p:spPr>
        <p:txBody>
          <a:bodyPr>
            <a:noAutofit/>
          </a:bodyPr>
          <a:lstStyle/>
          <a:p>
            <a:r>
              <a:rPr lang="ru-RU" sz="3600" i="1" u="sng" dirty="0" smtClean="0">
                <a:solidFill>
                  <a:schemeClr val="bg1"/>
                </a:solidFill>
              </a:rPr>
              <a:t>Планеты Солнечной системы</a:t>
            </a:r>
            <a:endParaRPr lang="ru-RU" sz="3600" i="1" u="sng" dirty="0">
              <a:solidFill>
                <a:schemeClr val="bg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641080" y="273051"/>
            <a:ext cx="45719" cy="59605"/>
          </a:xfrm>
        </p:spPr>
        <p:txBody>
          <a:bodyPr>
            <a:normAutofit fontScale="25000" lnSpcReduction="20000"/>
          </a:bodyPr>
          <a:lstStyle/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196752"/>
            <a:ext cx="8075240" cy="5661248"/>
          </a:xfrm>
        </p:spPr>
        <p:txBody>
          <a:bodyPr>
            <a:noAutofit/>
          </a:bodyPr>
          <a:lstStyle/>
          <a:p>
            <a:r>
              <a:rPr lang="ru-RU" sz="2800" b="1" i="1" dirty="0" smtClean="0"/>
              <a:t>В нашей солнечной системе 9 планет   </a:t>
            </a:r>
          </a:p>
          <a:p>
            <a:r>
              <a:rPr lang="ru-RU" sz="2800" b="1" i="1" dirty="0" smtClean="0"/>
              <a:t>1.Меркурий</a:t>
            </a:r>
          </a:p>
          <a:p>
            <a:r>
              <a:rPr lang="ru-RU" sz="2800" b="1" i="1" dirty="0" smtClean="0"/>
              <a:t>2.Венера</a:t>
            </a:r>
          </a:p>
          <a:p>
            <a:r>
              <a:rPr lang="ru-RU" sz="2800" b="1" i="1" dirty="0" smtClean="0"/>
              <a:t>3.Земля</a:t>
            </a:r>
          </a:p>
          <a:p>
            <a:r>
              <a:rPr lang="ru-RU" sz="2800" b="1" i="1" dirty="0" smtClean="0"/>
              <a:t>4.Марс</a:t>
            </a:r>
          </a:p>
          <a:p>
            <a:r>
              <a:rPr lang="ru-RU" sz="2800" b="1" i="1" dirty="0" smtClean="0"/>
              <a:t>5.Юпитер</a:t>
            </a:r>
          </a:p>
          <a:p>
            <a:r>
              <a:rPr lang="ru-RU" sz="2800" b="1" i="1" dirty="0" smtClean="0"/>
              <a:t>6.Сатурн</a:t>
            </a:r>
          </a:p>
          <a:p>
            <a:r>
              <a:rPr lang="ru-RU" sz="2800" b="1" i="1" dirty="0" smtClean="0"/>
              <a:t>7.Уран</a:t>
            </a:r>
          </a:p>
          <a:p>
            <a:r>
              <a:rPr lang="ru-RU" sz="2800" b="1" i="1" dirty="0" smtClean="0"/>
              <a:t>8.Нептун</a:t>
            </a:r>
          </a:p>
          <a:p>
            <a:r>
              <a:rPr lang="ru-RU" sz="2800" b="1" i="1" dirty="0" smtClean="0"/>
              <a:t>9.Плутон</a:t>
            </a:r>
            <a:endParaRPr lang="ru-RU" sz="2800" b="1" i="1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dirty="0" smtClean="0">
                <a:solidFill>
                  <a:prstClr val="black">
                    <a:lumMod val="95000"/>
                  </a:prstClr>
                </a:solidFill>
              </a:rPr>
              <a:t>Слайд №12</a:t>
            </a:r>
            <a:endParaRPr lang="ru-RU" dirty="0">
              <a:solidFill>
                <a:prstClr val="black">
                  <a:lumMod val="9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0294636"/>
      </p:ext>
    </p:extLst>
  </p:cSld>
  <p:clrMapOvr>
    <a:masterClrMapping/>
  </p:clrMapOvr>
  <p:transition advTm="3641">
    <p:wipe dir="d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Заголовок 9"/>
          <p:cNvSpPr>
            <a:spLocks/>
          </p:cNvSpPr>
          <p:nvPr/>
        </p:nvSpPr>
        <p:spPr bwMode="auto">
          <a:xfrm>
            <a:off x="0" y="0"/>
            <a:ext cx="9144000" cy="1417638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4400" i="1" u="sng" dirty="0" smtClean="0">
                <a:solidFill>
                  <a:srgbClr val="C00000"/>
                </a:solidFill>
                <a:latin typeface="Calibri" pitchFamily="34" charset="0"/>
              </a:rPr>
              <a:t>Меркурий</a:t>
            </a:r>
            <a:endParaRPr lang="ru-RU" sz="4400" i="1" u="sng" dirty="0" smtClean="0">
              <a:solidFill>
                <a:srgbClr val="C00000"/>
              </a:solidFill>
              <a:latin typeface="Arial" pitchFamily="34" charset="0"/>
            </a:endParaRPr>
          </a:p>
        </p:txBody>
      </p:sp>
      <p:sp>
        <p:nvSpPr>
          <p:cNvPr id="6" name="Содержимое 5"/>
          <p:cNvSpPr>
            <a:spLocks/>
          </p:cNvSpPr>
          <p:nvPr/>
        </p:nvSpPr>
        <p:spPr bwMode="auto">
          <a:xfrm>
            <a:off x="0" y="1214438"/>
            <a:ext cx="3275855" cy="3150666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indent="-342900" eaLnBrk="0" fontAlgn="base" hangingPunct="0">
              <a:spcBef>
                <a:spcPct val="20000"/>
              </a:spcBef>
              <a:spcAft>
                <a:spcPct val="0"/>
              </a:spcAft>
              <a:buFontTx/>
              <a:buChar char="•"/>
            </a:pPr>
            <a:r>
              <a:rPr lang="ru-RU" sz="2400" b="1" i="1" dirty="0" smtClean="0">
                <a:solidFill>
                  <a:srgbClr val="C00000"/>
                </a:solidFill>
                <a:latin typeface="Calibri" pitchFamily="34" charset="0"/>
              </a:rPr>
              <a:t>Меркурий -ближайшая к  солнцу планета. Планета названа в честь бога римского пантеона Меркурия, аналога греческого Гермеса. </a:t>
            </a:r>
          </a:p>
          <a:p>
            <a:pPr marL="342900" indent="-342900" eaLnBrk="0" fontAlgn="base" hangingPunct="0">
              <a:spcBef>
                <a:spcPct val="20000"/>
              </a:spcBef>
              <a:spcAft>
                <a:spcPct val="0"/>
              </a:spcAft>
              <a:buFontTx/>
              <a:buChar char="•"/>
            </a:pPr>
            <a:endParaRPr lang="ru-RU" sz="2800" dirty="0" smtClean="0">
              <a:solidFill>
                <a:prstClr val="white"/>
              </a:solidFill>
              <a:latin typeface="Arial" pitchFamily="34" charset="0"/>
            </a:endParaRPr>
          </a:p>
        </p:txBody>
      </p:sp>
      <p:sp>
        <p:nvSpPr>
          <p:cNvPr id="11" name="Содержимое 10"/>
          <p:cNvSpPr>
            <a:spLocks/>
          </p:cNvSpPr>
          <p:nvPr/>
        </p:nvSpPr>
        <p:spPr bwMode="auto">
          <a:xfrm>
            <a:off x="4648200" y="1600200"/>
            <a:ext cx="4038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indent="-342900" eaLnBrk="0" fontAlgn="base" hangingPunct="0">
              <a:spcBef>
                <a:spcPct val="20000"/>
              </a:spcBef>
              <a:spcAft>
                <a:spcPct val="0"/>
              </a:spcAft>
              <a:buFontTx/>
              <a:buChar char="•"/>
            </a:pPr>
            <a:endParaRPr lang="ru-RU" sz="2800" dirty="0" smtClean="0">
              <a:solidFill>
                <a:prstClr val="white"/>
              </a:solidFill>
              <a:latin typeface="Arial" pitchFamily="34" charset="0"/>
            </a:endParaRPr>
          </a:p>
        </p:txBody>
      </p:sp>
      <p:pic>
        <p:nvPicPr>
          <p:cNvPr id="30725" name="Рисунок 7" descr="меркурий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75856" y="1196752"/>
            <a:ext cx="5868144" cy="56612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Нижний колонтитул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dirty="0" smtClean="0">
                <a:solidFill>
                  <a:prstClr val="white">
                    <a:tint val="75000"/>
                  </a:prstClr>
                </a:solidFill>
              </a:rPr>
              <a:t>Слайд № 13</a:t>
            </a:r>
            <a:endParaRPr lang="ru-RU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6848373"/>
      </p:ext>
    </p:extLst>
  </p:cSld>
  <p:clrMapOvr>
    <a:masterClrMapping/>
  </p:clrMapOvr>
  <p:transition advTm="8682">
    <p:wipe dir="d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Заголовок 1"/>
          <p:cNvSpPr>
            <a:spLocks/>
          </p:cNvSpPr>
          <p:nvPr/>
        </p:nvSpPr>
        <p:spPr bwMode="auto">
          <a:xfrm>
            <a:off x="0" y="0"/>
            <a:ext cx="9144000" cy="1417638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4400" i="1" u="sng" dirty="0" smtClean="0">
                <a:solidFill>
                  <a:srgbClr val="C00000"/>
                </a:solidFill>
                <a:latin typeface="Calibri" pitchFamily="34" charset="0"/>
              </a:rPr>
              <a:t>Венера</a:t>
            </a:r>
            <a:endParaRPr lang="ru-RU" sz="4400" i="1" u="sng" dirty="0" smtClean="0">
              <a:solidFill>
                <a:srgbClr val="C00000"/>
              </a:solidFill>
              <a:latin typeface="Arial" pitchFamily="34" charset="0"/>
            </a:endParaRPr>
          </a:p>
        </p:txBody>
      </p:sp>
      <p:sp>
        <p:nvSpPr>
          <p:cNvPr id="31747" name="Содержимое 2"/>
          <p:cNvSpPr>
            <a:spLocks/>
          </p:cNvSpPr>
          <p:nvPr/>
        </p:nvSpPr>
        <p:spPr bwMode="auto">
          <a:xfrm>
            <a:off x="0" y="1340769"/>
            <a:ext cx="4211960" cy="2952327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indent="-342900" eaLnBrk="0" fontAlgn="base" hangingPunct="0">
              <a:spcBef>
                <a:spcPct val="20000"/>
              </a:spcBef>
              <a:spcAft>
                <a:spcPct val="0"/>
              </a:spcAft>
              <a:buClr>
                <a:prstClr val="white"/>
              </a:buClr>
              <a:buSzPts val="2000"/>
              <a:buFontTx/>
              <a:buChar char="•"/>
            </a:pPr>
            <a:r>
              <a:rPr lang="ru-RU" sz="2400" b="1" i="1" dirty="0" smtClean="0">
                <a:solidFill>
                  <a:srgbClr val="C00000"/>
                </a:solidFill>
                <a:latin typeface="Calibri" pitchFamily="34" charset="0"/>
              </a:rPr>
              <a:t>Венера — третий по яркости объект на небе Земли после Солнца и Луны. Планета получила своё название в честь Венеры, богини любви из римского пантеона. </a:t>
            </a:r>
            <a:endParaRPr lang="ru-RU" sz="2400" i="1" dirty="0" smtClean="0">
              <a:solidFill>
                <a:srgbClr val="C00000"/>
              </a:solidFill>
              <a:latin typeface="Arial" pitchFamily="34" charset="0"/>
            </a:endParaRPr>
          </a:p>
        </p:txBody>
      </p:sp>
      <p:pic>
        <p:nvPicPr>
          <p:cNvPr id="31748" name="Содержимое 4" descr="венера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39952" y="1412776"/>
            <a:ext cx="5004048" cy="54452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dirty="0" smtClean="0">
                <a:solidFill>
                  <a:prstClr val="white">
                    <a:tint val="75000"/>
                  </a:prstClr>
                </a:solidFill>
              </a:rPr>
              <a:t>Слайд № 14</a:t>
            </a:r>
            <a:endParaRPr lang="ru-RU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7104885"/>
      </p:ext>
    </p:extLst>
  </p:cSld>
  <p:clrMapOvr>
    <a:masterClrMapping/>
  </p:clrMapOvr>
  <p:transition advTm="9021">
    <p:wipe dir="d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Заголовок 4"/>
          <p:cNvSpPr>
            <a:spLocks/>
          </p:cNvSpPr>
          <p:nvPr/>
        </p:nvSpPr>
        <p:spPr bwMode="auto">
          <a:xfrm>
            <a:off x="0" y="0"/>
            <a:ext cx="9144000" cy="1417638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4400" i="1" u="sng" dirty="0" smtClean="0">
                <a:solidFill>
                  <a:srgbClr val="C00000"/>
                </a:solidFill>
                <a:latin typeface="Calibri" pitchFamily="34" charset="0"/>
              </a:rPr>
              <a:t>Земля</a:t>
            </a:r>
            <a:endParaRPr lang="ru-RU" sz="4400" i="1" u="sng" dirty="0" smtClean="0">
              <a:solidFill>
                <a:srgbClr val="C00000"/>
              </a:solidFill>
              <a:latin typeface="Arial" pitchFamily="34" charset="0"/>
            </a:endParaRPr>
          </a:p>
        </p:txBody>
      </p:sp>
      <p:sp>
        <p:nvSpPr>
          <p:cNvPr id="32771" name="Содержимое 5"/>
          <p:cNvSpPr>
            <a:spLocks/>
          </p:cNvSpPr>
          <p:nvPr/>
        </p:nvSpPr>
        <p:spPr bwMode="auto">
          <a:xfrm>
            <a:off x="0" y="1412776"/>
            <a:ext cx="4499992" cy="4032448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indent="-342900" eaLnBrk="0" fontAlgn="base" hangingPunct="0">
              <a:spcBef>
                <a:spcPct val="20000"/>
              </a:spcBef>
              <a:spcAft>
                <a:spcPct val="0"/>
              </a:spcAft>
              <a:buClr>
                <a:prstClr val="white"/>
              </a:buClr>
              <a:buSzPts val="2000"/>
              <a:buFontTx/>
              <a:buChar char="•"/>
            </a:pPr>
            <a:r>
              <a:rPr lang="ru-RU" sz="2400" b="1" i="1" dirty="0" smtClean="0">
                <a:solidFill>
                  <a:srgbClr val="C00000"/>
                </a:solidFill>
                <a:latin typeface="Calibri" pitchFamily="34" charset="0"/>
              </a:rPr>
              <a:t>Земля единственна планета солнечной системы, где есть жидкая вода. Впервые Земля была сфотографирована из космоса в 1959 году аппаратом Эксплорер-6. Первым человеком, увидевшим Землю из космоса, стал в 1961 году Юрий Гагарин.</a:t>
            </a:r>
            <a:endParaRPr lang="ru-RU" sz="2400" i="1" dirty="0" smtClean="0">
              <a:solidFill>
                <a:srgbClr val="C00000"/>
              </a:solidFill>
              <a:latin typeface="Arial" pitchFamily="34" charset="0"/>
            </a:endParaRPr>
          </a:p>
        </p:txBody>
      </p:sp>
      <p:pic>
        <p:nvPicPr>
          <p:cNvPr id="32772" name="Содержимое 7" descr="замля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99992" y="1412776"/>
            <a:ext cx="4644008" cy="54452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dirty="0" smtClean="0">
                <a:solidFill>
                  <a:prstClr val="white">
                    <a:tint val="75000"/>
                  </a:prstClr>
                </a:solidFill>
              </a:rPr>
              <a:t>Слайд № 15</a:t>
            </a:r>
            <a:endParaRPr lang="ru-RU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6739620"/>
      </p:ext>
    </p:extLst>
  </p:cSld>
  <p:clrMapOvr>
    <a:masterClrMapping/>
  </p:clrMapOvr>
  <p:transition advTm="7307">
    <p:wipe dir="d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Содержимое 2"/>
          <p:cNvSpPr>
            <a:spLocks/>
          </p:cNvSpPr>
          <p:nvPr/>
        </p:nvSpPr>
        <p:spPr bwMode="auto">
          <a:xfrm>
            <a:off x="0" y="1268760"/>
            <a:ext cx="4225157" cy="252028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indent="-342900" eaLnBrk="0" fontAlgn="base" hangingPunct="0">
              <a:spcBef>
                <a:spcPct val="20000"/>
              </a:spcBef>
              <a:spcAft>
                <a:spcPct val="0"/>
              </a:spcAft>
              <a:buClr>
                <a:prstClr val="white"/>
              </a:buClr>
              <a:buSzPts val="2000"/>
              <a:buFontTx/>
              <a:buChar char="•"/>
            </a:pPr>
            <a:r>
              <a:rPr lang="ru-RU" sz="2400" b="1" i="1" dirty="0" smtClean="0">
                <a:solidFill>
                  <a:srgbClr val="C00000"/>
                </a:solidFill>
                <a:latin typeface="Calibri" pitchFamily="34" charset="0"/>
              </a:rPr>
              <a:t>Планета  названа в честь Марса — древнеримского бога войны. Марс представляет собой громадную красную планету. </a:t>
            </a:r>
            <a:endParaRPr lang="ru-RU" sz="2400" i="1" dirty="0" smtClean="0">
              <a:solidFill>
                <a:srgbClr val="C00000"/>
              </a:solidFill>
              <a:latin typeface="Arial" pitchFamily="34" charset="0"/>
            </a:endParaRPr>
          </a:p>
        </p:txBody>
      </p:sp>
      <p:pic>
        <p:nvPicPr>
          <p:cNvPr id="33795" name="Содержимое 4" descr="марс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40200" y="980729"/>
            <a:ext cx="5003800" cy="5877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3796" name="Rectangle 4"/>
          <p:cNvSpPr>
            <a:spLocks noChangeArrowheads="1"/>
          </p:cNvSpPr>
          <p:nvPr/>
        </p:nvSpPr>
        <p:spPr bwMode="auto">
          <a:xfrm flipV="1">
            <a:off x="9468544" y="188640"/>
            <a:ext cx="9144000" cy="36933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dirty="0" smtClean="0">
              <a:solidFill>
                <a:prstClr val="white"/>
              </a:solidFill>
              <a:latin typeface="Arial" pitchFamily="34" charset="0"/>
            </a:endParaRPr>
          </a:p>
        </p:txBody>
      </p:sp>
      <p:sp>
        <p:nvSpPr>
          <p:cNvPr id="33797" name="Rectangle 5"/>
          <p:cNvSpPr>
            <a:spLocks noChangeArrowheads="1"/>
          </p:cNvSpPr>
          <p:nvPr/>
        </p:nvSpPr>
        <p:spPr bwMode="auto">
          <a:xfrm>
            <a:off x="0" y="-130941"/>
            <a:ext cx="9144000" cy="144655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z="4400" dirty="0" smtClean="0">
              <a:solidFill>
                <a:prstClr val="white"/>
              </a:solidFill>
              <a:latin typeface="Calibri" pitchFamily="34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4400" i="1" u="sng" dirty="0" smtClean="0">
                <a:solidFill>
                  <a:srgbClr val="C00000"/>
                </a:solidFill>
                <a:latin typeface="Calibri" pitchFamily="34" charset="0"/>
              </a:rPr>
              <a:t>Марс</a:t>
            </a:r>
            <a:endParaRPr lang="ru-RU" i="1" u="sng" dirty="0" smtClean="0">
              <a:solidFill>
                <a:srgbClr val="C00000"/>
              </a:solidFill>
              <a:latin typeface="Arial" pitchFamily="34" charset="0"/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dirty="0" smtClean="0">
                <a:solidFill>
                  <a:prstClr val="white">
                    <a:tint val="75000"/>
                  </a:prstClr>
                </a:solidFill>
              </a:rPr>
              <a:t>Слайд № 16</a:t>
            </a:r>
            <a:endParaRPr lang="ru-RU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7975652"/>
      </p:ext>
    </p:extLst>
  </p:cSld>
  <p:clrMapOvr>
    <a:masterClrMapping/>
  </p:clrMapOvr>
  <p:transition advTm="9021">
    <p:wipe dir="d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Классическая">
      <a:maj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1179</TotalTime>
  <Words>575</Words>
  <Application>Microsoft Office PowerPoint</Application>
  <PresentationFormat>Экран (4:3)</PresentationFormat>
  <Paragraphs>123</Paragraphs>
  <Slides>31</Slides>
  <Notes>20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31</vt:i4>
      </vt:variant>
    </vt:vector>
  </HeadingPairs>
  <TitlesOfParts>
    <vt:vector size="36" baseType="lpstr">
      <vt:lpstr>Arial</vt:lpstr>
      <vt:lpstr>Calibri</vt:lpstr>
      <vt:lpstr>Times New Roman</vt:lpstr>
      <vt:lpstr>Тема Office</vt:lpstr>
      <vt:lpstr>Слайд</vt:lpstr>
      <vt:lpstr>Школа № 10  г. Бологое Манаширов  Кирилл 4 «Б» Руководитель Ефимова Т.А.</vt:lpstr>
      <vt:lpstr>Содержание</vt:lpstr>
      <vt:lpstr>Космос.Что это?</vt:lpstr>
      <vt:lpstr>Строение солнечной системы</vt:lpstr>
      <vt:lpstr>Планеты Солнечной системы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ГАЛАКТИКИ. ЧТО ЭТО?</vt:lpstr>
      <vt:lpstr>Презентация PowerPoint</vt:lpstr>
      <vt:lpstr>Презентация PowerPoint</vt:lpstr>
      <vt:lpstr>Положение земли в галактике</vt:lpstr>
      <vt:lpstr>Галактика Млечный путь </vt:lpstr>
      <vt:lpstr>Как движется солнце в галактике?</vt:lpstr>
      <vt:lpstr>Это движение солнца вокруг центра солнечной системы</vt:lpstr>
      <vt:lpstr>Солнечная система  движется в пространстве</vt:lpstr>
      <vt:lpstr>С солнцем двигаются и все планеты, каждая по своим орбитам</vt:lpstr>
      <vt:lpstr>Презентация PowerPoint</vt:lpstr>
      <vt:lpstr>Презентация PowerPoint</vt:lpstr>
      <vt:lpstr>Движение солнца в галактике. Со стороны это выглядит как волна но это спираль.</vt:lpstr>
      <vt:lpstr>Спиральное  движение солнца в рукаве Ориона</vt:lpstr>
      <vt:lpstr>Презентация PowerPoint</vt:lpstr>
      <vt:lpstr>Спиральное движение земли вокруг солнца</vt:lpstr>
      <vt:lpstr>Презентация PowerPoint</vt:lpstr>
    </vt:vector>
  </TitlesOfParts>
  <Company>Microsoft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Библиотекарь</cp:lastModifiedBy>
  <cp:revision>110</cp:revision>
  <dcterms:created xsi:type="dcterms:W3CDTF">2010-12-05T12:05:24Z</dcterms:created>
  <dcterms:modified xsi:type="dcterms:W3CDTF">2020-10-19T10:36:25Z</dcterms:modified>
</cp:coreProperties>
</file>