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4"/>
  </p:notesMasterIdLst>
  <p:sldIdLst>
    <p:sldId id="268" r:id="rId2"/>
    <p:sldId id="277" r:id="rId3"/>
    <p:sldId id="281" r:id="rId4"/>
    <p:sldId id="282" r:id="rId5"/>
    <p:sldId id="278" r:id="rId6"/>
    <p:sldId id="279" r:id="rId7"/>
    <p:sldId id="287" r:id="rId8"/>
    <p:sldId id="283" r:id="rId9"/>
    <p:sldId id="284" r:id="rId10"/>
    <p:sldId id="280" r:id="rId11"/>
    <p:sldId id="288" r:id="rId12"/>
    <p:sldId id="286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28" autoAdjust="0"/>
    <p:restoredTop sz="90929"/>
  </p:normalViewPr>
  <p:slideViewPr>
    <p:cSldViewPr>
      <p:cViewPr>
        <p:scale>
          <a:sx n="100" d="100"/>
          <a:sy n="100" d="100"/>
        </p:scale>
        <p:origin x="-8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2502EED-89E3-4697-9001-98C48EE8BDF6}" type="datetimeFigureOut">
              <a:rPr lang="ru-RU"/>
              <a:pPr>
                <a:defRPr/>
              </a:pPr>
              <a:t>18.02.2015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3DC7DBF-99B5-4DF8-93E2-03CE9502BF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2706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52E4769-5722-4B87-9A1B-5099B464305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052CDCC-3B00-4F7B-B8E2-E1AC6059DA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C45AF3D-FD5B-4E23-88C3-B05C2763CC8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92B3662-8FF0-4481-921C-8CDF4B21E9E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41F1F5B-1490-4F13-A304-CCA59A83EC4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377389B-9A71-4D97-8CC3-E5D68C8DF8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2C048A4-872C-41FD-9CEA-0D1F54199FA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49A8410-C0F2-4E88-BA13-9FCDB6BDA9C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AC6E540-CBAF-488A-80C6-0E61629333C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616760A-1A27-4C7E-AA60-560B7F9E629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1914E11-A1D9-4144-9FE4-A6FD3E80864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7CECBFCD-5714-4E6D-8EB7-D7D80622F74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>
    <p:wip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0C572E-AE5D-4A7F-A56C-4CD12DBFA7F7}" type="slidenum">
              <a:rPr lang="ru-RU"/>
              <a:pPr>
                <a:defRPr/>
              </a:pPr>
              <a:t>1</a:t>
            </a:fld>
            <a:endParaRPr lang="ru-RU"/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683568" y="3429000"/>
            <a:ext cx="8001056" cy="14287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420624" marR="0" lvl="0" indent="-38404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ru-RU" sz="72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75656" y="1124744"/>
            <a:ext cx="70649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Урок в 11 классе </a:t>
            </a:r>
            <a:endParaRPr lang="ru-RU" sz="5400" b="1" dirty="0" smtClean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  <a:p>
            <a:pPr algn="ctr"/>
            <a:r>
              <a:rPr lang="ru-RU" sz="54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по теме</a:t>
            </a:r>
          </a:p>
          <a:p>
            <a:pPr algn="ctr"/>
            <a:r>
              <a:rPr lang="ru-RU" sz="54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 </a:t>
            </a:r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«Задачи на движение из ЕГЭ»  </a:t>
            </a:r>
            <a:endParaRPr lang="ru-RU" sz="54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35896" y="5949280"/>
            <a:ext cx="244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</a:rPr>
              <a:t>2015 год</a:t>
            </a:r>
            <a:endParaRPr lang="ru-RU" sz="20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60648"/>
            <a:ext cx="7599218" cy="504056"/>
          </a:xfrm>
        </p:spPr>
        <p:style>
          <a:lnRef idx="1">
            <a:schemeClr val="accent2"/>
          </a:lnRef>
          <a:fillRef idx="1003">
            <a:schemeClr val="l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Задачи на движение из ЕГЭ</a:t>
            </a:r>
            <a:endParaRPr lang="ru-RU" sz="3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412776"/>
            <a:ext cx="7742664" cy="4968552"/>
          </a:xfrm>
          <a:ln>
            <a:noFill/>
          </a:ln>
        </p:spPr>
        <p:txBody>
          <a:bodyPr>
            <a:normAutofit/>
          </a:bodyPr>
          <a:lstStyle/>
          <a:p>
            <a:pPr lvl="0"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.Пешеход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идёт вдоль дороги. Мимо него проезжают попутные автобусы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интервалом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минут. С каким интервалом (в минутах) автобусы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проезжают мимо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остановки, если скорость автобуса в десять раз больше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скорости пешехода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2B3662-8FF0-4481-921C-8CDF4B21E9E7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9437822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60648"/>
            <a:ext cx="7599218" cy="504056"/>
          </a:xfrm>
        </p:spPr>
        <p:style>
          <a:lnRef idx="1">
            <a:schemeClr val="accent2"/>
          </a:lnRef>
          <a:fillRef idx="1003">
            <a:schemeClr val="l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Задачи на движение из ЕГЭ</a:t>
            </a:r>
            <a:endParaRPr lang="ru-RU" sz="3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1336" y="1124744"/>
            <a:ext cx="7742664" cy="1584176"/>
          </a:xfrm>
          <a:ln>
            <a:noFill/>
          </a:ln>
        </p:spPr>
        <p:txBody>
          <a:bodyPr>
            <a:normAutofit/>
          </a:bodyPr>
          <a:lstStyle/>
          <a:p>
            <a:pPr lvl="0">
              <a:buNone/>
            </a:pPr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Часы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стрелками показывают 7 часов 00 минут. Через сколько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минут минутная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стрелка в пятый раз поравняется с часовой?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2B3662-8FF0-4481-921C-8CDF4B21E9E7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pic>
        <p:nvPicPr>
          <p:cNvPr id="4098" name="Picture 2" descr="C:\Documents and Settings\Максим\Рабочий стол\post-85684-135629336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2636912"/>
            <a:ext cx="3097906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0012962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60648"/>
            <a:ext cx="7599218" cy="504056"/>
          </a:xfrm>
        </p:spPr>
        <p:style>
          <a:lnRef idx="1">
            <a:schemeClr val="accent2"/>
          </a:lnRef>
          <a:fillRef idx="1003">
            <a:schemeClr val="l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Задачи на движение из ЕГЭ</a:t>
            </a:r>
            <a:endParaRPr lang="ru-RU" sz="3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484784"/>
            <a:ext cx="7742664" cy="4873174"/>
          </a:xfrm>
          <a:ln>
            <a:noFill/>
          </a:ln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sz="4800" b="1" dirty="0" smtClean="0">
                <a:solidFill>
                  <a:schemeClr val="accent3">
                    <a:lumMod val="75000"/>
                  </a:schemeClr>
                </a:solidFill>
                <a:latin typeface="Monotype Corsiva" panose="03010101010201010101" pitchFamily="66" charset="0"/>
              </a:rPr>
              <a:t>Если </a:t>
            </a:r>
            <a:r>
              <a:rPr lang="ru-RU" sz="4800" b="1" dirty="0">
                <a:solidFill>
                  <a:schemeClr val="accent3">
                    <a:lumMod val="75000"/>
                  </a:schemeClr>
                </a:solidFill>
                <a:latin typeface="Monotype Corsiva" panose="03010101010201010101" pitchFamily="66" charset="0"/>
              </a:rPr>
              <a:t>вы хотите научиться плавать, то смело входите в воду, а если хотите научиться решать задачи, то решайте их!                                </a:t>
            </a:r>
            <a:endParaRPr lang="ru-RU" sz="4800" dirty="0">
              <a:solidFill>
                <a:schemeClr val="accent3">
                  <a:lumMod val="75000"/>
                </a:schemeClr>
              </a:solidFill>
              <a:latin typeface="Monotype Corsiva" panose="03010101010201010101" pitchFamily="66" charset="0"/>
            </a:endParaRPr>
          </a:p>
          <a:p>
            <a:pPr marL="82296" indent="0" algn="ctr">
              <a:buNone/>
            </a:pPr>
            <a:r>
              <a:rPr lang="ru-RU" sz="4800" b="1" dirty="0" smtClean="0">
                <a:solidFill>
                  <a:schemeClr val="accent3">
                    <a:lumMod val="75000"/>
                  </a:schemeClr>
                </a:solidFill>
                <a:latin typeface="Monotype Corsiva" panose="03010101010201010101" pitchFamily="66" charset="0"/>
              </a:rPr>
              <a:t>                                   </a:t>
            </a:r>
            <a:r>
              <a:rPr lang="ru-RU" sz="4800" b="1" dirty="0">
                <a:solidFill>
                  <a:schemeClr val="accent3">
                    <a:lumMod val="75000"/>
                  </a:schemeClr>
                </a:solidFill>
                <a:latin typeface="Monotype Corsiva" panose="03010101010201010101" pitchFamily="66" charset="0"/>
              </a:rPr>
              <a:t>Д. Пойа </a:t>
            </a:r>
            <a:endParaRPr lang="ru-RU" sz="4800" dirty="0">
              <a:solidFill>
                <a:schemeClr val="accent3">
                  <a:lumMod val="75000"/>
                </a:schemeClr>
              </a:solidFill>
              <a:latin typeface="Monotype Corsiva" panose="03010101010201010101" pitchFamily="66" charset="0"/>
            </a:endParaRPr>
          </a:p>
          <a:p>
            <a:pPr marL="82296" indent="0">
              <a:buNone/>
            </a:pPr>
            <a:r>
              <a:rPr lang="ru-RU" dirty="0"/>
              <a:t> 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2B3662-8FF0-4481-921C-8CDF4B21E9E7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969468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60648"/>
            <a:ext cx="7599218" cy="504056"/>
          </a:xfrm>
        </p:spPr>
        <p:style>
          <a:lnRef idx="1">
            <a:schemeClr val="accent2"/>
          </a:lnRef>
          <a:fillRef idx="1003">
            <a:schemeClr val="l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Задачи на движение из ЕГЭ</a:t>
            </a:r>
            <a:endParaRPr lang="ru-RU" sz="3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6990" y="1396802"/>
            <a:ext cx="4104456" cy="5286412"/>
          </a:xfrm>
          <a:ln>
            <a:noFill/>
          </a:ln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вариант</a:t>
            </a:r>
          </a:p>
          <a:p>
            <a:pPr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Два 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велосипедиста одновременно отправились в 88-километровый пробег. Первый ехал со скоростью, на 3 км/ч большей, чем скорость второго, и прибыл к финишу на 3 часа раньше второго. Найти скорость 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велосипедиста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пришедшего к финишу вторым. Ответ дайте в км/ч.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2B3662-8FF0-4481-921C-8CDF4B21E9E7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129336" y="1364528"/>
            <a:ext cx="381642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b="1" dirty="0" smtClean="0">
                <a:solidFill>
                  <a:schemeClr val="accent5">
                    <a:lumMod val="75000"/>
                  </a:schemeClr>
                </a:solidFill>
                <a:cs typeface="Times New Roman" panose="02020603050405020304" pitchFamily="18" charset="0"/>
              </a:rPr>
              <a:t>2 </a:t>
            </a:r>
            <a:r>
              <a:rPr lang="ru-RU" sz="2600" b="1" dirty="0">
                <a:solidFill>
                  <a:schemeClr val="accent5">
                    <a:lumMod val="75000"/>
                  </a:schemeClr>
                </a:solidFill>
                <a:cs typeface="Times New Roman" panose="02020603050405020304" pitchFamily="18" charset="0"/>
              </a:rPr>
              <a:t>вариант</a:t>
            </a:r>
          </a:p>
          <a:p>
            <a:r>
              <a:rPr lang="ru-RU" sz="2600" dirty="0" smtClean="0">
                <a:solidFill>
                  <a:schemeClr val="accent6">
                    <a:lumMod val="50000"/>
                  </a:schemeClr>
                </a:solidFill>
              </a:rPr>
              <a:t>Моторная </a:t>
            </a:r>
            <a:r>
              <a:rPr lang="ru-RU" sz="2600" dirty="0">
                <a:solidFill>
                  <a:schemeClr val="accent6">
                    <a:lumMod val="50000"/>
                  </a:schemeClr>
                </a:solidFill>
              </a:rPr>
              <a:t>лодка прошла против течения реки 224 км и вернулась в пункт отправления, затратив на обратный путь на 2 часа меньше. Найдите скорость лодки в неподвижной воде, если скорость течения равна 1 км/ч. Ответ дайте в км/ч. </a:t>
            </a:r>
          </a:p>
          <a:p>
            <a:endParaRPr lang="ru-RU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5014830" y="1442393"/>
            <a:ext cx="44411" cy="54156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067944" y="961331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Повторение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240883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60648"/>
            <a:ext cx="7599218" cy="504056"/>
          </a:xfrm>
        </p:spPr>
        <p:style>
          <a:lnRef idx="1">
            <a:schemeClr val="accent2"/>
          </a:lnRef>
          <a:fillRef idx="1003">
            <a:schemeClr val="l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Задачи на движение из ЕГЭ</a:t>
            </a:r>
            <a:endParaRPr lang="ru-RU" sz="3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Содержимое 2"/>
              <p:cNvSpPr>
                <a:spLocks noGrp="1"/>
              </p:cNvSpPr>
              <p:nvPr>
                <p:ph idx="1"/>
              </p:nvPr>
            </p:nvSpPr>
            <p:spPr>
              <a:xfrm>
                <a:off x="1115616" y="908720"/>
                <a:ext cx="7742664" cy="5449238"/>
              </a:xfrm>
              <a:ln>
                <a:noFill/>
              </a:ln>
            </p:spPr>
            <p:txBody>
              <a:bodyPr>
                <a:normAutofit/>
              </a:bodyPr>
              <a:lstStyle/>
              <a:p>
                <a:pPr marL="82296" indent="0" algn="ctr">
                  <a:buNone/>
                </a:pPr>
                <a:r>
                  <a:rPr lang="ru-RU" sz="2400" b="1" dirty="0" smtClean="0">
                    <a:solidFill>
                      <a:schemeClr val="accent5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вариант</a:t>
                </a:r>
              </a:p>
              <a:p>
                <a:pPr marL="82296" indent="0">
                  <a:buNone/>
                </a:pPr>
                <a:r>
                  <a:rPr lang="ru-RU" dirty="0" smtClean="0">
                    <a:solidFill>
                      <a:schemeClr val="accent3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:r>
                  <a:rPr lang="ru-RU" dirty="0">
                    <a:solidFill>
                      <a:schemeClr val="accent3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км/ч – скорость </a:t>
                </a:r>
                <a:r>
                  <a:rPr lang="ru-RU" dirty="0" smtClean="0">
                    <a:solidFill>
                      <a:schemeClr val="accent3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велосипедиста </a:t>
                </a:r>
              </a:p>
              <a:p>
                <a:pPr marL="82296" indent="0">
                  <a:buNone/>
                </a:pPr>
                <a:r>
                  <a:rPr lang="ru-RU" dirty="0" smtClean="0">
                    <a:solidFill>
                      <a:schemeClr val="accent3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(x </a:t>
                </a:r>
                <a:r>
                  <a:rPr lang="ru-RU" dirty="0">
                    <a:solidFill>
                      <a:schemeClr val="accent3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ru-RU" dirty="0" smtClean="0">
                    <a:solidFill>
                      <a:schemeClr val="accent3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3)- </a:t>
                </a:r>
                <a:r>
                  <a:rPr lang="ru-RU" dirty="0">
                    <a:solidFill>
                      <a:schemeClr val="accent3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км/ч </a:t>
                </a:r>
                <a:r>
                  <a:rPr lang="ru-RU" dirty="0" smtClean="0">
                    <a:solidFill>
                      <a:schemeClr val="accent3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скорость 1 велосипедиста</a:t>
                </a:r>
              </a:p>
              <a:p>
                <a:pPr marL="82296" indent="0" algn="ctr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i="1">
                            <a:latin typeface="Cambria Math"/>
                          </a:rPr>
                          <m:t>88</m:t>
                        </m:r>
                      </m:num>
                      <m:den>
                        <m:r>
                          <a:rPr lang="ru-RU" i="1">
                            <a:latin typeface="Cambria Math"/>
                          </a:rPr>
                          <m:t>х</m:t>
                        </m:r>
                      </m:den>
                    </m:f>
                  </m:oMath>
                </a14:m>
                <a:r>
                  <a:rPr lang="ru-RU" dirty="0"/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i="1">
                            <a:latin typeface="Cambria Math"/>
                          </a:rPr>
                          <m:t>88</m:t>
                        </m:r>
                      </m:num>
                      <m:den>
                        <m:r>
                          <a:rPr lang="ru-RU" i="1">
                            <a:latin typeface="Cambria Math"/>
                          </a:rPr>
                          <m:t>(х+3)</m:t>
                        </m:r>
                      </m:den>
                    </m:f>
                  </m:oMath>
                </a14:m>
                <a:r>
                  <a:rPr lang="ru-RU" dirty="0"/>
                  <a:t> =3</a:t>
                </a:r>
              </a:p>
              <a:p>
                <a:pPr marL="82296" indent="0" algn="ctr">
                  <a:buNone/>
                </a:pPr>
                <a:r>
                  <a:rPr lang="ru-RU" dirty="0"/>
                  <a:t>88(х+3-х)=3х(х+3</a:t>
                </a:r>
                <a:r>
                  <a:rPr lang="ru-RU" dirty="0" smtClean="0"/>
                  <a:t>)</a:t>
                </a:r>
              </a:p>
              <a:p>
                <a:pPr marL="82296" indent="0" algn="ctr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i="1">
                            <a:latin typeface="Cambria Math"/>
                          </a:rPr>
                        </m:ctrlPr>
                      </m:sSupPr>
                      <m:e>
                        <m:r>
                          <a:rPr lang="ru-RU" i="1"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ru-RU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dirty="0"/>
                  <a:t>+3х-88=0</a:t>
                </a:r>
              </a:p>
              <a:p>
                <a:pPr marL="82296" indent="0" algn="ctr">
                  <a:buNone/>
                </a:pPr>
                <a:r>
                  <a:rPr lang="ru-RU" dirty="0" smtClean="0"/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b="0" i="1" smtClean="0">
                            <a:latin typeface="Cambria Math"/>
                          </a:rPr>
                          <m:t>         </m:t>
                        </m:r>
                        <m:r>
                          <a:rPr lang="ru-RU" i="1">
                            <a:latin typeface="Cambria Math"/>
                          </a:rPr>
                          <m:t>х</m:t>
                        </m:r>
                      </m:e>
                      <m:sub>
                        <m:r>
                          <a:rPr lang="ru-RU" i="1">
                            <a:latin typeface="Cambria Math"/>
                          </a:rPr>
                          <m:t>1=−11</m:t>
                        </m:r>
                      </m:sub>
                    </m:sSub>
                  </m:oMath>
                </a14:m>
                <a:r>
                  <a:rPr lang="ru-RU" i="1" dirty="0" smtClean="0"/>
                  <a:t>-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 удовлетворяет условию</a:t>
                </a:r>
              </a:p>
              <a:p>
                <a:pPr marL="82296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i="1">
                              <a:latin typeface="Cambria Math"/>
                            </a:rPr>
                            <m:t>х</m:t>
                          </m:r>
                        </m:e>
                        <m:sub>
                          <m:r>
                            <a:rPr lang="ru-RU" i="1">
                              <a:latin typeface="Cambria Math"/>
                            </a:rPr>
                            <m:t>2=8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  <a:p>
                <a:pPr marL="82296" indent="0">
                  <a:buNone/>
                </a:pPr>
                <a:r>
                  <a:rPr lang="ru-RU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Ответ: скорость 2 велосипедиста </a:t>
                </a:r>
                <a:r>
                  <a:rPr lang="ru-RU" u="sng" dirty="0" smtClean="0"/>
                  <a:t>8 </a:t>
                </a:r>
                <a:r>
                  <a:rPr lang="ru-RU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км/ч</a:t>
                </a:r>
                <a:endParaRPr lang="ru-RU" u="sng" dirty="0"/>
              </a:p>
              <a:p>
                <a:pPr marL="82296" indent="0">
                  <a:buNone/>
                </a:pPr>
                <a:endParaRPr lang="ru-RU" dirty="0"/>
              </a:p>
            </p:txBody>
          </p:sp>
        </mc:Choice>
        <mc:Fallback>
          <p:sp>
            <p:nvSpPr>
              <p:cNvPr id="3" name="Содержимое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15616" y="908720"/>
                <a:ext cx="7742664" cy="5449238"/>
              </a:xfrm>
              <a:blipFill rotWithShape="1">
                <a:blip r:embed="rId2"/>
                <a:stretch>
                  <a:fillRect l="-866" t="-89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2B3662-8FF0-4481-921C-8CDF4B21E9E7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319268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60648"/>
            <a:ext cx="7599218" cy="504056"/>
          </a:xfrm>
        </p:spPr>
        <p:style>
          <a:lnRef idx="1">
            <a:schemeClr val="accent2"/>
          </a:lnRef>
          <a:fillRef idx="1003">
            <a:schemeClr val="l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Задачи на движение из ЕГЭ</a:t>
            </a:r>
            <a:endParaRPr lang="ru-RU" sz="3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Содержимое 2"/>
              <p:cNvSpPr>
                <a:spLocks noGrp="1"/>
              </p:cNvSpPr>
              <p:nvPr>
                <p:ph idx="1"/>
              </p:nvPr>
            </p:nvSpPr>
            <p:spPr>
              <a:xfrm>
                <a:off x="1115616" y="1071546"/>
                <a:ext cx="7742664" cy="5286412"/>
              </a:xfrm>
              <a:ln>
                <a:noFill/>
              </a:ln>
            </p:spPr>
            <p:txBody>
              <a:bodyPr>
                <a:normAutofit lnSpcReduction="10000"/>
              </a:bodyPr>
              <a:lstStyle/>
              <a:p>
                <a:pPr algn="ctr">
                  <a:buNone/>
                </a:pPr>
                <a:r>
                  <a:rPr lang="ru-RU" sz="2400" b="1" dirty="0" smtClean="0">
                    <a:solidFill>
                      <a:schemeClr val="accent5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вариант</a:t>
                </a:r>
              </a:p>
              <a:p>
                <a:pPr>
                  <a:buNone/>
                </a:pPr>
                <a:r>
                  <a:rPr lang="ru-RU" sz="2800" dirty="0" smtClean="0">
                    <a:solidFill>
                      <a:schemeClr val="accent3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:r>
                  <a:rPr lang="ru-RU" sz="2800" dirty="0">
                    <a:solidFill>
                      <a:schemeClr val="accent3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км/ч – собственная скорость </a:t>
                </a:r>
                <a:r>
                  <a:rPr lang="ru-RU" sz="2800" dirty="0" smtClean="0">
                    <a:solidFill>
                      <a:schemeClr val="accent3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лодки </a:t>
                </a:r>
              </a:p>
              <a:p>
                <a:pPr>
                  <a:buNone/>
                </a:pPr>
                <a:r>
                  <a:rPr lang="ru-RU" sz="2800" dirty="0" smtClean="0">
                    <a:solidFill>
                      <a:schemeClr val="accent3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(х </a:t>
                </a:r>
                <a:r>
                  <a:rPr lang="ru-RU" sz="2800" dirty="0">
                    <a:solidFill>
                      <a:schemeClr val="accent3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ru-RU" sz="2800" dirty="0" smtClean="0">
                    <a:solidFill>
                      <a:schemeClr val="accent3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1) </a:t>
                </a:r>
                <a:r>
                  <a:rPr lang="ru-RU" sz="2800" dirty="0">
                    <a:solidFill>
                      <a:schemeClr val="accent3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км/ч </a:t>
                </a:r>
                <a:r>
                  <a:rPr lang="ru-RU" sz="2800" dirty="0" smtClean="0">
                    <a:solidFill>
                      <a:schemeClr val="accent3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-скорость </a:t>
                </a:r>
                <a:r>
                  <a:rPr lang="ru-RU" sz="2800" dirty="0">
                    <a:solidFill>
                      <a:schemeClr val="accent3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лодки по течению </a:t>
                </a:r>
                <a:endParaRPr lang="ru-RU" sz="2800" dirty="0" smtClean="0">
                  <a:solidFill>
                    <a:schemeClr val="accent3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:r>
                  <a:rPr lang="ru-RU" sz="2800" dirty="0" smtClean="0">
                    <a:solidFill>
                      <a:schemeClr val="accent3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(х </a:t>
                </a:r>
                <a:r>
                  <a:rPr lang="ru-RU" sz="2800" dirty="0">
                    <a:solidFill>
                      <a:schemeClr val="accent3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</a:t>
                </a:r>
                <a:r>
                  <a:rPr lang="ru-RU" sz="2800" dirty="0" smtClean="0">
                    <a:solidFill>
                      <a:schemeClr val="accent3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1) км/ч- скорость </a:t>
                </a:r>
                <a:r>
                  <a:rPr lang="ru-RU" sz="2800" dirty="0">
                    <a:solidFill>
                      <a:schemeClr val="accent3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лодки против </a:t>
                </a:r>
                <a:r>
                  <a:rPr lang="ru-RU" sz="2800" dirty="0" smtClean="0">
                    <a:solidFill>
                      <a:schemeClr val="accent3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течения</a:t>
                </a:r>
              </a:p>
              <a:p>
                <a:pPr algn="ctr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800" i="1">
                            <a:latin typeface="Cambria Math"/>
                          </a:rPr>
                          <m:t>224</m:t>
                        </m:r>
                      </m:num>
                      <m:den>
                        <m:r>
                          <a:rPr lang="ru-RU" sz="2800" i="1">
                            <a:latin typeface="Cambria Math"/>
                          </a:rPr>
                          <m:t>х−1</m:t>
                        </m:r>
                      </m:den>
                    </m:f>
                  </m:oMath>
                </a14:m>
                <a:r>
                  <a:rPr lang="ru-RU" sz="2800" dirty="0"/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800" i="1">
                            <a:latin typeface="Cambria Math"/>
                          </a:rPr>
                          <m:t>224</m:t>
                        </m:r>
                      </m:num>
                      <m:den>
                        <m:r>
                          <a:rPr lang="ru-RU" sz="2800" i="1">
                            <a:latin typeface="Cambria Math"/>
                          </a:rPr>
                          <m:t>х+1</m:t>
                        </m:r>
                      </m:den>
                    </m:f>
                  </m:oMath>
                </a14:m>
                <a:r>
                  <a:rPr lang="ru-RU" sz="2800" dirty="0"/>
                  <a:t> = 2</a:t>
                </a:r>
              </a:p>
              <a:p>
                <a:pPr algn="ctr">
                  <a:buNone/>
                </a:pPr>
                <a:r>
                  <a:rPr lang="ru-RU" sz="2800" dirty="0"/>
                  <a:t>224(х+1-х+1)=2(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ru-RU" sz="2800" i="1"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ru-RU" sz="2800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2800" dirty="0"/>
                  <a:t>-1)</a:t>
                </a:r>
              </a:p>
              <a:p>
                <a:pPr marL="82296" indent="0" algn="ctr">
                  <a:buNone/>
                </a:pPr>
                <a:r>
                  <a:rPr lang="ru-RU" sz="2800" dirty="0"/>
                  <a:t>224=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ru-RU" sz="2800" i="1"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ru-RU" sz="2800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2800" dirty="0"/>
                  <a:t>-1</a:t>
                </a:r>
              </a:p>
              <a:p>
                <a:pPr marL="82296" indent="0" algn="ctr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ru-RU" sz="2800" i="1"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ru-RU" sz="2800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2800" dirty="0"/>
                  <a:t>=</a:t>
                </a:r>
                <a:r>
                  <a:rPr lang="ru-RU" sz="2800" dirty="0" smtClean="0"/>
                  <a:t>225</a:t>
                </a:r>
              </a:p>
              <a:p>
                <a:pPr marL="82296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800" i="1">
                            <a:latin typeface="Cambria Math"/>
                          </a:rPr>
                          <m:t>х</m:t>
                        </m:r>
                      </m:e>
                      <m:sub>
                        <m:r>
                          <a:rPr lang="ru-RU" sz="28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2800" dirty="0"/>
                  <a:t>=-</a:t>
                </a:r>
                <a:r>
                  <a:rPr lang="ru-RU" sz="2800" dirty="0" smtClean="0"/>
                  <a:t>15 - 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 удовлетворяет 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условию</a:t>
                </a:r>
                <a:endParaRPr lang="ru-RU" sz="2800" dirty="0"/>
              </a:p>
              <a:p>
                <a:pPr marL="82296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800" i="1">
                            <a:latin typeface="Cambria Math"/>
                          </a:rPr>
                          <m:t>х</m:t>
                        </m:r>
                      </m:e>
                      <m:sub>
                        <m:r>
                          <a:rPr lang="ru-RU" sz="28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2800" dirty="0"/>
                  <a:t>= </a:t>
                </a:r>
                <a:r>
                  <a:rPr lang="ru-RU" sz="2800" dirty="0" smtClean="0"/>
                  <a:t>15</a:t>
                </a:r>
              </a:p>
              <a:p>
                <a:pPr marL="82296" indent="0">
                  <a:buNone/>
                </a:pPr>
                <a:r>
                  <a:rPr lang="ru-RU" sz="28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Ответ: </a:t>
                </a:r>
                <a:r>
                  <a:rPr lang="ru-RU" sz="2800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собственная скорость лодки </a:t>
                </a:r>
                <a:r>
                  <a:rPr lang="ru-RU" sz="28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15 </a:t>
                </a:r>
                <a:r>
                  <a:rPr lang="ru-RU" sz="2800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км/ч</a:t>
                </a:r>
                <a:endParaRPr lang="ru-RU" sz="2800" u="sng" dirty="0"/>
              </a:p>
              <a:p>
                <a:pPr marL="82296" indent="0">
                  <a:buNone/>
                </a:pP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Содержимое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15616" y="1071546"/>
                <a:ext cx="7742664" cy="5286412"/>
              </a:xfrm>
              <a:blipFill rotWithShape="1">
                <a:blip r:embed="rId2"/>
                <a:stretch>
                  <a:fillRect l="-472" t="-1615" b="-115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2B3662-8FF0-4481-921C-8CDF4B21E9E7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8051920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60648"/>
            <a:ext cx="7599218" cy="504056"/>
          </a:xfrm>
        </p:spPr>
        <p:style>
          <a:lnRef idx="1">
            <a:schemeClr val="accent2"/>
          </a:lnRef>
          <a:fillRef idx="1003">
            <a:schemeClr val="l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Задачи на движение из ЕГЭ</a:t>
            </a:r>
            <a:endParaRPr lang="ru-RU" sz="3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980728"/>
            <a:ext cx="7742664" cy="2376264"/>
          </a:xfrm>
          <a:ln>
            <a:noFill/>
          </a:ln>
        </p:spPr>
        <p:txBody>
          <a:bodyPr>
            <a:normAutofit/>
          </a:bodyPr>
          <a:lstStyle/>
          <a:p>
            <a:pPr lvl="0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1.Теплоход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проходит от пристани А до пристани В по течению реки за 3 ч,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против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течения - за 4ч. За сколько часов проплывёт это расстояние плот?</a:t>
            </a:r>
          </a:p>
          <a:p>
            <a:pPr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2B3662-8FF0-4481-921C-8CDF4B21E9E7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259632" y="3068960"/>
                <a:ext cx="7815783" cy="28736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     </a:t>
                </a:r>
                <a:r>
                  <a:rPr lang="ru-RU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х км/ч – собственная скорость теплохода</a:t>
                </a:r>
                <a:endParaRPr lang="ru-RU" b="1" dirty="0">
                  <a:solidFill>
                    <a:schemeClr val="accent3">
                      <a:lumMod val="75000"/>
                    </a:schemeClr>
                  </a:solidFill>
                </a:endParaRPr>
              </a:p>
              <a:p>
                <a:r>
                  <a:rPr lang="ru-RU" b="1" dirty="0">
                    <a:solidFill>
                      <a:schemeClr val="accent3">
                        <a:lumMod val="75000"/>
                      </a:schemeClr>
                    </a:solidFill>
                  </a:rPr>
                  <a:t> </a:t>
                </a:r>
                <a:r>
                  <a:rPr lang="ru-RU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      у </a:t>
                </a:r>
                <a:r>
                  <a:rPr lang="ru-RU" b="1" dirty="0">
                    <a:solidFill>
                      <a:schemeClr val="accent3">
                        <a:lumMod val="75000"/>
                      </a:schemeClr>
                    </a:solidFill>
                  </a:rPr>
                  <a:t>км/ч – скорость плота (</a:t>
                </a:r>
                <a:r>
                  <a:rPr lang="ru-RU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течения)</a:t>
                </a:r>
              </a:p>
              <a:p>
                <a:endParaRPr lang="ru-RU" b="1" dirty="0" smtClean="0">
                  <a:solidFill>
                    <a:schemeClr val="accent3">
                      <a:lumMod val="75000"/>
                    </a:schemeClr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𝒔</m:t>
                        </m:r>
                      </m:e>
                      <m:sub>
                        <m:r>
                          <a:rPr lang="ru-RU" sz="32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теплохода по течению</m:t>
                        </m:r>
                      </m:sub>
                    </m:sSub>
                  </m:oMath>
                </a14:m>
                <a:r>
                  <a:rPr lang="ru-RU" sz="3200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= </a:t>
                </a:r>
                <a:r>
                  <a:rPr lang="ru-RU" sz="3200" b="1" dirty="0">
                    <a:solidFill>
                      <a:schemeClr val="accent3">
                        <a:lumMod val="75000"/>
                      </a:schemeClr>
                    </a:solidFill>
                  </a:rPr>
                  <a:t>3(х + у)  </a:t>
                </a:r>
                <a:r>
                  <a:rPr lang="ru-RU" sz="3200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 </a:t>
                </a:r>
              </a:p>
              <a:p>
                <a:pPr algn="ctr"/>
                <a:r>
                  <a:rPr lang="ru-RU" sz="3200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𝒔</m:t>
                        </m:r>
                      </m:e>
                      <m:sub>
                        <m:r>
                          <a:rPr lang="ru-RU" sz="32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теплохода </m:t>
                        </m:r>
                        <m:r>
                          <a:rPr lang="ru-RU" sz="3200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п</m:t>
                        </m:r>
                        <m:r>
                          <a:rPr lang="ru-RU" sz="32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ротив</m:t>
                        </m:r>
                        <m:r>
                          <a:rPr lang="ru-RU" sz="3200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 течени</m:t>
                        </m:r>
                        <m:r>
                          <a:rPr lang="ru-RU" sz="32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я</m:t>
                        </m:r>
                      </m:sub>
                    </m:sSub>
                  </m:oMath>
                </a14:m>
                <a:r>
                  <a:rPr lang="ru-RU" sz="3200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= </a:t>
                </a:r>
                <a:r>
                  <a:rPr lang="ru-RU" sz="3200" b="1" dirty="0">
                    <a:solidFill>
                      <a:schemeClr val="accent3">
                        <a:lumMod val="75000"/>
                      </a:schemeClr>
                    </a:solidFill>
                  </a:rPr>
                  <a:t>4(х – у</a:t>
                </a:r>
                <a:r>
                  <a:rPr lang="ru-RU" sz="3200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)</a:t>
                </a:r>
              </a:p>
              <a:p>
                <a:endParaRPr lang="ru-RU" sz="3200" b="1" dirty="0">
                  <a:solidFill>
                    <a:schemeClr val="accent3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068960"/>
                <a:ext cx="7815783" cy="287360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Арка 9"/>
          <p:cNvSpPr/>
          <p:nvPr/>
        </p:nvSpPr>
        <p:spPr>
          <a:xfrm rot="5140054">
            <a:off x="7823612" y="4736071"/>
            <a:ext cx="849979" cy="270038"/>
          </a:xfrm>
          <a:prstGeom prst="blockArc">
            <a:avLst>
              <a:gd name="adj1" fmla="val 10799996"/>
              <a:gd name="adj2" fmla="val 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Арка 10"/>
          <p:cNvSpPr/>
          <p:nvPr/>
        </p:nvSpPr>
        <p:spPr>
          <a:xfrm rot="5140054">
            <a:off x="7990351" y="4736068"/>
            <a:ext cx="849979" cy="270038"/>
          </a:xfrm>
          <a:prstGeom prst="blockArc">
            <a:avLst>
              <a:gd name="adj1" fmla="val 10799996"/>
              <a:gd name="adj2" fmla="val 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085481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60648"/>
            <a:ext cx="7599218" cy="504056"/>
          </a:xfrm>
        </p:spPr>
        <p:style>
          <a:lnRef idx="1">
            <a:schemeClr val="accent2"/>
          </a:lnRef>
          <a:fillRef idx="1003">
            <a:schemeClr val="l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Задачи на движение из ЕГЭ</a:t>
            </a:r>
            <a:endParaRPr lang="ru-RU" sz="3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071546"/>
            <a:ext cx="7920880" cy="2581862"/>
          </a:xfrm>
          <a:ln>
            <a:noFill/>
          </a:ln>
        </p:spPr>
        <p:txBody>
          <a:bodyPr>
            <a:normAutofit/>
          </a:bodyPr>
          <a:lstStyle/>
          <a:p>
            <a:pPr lvl="0">
              <a:buNone/>
            </a:pPr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2.Из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одной точки круговой трассы, длина которой 15км, одновременно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одном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направлении стартовали два мотоциклиста. Первый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мотоциклист двигался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скоростью 60км/ч и через 45 минут после старта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опережал второго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мотоциклиста на один круг. Найдите скорость (в км /ч)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второго мотоциклиста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2B3662-8FF0-4481-921C-8CDF4B21E9E7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pic>
        <p:nvPicPr>
          <p:cNvPr id="7" name="Рисунок 6" descr="см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3878844"/>
            <a:ext cx="1512168" cy="2502484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38713">
            <a:off x="7327248" y="3501008"/>
            <a:ext cx="1186247" cy="966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28226">
            <a:off x="7596336" y="3653408"/>
            <a:ext cx="1186247" cy="966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572394" y="3878844"/>
                <a:ext cx="5754854" cy="27535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х км/ч –скорость 2 мотоциклиста</a:t>
                </a:r>
              </a:p>
              <a:p>
                <a:r>
                  <a:rPr lang="ru-RU" sz="2800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45 мин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28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ru-RU" sz="28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2800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 часа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𝒔</m:t>
                        </m:r>
                      </m:e>
                      <m:sub>
                        <m:r>
                          <a:rPr lang="ru-RU" sz="28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ru-RU" sz="28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 мотоциклиста</m:t>
                        </m:r>
                      </m:sub>
                    </m:sSub>
                  </m:oMath>
                </a14:m>
                <a:r>
                  <a:rPr lang="ru-RU" sz="2800" b="1" dirty="0">
                    <a:solidFill>
                      <a:schemeClr val="accent3">
                        <a:lumMod val="75000"/>
                      </a:schemeClr>
                    </a:solidFill>
                  </a:rPr>
                  <a:t>=</a:t>
                </a:r>
                <a:r>
                  <a:rPr lang="ru-RU" sz="2800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 60*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 dirty="0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2800" b="1" i="1" dirty="0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ru-RU" sz="2800" b="1" i="1" dirty="0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endParaRPr lang="ru-RU" sz="2800" b="1" dirty="0">
                  <a:solidFill>
                    <a:schemeClr val="accent3">
                      <a:lumMod val="75000"/>
                    </a:schemeClr>
                  </a:solidFill>
                </a:endParaRPr>
              </a:p>
              <a:p>
                <a:pPr algn="ctr"/>
                <a:r>
                  <a:rPr lang="ru-RU" sz="2800" b="1" dirty="0">
                    <a:solidFill>
                      <a:schemeClr val="accent3">
                        <a:lumMod val="75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𝒔</m:t>
                        </m:r>
                      </m:e>
                      <m:sub>
                        <m:r>
                          <a:rPr lang="ru-RU" sz="28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ru-RU" sz="28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 мотоциклиста</m:t>
                        </m:r>
                      </m:sub>
                    </m:sSub>
                  </m:oMath>
                </a14:m>
                <a:r>
                  <a:rPr lang="ru-RU" sz="2800" b="1" dirty="0">
                    <a:solidFill>
                      <a:schemeClr val="accent3">
                        <a:lumMod val="75000"/>
                      </a:schemeClr>
                    </a:solidFill>
                  </a:rPr>
                  <a:t>=</a:t>
                </a:r>
                <a:r>
                  <a:rPr lang="ru-RU" sz="2800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28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ru-RU" sz="2800" b="1" i="1" dirty="0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ru-RU" sz="28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ru-RU" sz="2800" b="1" i="0" dirty="0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</a:rPr>
                      <m:t>∗</m:t>
                    </m:r>
                  </m:oMath>
                </a14:m>
                <a:r>
                  <a:rPr lang="ru-RU" sz="2800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 х</a:t>
                </a:r>
              </a:p>
              <a:p>
                <a:endParaRPr lang="ru-RU" b="1" dirty="0">
                  <a:solidFill>
                    <a:schemeClr val="accent3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2394" y="3878844"/>
                <a:ext cx="5754854" cy="2753574"/>
              </a:xfrm>
              <a:prstGeom prst="rect">
                <a:avLst/>
              </a:prstGeom>
              <a:blipFill rotWithShape="1">
                <a:blip r:embed="rId4"/>
                <a:stretch>
                  <a:fillRect l="-2225" t="-22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Выгнутая вниз стрелка 12"/>
          <p:cNvSpPr/>
          <p:nvPr/>
        </p:nvSpPr>
        <p:spPr>
          <a:xfrm rot="16200000">
            <a:off x="5904494" y="5281856"/>
            <a:ext cx="931169" cy="51416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584737" y="5278079"/>
            <a:ext cx="7425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+ 15</a:t>
            </a: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785626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60648"/>
            <a:ext cx="7599218" cy="504056"/>
          </a:xfrm>
        </p:spPr>
        <p:style>
          <a:lnRef idx="1">
            <a:schemeClr val="accent2"/>
          </a:lnRef>
          <a:fillRef idx="1003">
            <a:schemeClr val="l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Задачи на движение из ЕГЭ</a:t>
            </a:r>
            <a:endParaRPr lang="ru-RU" sz="3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071546"/>
            <a:ext cx="7742664" cy="2069422"/>
          </a:xfrm>
          <a:ln>
            <a:noFill/>
          </a:ln>
        </p:spPr>
        <p:txBody>
          <a:bodyPr>
            <a:normAutofit fontScale="47500" lnSpcReduction="20000"/>
          </a:bodyPr>
          <a:lstStyle/>
          <a:p>
            <a:pPr lvl="0">
              <a:buNone/>
            </a:pPr>
            <a:r>
              <a:rPr lang="ru-RU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3.Два </a:t>
            </a:r>
            <a:r>
              <a:rPr lang="ru-RU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тела начали движение одновременно и движутся </a:t>
            </a:r>
            <a:r>
              <a:rPr lang="ru-RU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прямолинейно навстречу </a:t>
            </a:r>
            <a:r>
              <a:rPr lang="ru-RU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 другу. Одно из них проходит в каждую минуту 7 м, другое </a:t>
            </a:r>
            <a:r>
              <a:rPr lang="ru-RU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первую </a:t>
            </a:r>
            <a:r>
              <a:rPr lang="ru-RU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минуту прошло 24 метра, а в каждую последующую проходит на 4 м</a:t>
            </a:r>
            <a:br>
              <a:rPr lang="ru-RU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меньше, чем в предыдущую. Через сколько минут оба тела встретятся, </a:t>
            </a:r>
            <a:r>
              <a:rPr lang="ru-RU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первоначальное </a:t>
            </a:r>
            <a:r>
              <a:rPr lang="ru-RU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расстояние между ними было равно 100 метров.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2B3662-8FF0-4481-921C-8CDF4B21E9E7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475656" y="3035182"/>
                <a:ext cx="5904656" cy="29447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3200" b="1" dirty="0">
                    <a:solidFill>
                      <a:schemeClr val="accent3">
                        <a:lumMod val="75000"/>
                      </a:schemeClr>
                    </a:solidFill>
                  </a:rPr>
                  <a:t>Х</a:t>
                </a:r>
                <a:r>
                  <a:rPr lang="ru-RU" sz="3200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 ч –</a:t>
                </a:r>
                <a:r>
                  <a:rPr lang="en-US" sz="3200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 </a:t>
                </a:r>
                <a:r>
                  <a:rPr lang="ru-RU" sz="3200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время </a:t>
                </a:r>
              </a:p>
              <a:p>
                <a:r>
                  <a:rPr lang="en-US" sz="3200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S=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𝒔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200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dirty="0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1" i="1" dirty="0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𝒔</m:t>
                        </m:r>
                      </m:e>
                      <m:sub>
                        <m:r>
                          <a:rPr lang="en-US" sz="3200" b="1" i="1" dirty="0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ru-RU" sz="3200" b="1" i="0" dirty="0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</a:rPr>
                      <m:t>            </m:t>
                    </m:r>
                    <m:sSub>
                      <m:sSubPr>
                        <m:ctrlPr>
                          <a:rPr lang="ru-RU" sz="3200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𝒔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ru-RU" sz="3200" b="1" dirty="0">
                    <a:solidFill>
                      <a:schemeClr val="accent3">
                        <a:lumMod val="75000"/>
                      </a:schemeClr>
                    </a:solidFill>
                  </a:rPr>
                  <a:t>= </a:t>
                </a:r>
                <a:r>
                  <a:rPr lang="en-US" sz="3200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7*</a:t>
                </a:r>
                <a:r>
                  <a:rPr lang="ru-RU" sz="3200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х   </a:t>
                </a:r>
              </a:p>
              <a:p>
                <a:pPr algn="ctr"/>
                <a:r>
                  <a:rPr lang="ru-RU" sz="3200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     </a:t>
                </a:r>
                <a:r>
                  <a:rPr lang="en-US" sz="3200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𝒔</m:t>
                        </m:r>
                      </m:e>
                      <m:sub>
                        <m:r>
                          <a:rPr lang="ru-RU" sz="32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ru-RU" sz="3200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dirty="0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 b="1" i="1" dirty="0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𝟐</m:t>
                        </m:r>
                        <m:sSub>
                          <m:sSubPr>
                            <m:ctrlPr>
                              <a:rPr lang="ru-RU" sz="3200" b="1" i="1" dirty="0" smtClean="0">
                                <a:solidFill>
                                  <a:schemeClr val="accent3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3200" b="1" i="1" dirty="0" smtClean="0">
                                <a:solidFill>
                                  <a:schemeClr val="accent3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а</m:t>
                            </m:r>
                          </m:e>
                          <m:sub>
                            <m:r>
                              <a:rPr lang="ru-RU" sz="3200" b="1" i="1" dirty="0" smtClean="0">
                                <a:solidFill>
                                  <a:schemeClr val="accent3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en-US" sz="3200" b="1" i="1" dirty="0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3200" b="1" i="1" dirty="0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𝒅</m:t>
                        </m:r>
                        <m:r>
                          <a:rPr lang="en-US" sz="3200" b="1" i="1" dirty="0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3200" b="1" i="1" dirty="0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𝒏</m:t>
                        </m:r>
                        <m:r>
                          <a:rPr lang="en-US" sz="3200" b="1" i="1" dirty="0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3200" b="1" i="1" dirty="0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sz="3200" b="1" i="1" dirty="0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3200" b="1" i="1" dirty="0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*n</a:t>
                </a:r>
              </a:p>
              <a:p>
                <a:pPr algn="ctr"/>
                <a:r>
                  <a:rPr lang="en-US" sz="3200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              </a:t>
                </a:r>
                <a:r>
                  <a:rPr lang="ru-RU" sz="3200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 </a:t>
                </a:r>
                <a:r>
                  <a:rPr lang="en-US" sz="3200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𝒔</m:t>
                        </m:r>
                      </m:e>
                      <m:sub>
                        <m:r>
                          <a:rPr lang="ru-RU" sz="3200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ru-RU" sz="3200" b="1" dirty="0">
                    <a:solidFill>
                      <a:schemeClr val="accent3">
                        <a:lumMod val="75000"/>
                      </a:schemeClr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sz="3200" b="1" i="1" dirty="0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en-US" sz="3200" b="1" i="1" dirty="0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𝟐𝟒</m:t>
                        </m:r>
                        <m:r>
                          <a:rPr lang="en-US" sz="3200" b="1" i="1" dirty="0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3200" b="1" i="1" dirty="0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ru-RU" sz="3200" b="1" i="1" dirty="0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х</m:t>
                        </m:r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chemeClr val="accent3">
                        <a:lumMod val="75000"/>
                      </a:schemeClr>
                    </a:solidFill>
                  </a:rPr>
                  <a:t>*</a:t>
                </a:r>
                <a:r>
                  <a:rPr lang="ru-RU" sz="3200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х</a:t>
                </a:r>
                <a:endParaRPr lang="en-US" sz="3200" b="1" dirty="0">
                  <a:solidFill>
                    <a:schemeClr val="accent3">
                      <a:lumMod val="75000"/>
                    </a:schemeClr>
                  </a:solidFill>
                </a:endParaRPr>
              </a:p>
              <a:p>
                <a:pPr algn="ctr"/>
                <a:endParaRPr lang="ru-RU" sz="2800" b="1" dirty="0">
                  <a:solidFill>
                    <a:schemeClr val="accent3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3035182"/>
                <a:ext cx="5904656" cy="2944781"/>
              </a:xfrm>
              <a:prstGeom prst="rect">
                <a:avLst/>
              </a:prstGeom>
              <a:blipFill rotWithShape="1">
                <a:blip r:embed="rId2"/>
                <a:stretch>
                  <a:fillRect l="-2580" t="-28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/>
          <p:cNvCxnSpPr/>
          <p:nvPr/>
        </p:nvCxnSpPr>
        <p:spPr>
          <a:xfrm>
            <a:off x="6012160" y="6165304"/>
            <a:ext cx="2880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Стрелка вправо 7"/>
          <p:cNvSpPr/>
          <p:nvPr/>
        </p:nvSpPr>
        <p:spPr>
          <a:xfrm>
            <a:off x="6012160" y="6080322"/>
            <a:ext cx="576064" cy="1699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лево 8"/>
          <p:cNvSpPr/>
          <p:nvPr/>
        </p:nvSpPr>
        <p:spPr>
          <a:xfrm>
            <a:off x="8337698" y="6080322"/>
            <a:ext cx="576064" cy="16996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авая фигурная скобка 12"/>
          <p:cNvSpPr/>
          <p:nvPr/>
        </p:nvSpPr>
        <p:spPr>
          <a:xfrm rot="16200000">
            <a:off x="7331061" y="4460999"/>
            <a:ext cx="242516" cy="2787030"/>
          </a:xfrm>
          <a:prstGeom prst="rightBrace">
            <a:avLst>
              <a:gd name="adj1" fmla="val 0"/>
              <a:gd name="adj2" fmla="val 4975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6876256" y="5269282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100 м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52805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60648"/>
            <a:ext cx="7599218" cy="504056"/>
          </a:xfrm>
        </p:spPr>
        <p:style>
          <a:lnRef idx="1">
            <a:schemeClr val="accent2"/>
          </a:lnRef>
          <a:fillRef idx="1003">
            <a:schemeClr val="l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Задачи на движение из ЕГЭ</a:t>
            </a:r>
            <a:endParaRPr lang="ru-RU" sz="3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836712"/>
            <a:ext cx="7742664" cy="2376264"/>
          </a:xfrm>
          <a:ln>
            <a:noFill/>
          </a:ln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4.Расстояние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 пристанями А и В равно126км. Из пункта А в пункт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течению реки отправился плот, а через два часа вслед за ним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отправилась яхта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которая, прибыв в пункт В, тотчас повернула обратно и возвратилась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пункт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 К этому времени плот прошёл 34км. Найдите скорость яхты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неподвижной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воде, если скорость течения реки равна 1 км/ч. Ответ дайте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км/ч.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2B3662-8FF0-4481-921C-8CDF4B21E9E7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0786" y="5470234"/>
            <a:ext cx="824741" cy="690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077" y="5540484"/>
            <a:ext cx="1080120" cy="637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Двойная стрелка влево/вправо 11"/>
          <p:cNvSpPr/>
          <p:nvPr/>
        </p:nvSpPr>
        <p:spPr>
          <a:xfrm>
            <a:off x="5563335" y="6136933"/>
            <a:ext cx="3168352" cy="21602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5220113" y="6014112"/>
            <a:ext cx="3733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А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708808" y="5931156"/>
            <a:ext cx="251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9" name="Таблица 1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58679140"/>
                  </p:ext>
                </p:extLst>
              </p:nvPr>
            </p:nvGraphicFramePr>
            <p:xfrm>
              <a:off x="1619672" y="3284984"/>
              <a:ext cx="6096635" cy="2113972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728192"/>
                    <a:gridCol w="1310283"/>
                    <a:gridCol w="1519555"/>
                    <a:gridCol w="1538605"/>
                  </a:tblGrid>
                  <a:tr h="468052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endParaRPr lang="ru-RU" sz="18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18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Скорость </a:t>
                          </a:r>
                          <a:endParaRPr lang="ru-RU" sz="18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18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Время </a:t>
                          </a:r>
                          <a:endParaRPr lang="ru-RU" sz="18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18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Расстояние</a:t>
                          </a:r>
                          <a:endParaRPr lang="ru-RU" sz="18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468052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effectLst/>
                              <a:latin typeface="Times New Roman" panose="02020603050405020304" pitchFamily="18" charset="0"/>
                              <a:ea typeface="Times New Roman"/>
                              <a:cs typeface="Times New Roman" panose="02020603050405020304" pitchFamily="18" charset="0"/>
                            </a:rPr>
                            <a:t>Яхта (по течению)</a:t>
                          </a:r>
                          <a:endParaRPr lang="ru-RU" sz="18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1800" b="1" dirty="0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х+1</a:t>
                          </a:r>
                          <a:r>
                            <a:rPr lang="ru-RU" sz="1800" dirty="0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км/ч</a:t>
                          </a:r>
                          <a:endParaRPr lang="ru-RU" sz="18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l"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1800" i="1" smtClean="0">
                                      <a:effectLst/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ru-RU" sz="1800" b="0" i="1" smtClean="0">
                                      <a:effectLst/>
                                      <a:latin typeface="Cambria Math"/>
                                    </a:rPr>
                                    <m:t>126</m:t>
                                  </m:r>
                                </m:num>
                                <m:den>
                                  <m:r>
                                    <a:rPr lang="ru-RU" sz="1800" b="0" i="1" smtClean="0">
                                      <a:effectLst/>
                                      <a:latin typeface="Cambria Math"/>
                                    </a:rPr>
                                    <m:t>х+1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1800" dirty="0" smtClean="0">
                              <a:effectLst/>
                              <a:latin typeface="Times New Roman" panose="02020603050405020304" pitchFamily="18" charset="0"/>
                              <a:ea typeface="Times New Roman"/>
                              <a:cs typeface="Times New Roman" panose="02020603050405020304" pitchFamily="18" charset="0"/>
                            </a:rPr>
                            <a:t> ч</a:t>
                          </a:r>
                          <a:endParaRPr lang="ru-RU" sz="18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18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r>
                            <a:rPr lang="ru-RU" sz="1800" dirty="0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126 км</a:t>
                          </a:r>
                          <a:endParaRPr lang="ru-RU" sz="18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468052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Яхта(против течения)</a:t>
                          </a:r>
                          <a:endParaRPr lang="ru-RU" sz="18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1800" b="1" dirty="0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х-1 </a:t>
                          </a:r>
                          <a:r>
                            <a:rPr lang="ru-RU" sz="1800" dirty="0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км/ч</a:t>
                          </a:r>
                          <a:endParaRPr lang="ru-RU" sz="18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l"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1800" i="1" smtClean="0">
                                      <a:effectLst/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ru-RU" sz="1800" b="0" i="1" smtClean="0">
                                      <a:effectLst/>
                                      <a:latin typeface="Cambria Math"/>
                                    </a:rPr>
                                    <m:t>126</m:t>
                                  </m:r>
                                </m:num>
                                <m:den>
                                  <m:r>
                                    <a:rPr lang="ru-RU" sz="1800" b="0" i="1" smtClean="0">
                                      <a:effectLst/>
                                      <a:latin typeface="Cambria Math"/>
                                    </a:rPr>
                                    <m:t>х−1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1800" dirty="0" smtClean="0">
                              <a:effectLst/>
                              <a:latin typeface="Times New Roman" panose="02020603050405020304" pitchFamily="18" charset="0"/>
                              <a:ea typeface="Times New Roman"/>
                              <a:cs typeface="Times New Roman" panose="02020603050405020304" pitchFamily="18" charset="0"/>
                            </a:rPr>
                            <a:t> ч</a:t>
                          </a:r>
                          <a:endParaRPr lang="ru-RU" sz="18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126 </a:t>
                          </a:r>
                          <a:r>
                            <a:rPr lang="ru-RU" sz="18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км</a:t>
                          </a:r>
                          <a:endParaRPr lang="ru-RU" sz="18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468052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Плот(течение реки)</a:t>
                          </a:r>
                          <a:endParaRPr lang="ru-RU" sz="18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 </a:t>
                          </a:r>
                          <a:r>
                            <a:rPr lang="ru-RU" sz="18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км/ч</a:t>
                          </a:r>
                          <a:endParaRPr lang="ru-RU" sz="18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l"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1800" i="1" smtClean="0">
                                      <a:effectLst/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ru-RU" sz="1800" b="0" i="1" smtClean="0">
                                      <a:effectLst/>
                                      <a:latin typeface="Cambria Math"/>
                                    </a:rPr>
                                    <m:t>34</m:t>
                                  </m:r>
                                </m:num>
                                <m:den>
                                  <m:r>
                                    <a:rPr lang="ru-RU" sz="1800" b="0" i="1" smtClean="0">
                                      <a:effectLst/>
                                      <a:latin typeface="Cambria Math"/>
                                    </a:rPr>
                                    <m:t>1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1800" dirty="0" smtClean="0">
                              <a:effectLst/>
                              <a:latin typeface="Times New Roman" panose="02020603050405020304" pitchFamily="18" charset="0"/>
                              <a:ea typeface="Times New Roman"/>
                              <a:cs typeface="Times New Roman" panose="02020603050405020304" pitchFamily="18" charset="0"/>
                            </a:rPr>
                            <a:t> ч</a:t>
                          </a:r>
                          <a:endParaRPr lang="ru-RU" sz="18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18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r>
                            <a:rPr lang="ru-RU" sz="1800" dirty="0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34 км</a:t>
                          </a:r>
                          <a:endParaRPr lang="ru-RU" sz="18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9" name="Таблица 1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58679140"/>
                  </p:ext>
                </p:extLst>
              </p:nvPr>
            </p:nvGraphicFramePr>
            <p:xfrm>
              <a:off x="1619672" y="3284984"/>
              <a:ext cx="6096635" cy="2113972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728192"/>
                    <a:gridCol w="1310283"/>
                    <a:gridCol w="1519555"/>
                    <a:gridCol w="1538605"/>
                  </a:tblGrid>
                  <a:tr h="468052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endParaRPr lang="ru-RU" sz="18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18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Скорость </a:t>
                          </a:r>
                          <a:endParaRPr lang="ru-RU" sz="18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18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Время </a:t>
                          </a:r>
                          <a:endParaRPr lang="ru-RU" sz="18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18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Расстояние</a:t>
                          </a:r>
                          <a:endParaRPr lang="ru-RU" sz="18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548640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effectLst/>
                              <a:latin typeface="Times New Roman" panose="02020603050405020304" pitchFamily="18" charset="0"/>
                              <a:ea typeface="Times New Roman"/>
                              <a:cs typeface="Times New Roman" panose="02020603050405020304" pitchFamily="18" charset="0"/>
                            </a:rPr>
                            <a:t>Яхта (по течению)</a:t>
                          </a:r>
                          <a:endParaRPr lang="ru-RU" sz="18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1800" b="1" dirty="0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х+1</a:t>
                          </a:r>
                          <a:r>
                            <a:rPr lang="ru-RU" sz="1800" dirty="0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км/ч</a:t>
                          </a:r>
                          <a:endParaRPr lang="ru-RU" sz="18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1">
                          <a:blip r:embed="rId4"/>
                          <a:stretch>
                            <a:fillRect l="-199600" t="-100000" r="-100800" b="-22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18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r>
                            <a:rPr lang="ru-RU" sz="1800" dirty="0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126 км</a:t>
                          </a:r>
                          <a:endParaRPr lang="ru-RU" sz="18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548640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Яхта(против течения)</a:t>
                          </a:r>
                          <a:endParaRPr lang="ru-RU" sz="18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1800" b="1" dirty="0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х-1 </a:t>
                          </a:r>
                          <a:r>
                            <a:rPr lang="ru-RU" sz="1800" dirty="0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км/ч</a:t>
                          </a:r>
                          <a:endParaRPr lang="ru-RU" sz="18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1">
                          <a:blip r:embed="rId4"/>
                          <a:stretch>
                            <a:fillRect l="-199600" t="-200000" r="-100800" b="-12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126 </a:t>
                          </a:r>
                          <a:r>
                            <a:rPr lang="ru-RU" sz="18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км</a:t>
                          </a:r>
                          <a:endParaRPr lang="ru-RU" sz="18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548640"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Плот(течение реки)</a:t>
                          </a:r>
                          <a:endParaRPr lang="ru-RU" sz="18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 </a:t>
                          </a:r>
                          <a:r>
                            <a:rPr lang="ru-RU" sz="18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км/ч</a:t>
                          </a:r>
                          <a:endParaRPr lang="ru-RU" sz="18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1">
                          <a:blip r:embed="rId4"/>
                          <a:stretch>
                            <a:fillRect l="-199600" t="-300000" r="-100800" b="-2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18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r>
                            <a:rPr lang="ru-RU" sz="1800" dirty="0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34 км</a:t>
                          </a:r>
                          <a:endParaRPr lang="ru-RU" sz="18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Fallback>
      </mc:AlternateContent>
      <p:sp>
        <p:nvSpPr>
          <p:cNvPr id="16" name="Правая фигурная скобка 15"/>
          <p:cNvSpPr/>
          <p:nvPr/>
        </p:nvSpPr>
        <p:spPr>
          <a:xfrm>
            <a:off x="5292080" y="3861048"/>
            <a:ext cx="114700" cy="86409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Выгнутая вниз стрелка 20"/>
          <p:cNvSpPr/>
          <p:nvPr/>
        </p:nvSpPr>
        <p:spPr>
          <a:xfrm rot="16200000">
            <a:off x="5123282" y="4596603"/>
            <a:ext cx="824077" cy="257081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675271" y="4494310"/>
            <a:ext cx="4923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-2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91680" y="5628168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х км/ч –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скорость яхты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7206080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1" grpId="0" animBg="1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60648"/>
            <a:ext cx="7599218" cy="504056"/>
          </a:xfrm>
        </p:spPr>
        <p:style>
          <a:lnRef idx="1">
            <a:schemeClr val="accent2"/>
          </a:lnRef>
          <a:fillRef idx="1003">
            <a:schemeClr val="l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Задачи на движение из ЕГЭ</a:t>
            </a:r>
            <a:endParaRPr lang="ru-RU" sz="3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51112" y="1484784"/>
            <a:ext cx="7992888" cy="1493358"/>
          </a:xfrm>
          <a:ln>
            <a:noFill/>
          </a:ln>
        </p:spPr>
        <p:txBody>
          <a:bodyPr>
            <a:noAutofit/>
          </a:bodyPr>
          <a:lstStyle/>
          <a:p>
            <a:pPr lvl="0">
              <a:buNone/>
            </a:pPr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5.Весной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катер идёт против течения реки в 2 раза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медленнее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чем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течению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Летом течение становится на 2км/ч медленнее. Поэтому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катер летом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идёт против течения в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1,4 раза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медленнее, чем против течения.</a:t>
            </a: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скорость катера (в км /ч)</a:t>
            </a:r>
          </a:p>
          <a:p>
            <a:pPr>
              <a:buNone/>
            </a:pP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2B3662-8FF0-4481-921C-8CDF4B21E9E7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2926951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1235</TotalTime>
  <Words>837</Words>
  <Application>Microsoft Office PowerPoint</Application>
  <PresentationFormat>Экран (4:3)</PresentationFormat>
  <Paragraphs>96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Солнцестояние</vt:lpstr>
      <vt:lpstr>Презентация PowerPoint</vt:lpstr>
      <vt:lpstr>Задачи на движение из ЕГЭ</vt:lpstr>
      <vt:lpstr>Задачи на движение из ЕГЭ</vt:lpstr>
      <vt:lpstr>Задачи на движение из ЕГЭ</vt:lpstr>
      <vt:lpstr>Задачи на движение из ЕГЭ</vt:lpstr>
      <vt:lpstr>Задачи на движение из ЕГЭ</vt:lpstr>
      <vt:lpstr>Задачи на движение из ЕГЭ</vt:lpstr>
      <vt:lpstr>Задачи на движение из ЕГЭ</vt:lpstr>
      <vt:lpstr>Задачи на движение из ЕГЭ</vt:lpstr>
      <vt:lpstr>Задачи на движение из ЕГЭ</vt:lpstr>
      <vt:lpstr>Задачи на движение из ЕГЭ</vt:lpstr>
      <vt:lpstr>Задачи на движение из ЕГЭ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ольчикова</dc:creator>
  <cp:lastModifiedBy>User</cp:lastModifiedBy>
  <cp:revision>171</cp:revision>
  <dcterms:created xsi:type="dcterms:W3CDTF">2009-11-04T05:06:28Z</dcterms:created>
  <dcterms:modified xsi:type="dcterms:W3CDTF">2015-02-18T00:07:54Z</dcterms:modified>
</cp:coreProperties>
</file>