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85" r:id="rId3"/>
    <p:sldId id="283" r:id="rId4"/>
    <p:sldId id="257" r:id="rId5"/>
    <p:sldId id="267" r:id="rId6"/>
    <p:sldId id="266" r:id="rId7"/>
    <p:sldId id="284" r:id="rId8"/>
    <p:sldId id="261" r:id="rId9"/>
    <p:sldId id="275" r:id="rId10"/>
    <p:sldId id="260" r:id="rId11"/>
    <p:sldId id="263" r:id="rId12"/>
    <p:sldId id="269" r:id="rId13"/>
    <p:sldId id="270" r:id="rId14"/>
    <p:sldId id="271" r:id="rId15"/>
    <p:sldId id="287" r:id="rId16"/>
    <p:sldId id="289" r:id="rId17"/>
    <p:sldId id="288" r:id="rId18"/>
    <p:sldId id="259" r:id="rId19"/>
    <p:sldId id="276" r:id="rId20"/>
    <p:sldId id="279" r:id="rId21"/>
    <p:sldId id="278" r:id="rId22"/>
    <p:sldId id="277" r:id="rId23"/>
    <p:sldId id="281" r:id="rId24"/>
    <p:sldId id="280" r:id="rId25"/>
    <p:sldId id="282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0" autoAdjust="0"/>
    <p:restoredTop sz="94709" autoAdjust="0"/>
  </p:normalViewPr>
  <p:slideViewPr>
    <p:cSldViewPr>
      <p:cViewPr>
        <p:scale>
          <a:sx n="71" d="100"/>
          <a:sy n="71" d="100"/>
        </p:scale>
        <p:origin x="-456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8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94846-4098-4347-9ECC-5216058BE8C1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693E3-912A-478E-9A3E-296372280D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838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20705D-B28E-4FA9-ACFD-9DDB4BAD91E5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DF9C278-F56B-4DF9-87A1-963906BBC9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>
            <a:normAutofit/>
          </a:bodyPr>
          <a:lstStyle/>
          <a:p>
            <a:r>
              <a:rPr lang="ru-RU" baseline="0" dirty="0" smtClean="0"/>
              <a:t/>
            </a:r>
            <a:br>
              <a:rPr lang="ru-RU" baseline="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/>
          <a:lstStyle/>
          <a:p>
            <a:r>
              <a:rPr lang="ru-RU" dirty="0" smtClean="0"/>
              <a:t>Выполнил ученик 7</a:t>
            </a:r>
            <a:r>
              <a:rPr lang="ru-RU" u="sng" dirty="0" smtClean="0"/>
              <a:t>Б</a:t>
            </a:r>
            <a:r>
              <a:rPr lang="ru-RU" dirty="0" smtClean="0"/>
              <a:t> класса </a:t>
            </a:r>
          </a:p>
          <a:p>
            <a:r>
              <a:rPr lang="ru-RU" dirty="0" smtClean="0"/>
              <a:t>Хорев Дмитрий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484784"/>
            <a:ext cx="792961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Приёмы быстрого счёта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Умножение числа на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900" dirty="0" smtClean="0"/>
              <a:t>X</a:t>
            </a:r>
            <a:r>
              <a:rPr lang="ru-RU" sz="4000" dirty="0" smtClean="0"/>
              <a:t>·</a:t>
            </a:r>
            <a:r>
              <a:rPr lang="en-US" sz="3900" dirty="0" smtClean="0"/>
              <a:t>5=x:2_0(</a:t>
            </a:r>
            <a:r>
              <a:rPr lang="ru-RU" sz="3900" dirty="0" smtClean="0"/>
              <a:t>целое число)</a:t>
            </a:r>
          </a:p>
          <a:p>
            <a:r>
              <a:rPr lang="en-US" sz="3900" dirty="0" smtClean="0"/>
              <a:t>X</a:t>
            </a:r>
            <a:r>
              <a:rPr lang="ru-RU" sz="4000" dirty="0" smtClean="0"/>
              <a:t>·</a:t>
            </a:r>
            <a:r>
              <a:rPr lang="en-US" sz="3900" dirty="0" smtClean="0"/>
              <a:t>5=x:2_5(</a:t>
            </a:r>
            <a:r>
              <a:rPr lang="ru-RU" sz="3900" dirty="0" smtClean="0"/>
              <a:t>число не чётное отбросьте остаток)</a:t>
            </a:r>
          </a:p>
          <a:p>
            <a:r>
              <a:rPr lang="ru-RU" sz="3900" dirty="0" smtClean="0"/>
              <a:t>1248</a:t>
            </a:r>
            <a:r>
              <a:rPr lang="ru-RU" sz="4000" dirty="0" smtClean="0"/>
              <a:t>·</a:t>
            </a:r>
            <a:r>
              <a:rPr lang="ru-RU" sz="3900" dirty="0" smtClean="0"/>
              <a:t>5=(1248/2)_(0 или 5)=624_(0 или 5)=6240 (результат деления на 2 целое число)</a:t>
            </a:r>
          </a:p>
          <a:p>
            <a:r>
              <a:rPr lang="ru-RU" sz="3900" dirty="0" smtClean="0"/>
              <a:t>4469</a:t>
            </a:r>
            <a:r>
              <a:rPr lang="ru-RU" sz="4000" dirty="0" smtClean="0"/>
              <a:t>·</a:t>
            </a:r>
            <a:r>
              <a:rPr lang="ru-RU" sz="3900" dirty="0" smtClean="0"/>
              <a:t>5=(4469/2)_(0 или 5)=(2234.5)_(0 или 5)=22345 (результат деления на 2 число с остатком)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Деление числа на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48840"/>
            <a:ext cx="8229600" cy="4709160"/>
          </a:xfrm>
        </p:spPr>
        <p:txBody>
          <a:bodyPr/>
          <a:lstStyle/>
          <a:p>
            <a:r>
              <a:rPr lang="en-US" sz="5400" dirty="0" smtClean="0"/>
              <a:t>X:5=x</a:t>
            </a:r>
            <a:r>
              <a:rPr lang="ru-RU" sz="5400" dirty="0" smtClean="0"/>
              <a:t>·</a:t>
            </a:r>
            <a:r>
              <a:rPr lang="en-US" sz="5400" dirty="0" smtClean="0"/>
              <a:t>2:10</a:t>
            </a:r>
            <a:endParaRPr lang="ru-RU" sz="5400" dirty="0" smtClean="0"/>
          </a:p>
          <a:p>
            <a:r>
              <a:rPr lang="ru-RU" sz="5400" dirty="0" smtClean="0"/>
              <a:t>175:5=175·2=350=35:10==35</a:t>
            </a:r>
            <a:endParaRPr lang="ru-RU" sz="5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Умножение числа на </a:t>
            </a:r>
            <a:r>
              <a:rPr lang="ru-RU" dirty="0" smtClean="0"/>
              <a:t>1,5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55576" y="1988840"/>
            <a:ext cx="8229600" cy="4709160"/>
          </a:xfrm>
        </p:spPr>
        <p:txBody>
          <a:bodyPr/>
          <a:lstStyle/>
          <a:p>
            <a:r>
              <a:rPr lang="en-US" sz="5400" dirty="0" smtClean="0"/>
              <a:t>X</a:t>
            </a:r>
            <a:r>
              <a:rPr lang="ru-RU" sz="5400" dirty="0" smtClean="0"/>
              <a:t>·</a:t>
            </a:r>
            <a:r>
              <a:rPr lang="en-US" sz="5400" dirty="0" smtClean="0"/>
              <a:t>1,5=x+0,5x</a:t>
            </a:r>
            <a:endParaRPr lang="ru-RU" sz="5400" dirty="0" smtClean="0"/>
          </a:p>
          <a:p>
            <a:r>
              <a:rPr lang="ru-RU" sz="5400" dirty="0" smtClean="0"/>
              <a:t>34·1,5=34+17=51</a:t>
            </a:r>
            <a:endParaRPr lang="ru-RU" sz="5400" dirty="0" smtClean="0"/>
          </a:p>
          <a:p>
            <a:r>
              <a:rPr lang="ru-RU" sz="5400" dirty="0" smtClean="0"/>
              <a:t>146·1,5=146+73=219</a:t>
            </a:r>
            <a:endParaRPr lang="ru-RU" sz="5400" dirty="0" smtClean="0"/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ru-RU" dirty="0" smtClean="0"/>
              <a:t>Умножение числа на </a:t>
            </a:r>
            <a:r>
              <a:rPr lang="ru-RU" dirty="0" smtClean="0"/>
              <a:t>9 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683568" y="1988840"/>
            <a:ext cx="8229600" cy="470916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X</a:t>
            </a:r>
            <a:r>
              <a:rPr lang="ru-RU" sz="5400" dirty="0" smtClean="0"/>
              <a:t>·</a:t>
            </a:r>
            <a:r>
              <a:rPr lang="en-US" sz="5400" dirty="0" smtClean="0"/>
              <a:t>9=x_0-x</a:t>
            </a:r>
            <a:endParaRPr lang="ru-RU" sz="5400" dirty="0" smtClean="0"/>
          </a:p>
          <a:p>
            <a:r>
              <a:rPr lang="ru-RU" sz="5400" dirty="0" smtClean="0"/>
              <a:t>72·9=720-72=648</a:t>
            </a:r>
            <a:endParaRPr lang="ru-RU" sz="5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Умножение двузначного числа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</a:t>
            </a:r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sz="4600" dirty="0" smtClean="0"/>
              <a:t>Xy</a:t>
            </a:r>
            <a:r>
              <a:rPr lang="ru-RU" sz="4600" dirty="0" smtClean="0"/>
              <a:t>·</a:t>
            </a:r>
            <a:r>
              <a:rPr lang="en-US" sz="4600" dirty="0" smtClean="0"/>
              <a:t>11=x_(x+y)_y</a:t>
            </a:r>
            <a:endParaRPr lang="ru-RU" sz="4600" dirty="0" smtClean="0"/>
          </a:p>
          <a:p>
            <a:r>
              <a:rPr lang="ru-RU" sz="4600" dirty="0" smtClean="0"/>
              <a:t>23·11=253, т.к. 2+3=5, поэтому между 2 и 3 ставим цифру 5;</a:t>
            </a:r>
            <a:br>
              <a:rPr lang="ru-RU" sz="4600" dirty="0" smtClean="0"/>
            </a:br>
            <a:r>
              <a:rPr lang="ru-RU" sz="4600" dirty="0" smtClean="0"/>
              <a:t>57·11=627, т.к. 5+7=12, цифру 2 ставим между 5 и 7, а к 5 прибавляем 1, вместо 5 пишем 6. 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ru-RU" dirty="0" smtClean="0"/>
              <a:t>Умножение числа на 25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148840"/>
            <a:ext cx="8640960" cy="470916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X</a:t>
            </a:r>
            <a:r>
              <a:rPr lang="ru-RU" sz="4800" dirty="0" smtClean="0"/>
              <a:t>·</a:t>
            </a:r>
            <a:r>
              <a:rPr lang="en-US" sz="4800" dirty="0" smtClean="0"/>
              <a:t>25=x:4</a:t>
            </a:r>
            <a:r>
              <a:rPr lang="ru-RU" sz="4800" dirty="0" smtClean="0"/>
              <a:t>·</a:t>
            </a:r>
            <a:r>
              <a:rPr lang="en-US" sz="4800" dirty="0" smtClean="0"/>
              <a:t>100</a:t>
            </a:r>
            <a:endParaRPr lang="ru-RU" sz="4800" dirty="0" smtClean="0"/>
          </a:p>
          <a:p>
            <a:r>
              <a:rPr lang="ru-RU" sz="4800" dirty="0" smtClean="0"/>
              <a:t>48·25=48:4·</a:t>
            </a:r>
            <a:r>
              <a:rPr lang="en-US" sz="4800" dirty="0" smtClean="0"/>
              <a:t>1</a:t>
            </a:r>
            <a:r>
              <a:rPr lang="ru-RU" sz="4800" dirty="0" smtClean="0"/>
              <a:t>00=12·100=1200</a:t>
            </a:r>
            <a:endParaRPr lang="ru-RU" sz="4800" dirty="0" smtClean="0"/>
          </a:p>
          <a:p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Деление на 25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70916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X:25=x</a:t>
            </a:r>
            <a:r>
              <a:rPr lang="ru-RU" sz="5400" dirty="0" smtClean="0"/>
              <a:t>·</a:t>
            </a:r>
            <a:r>
              <a:rPr lang="en-US" sz="5400" dirty="0" smtClean="0"/>
              <a:t>4:100</a:t>
            </a:r>
            <a:endParaRPr lang="ru-RU" sz="5400" dirty="0" smtClean="0"/>
          </a:p>
          <a:p>
            <a:r>
              <a:rPr lang="ru-RU" sz="5400" dirty="0" smtClean="0"/>
              <a:t>1300:25=1300х4:100=    =5200:100=52</a:t>
            </a:r>
            <a:r>
              <a:rPr lang="ru-RU" sz="5400" dirty="0" smtClean="0"/>
              <a:t>.</a:t>
            </a:r>
          </a:p>
          <a:p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Умножение чисел на 22, 33, ..., 99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70916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x</a:t>
            </a:r>
            <a:r>
              <a:rPr lang="ru-RU" sz="4800" dirty="0" smtClean="0"/>
              <a:t>·</a:t>
            </a:r>
            <a:r>
              <a:rPr lang="en-US" sz="4800" dirty="0" smtClean="0"/>
              <a:t>y=x</a:t>
            </a:r>
            <a:r>
              <a:rPr lang="ru-RU" sz="4800" dirty="0" smtClean="0"/>
              <a:t>·</a:t>
            </a:r>
            <a:r>
              <a:rPr lang="en-US" sz="4800" dirty="0" smtClean="0"/>
              <a:t>11</a:t>
            </a:r>
            <a:r>
              <a:rPr lang="ru-RU" sz="4800" dirty="0" smtClean="0"/>
              <a:t>·</a:t>
            </a:r>
            <a:r>
              <a:rPr lang="en-US" sz="4800" dirty="0" smtClean="0"/>
              <a:t>(y:11)</a:t>
            </a:r>
            <a:endParaRPr lang="ru-RU" sz="4800" dirty="0" smtClean="0"/>
          </a:p>
          <a:p>
            <a:r>
              <a:rPr lang="ru-RU" sz="4800" dirty="0" smtClean="0"/>
              <a:t>24*22=24*2*11=48*11=528</a:t>
            </a:r>
          </a:p>
          <a:p>
            <a:r>
              <a:rPr lang="ru-RU" sz="4800" dirty="0" smtClean="0"/>
              <a:t>37*66=37*6*11=222*11=2442</a:t>
            </a:r>
          </a:p>
          <a:p>
            <a:r>
              <a:rPr lang="ru-RU" sz="4800" dirty="0" smtClean="0"/>
              <a:t>45*77=45*7*11=31511=3465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Возведение в квадрат двузначного числа, оканчивающегося на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136264"/>
            <a:ext cx="8229600" cy="470916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(x_5)</a:t>
            </a:r>
            <a:r>
              <a:rPr lang="ru-RU" sz="5400" baseline="30000" dirty="0" smtClean="0"/>
              <a:t> 2</a:t>
            </a:r>
            <a:r>
              <a:rPr lang="en-US" sz="5400" dirty="0" smtClean="0"/>
              <a:t>=x</a:t>
            </a:r>
            <a:r>
              <a:rPr lang="ru-RU" sz="5400" dirty="0" smtClean="0"/>
              <a:t>·</a:t>
            </a:r>
            <a:r>
              <a:rPr lang="en-US" sz="5400" dirty="0" smtClean="0"/>
              <a:t>(x+1)_25</a:t>
            </a:r>
            <a:endParaRPr lang="ru-RU" sz="5400" dirty="0" smtClean="0"/>
          </a:p>
          <a:p>
            <a:r>
              <a:rPr lang="ru-RU" sz="5400" dirty="0" smtClean="0"/>
              <a:t>45*45</a:t>
            </a:r>
          </a:p>
          <a:p>
            <a:r>
              <a:rPr lang="ru-RU" sz="5400" dirty="0" smtClean="0"/>
              <a:t>4*(4+1)_25</a:t>
            </a:r>
          </a:p>
          <a:p>
            <a:r>
              <a:rPr lang="ru-RU" sz="5400" dirty="0" smtClean="0"/>
              <a:t>45*45=2025</a:t>
            </a:r>
            <a:endParaRPr lang="ru-RU" sz="5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Признаки делимости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200" dirty="0" smtClean="0"/>
              <a:t>Изучить </a:t>
            </a:r>
            <a:r>
              <a:rPr lang="ru-RU" sz="3200" dirty="0"/>
              <a:t>различные  приемы и правила для упрощения вычислений, не входящих в школьный курс математики</a:t>
            </a:r>
          </a:p>
          <a:p>
            <a:pPr lvl="0"/>
            <a:r>
              <a:rPr lang="ru-RU" sz="3200" dirty="0" smtClean="0"/>
              <a:t>Узнать </a:t>
            </a:r>
            <a:r>
              <a:rPr lang="ru-RU" sz="3200" dirty="0"/>
              <a:t>количество учеников, которые знают эти способы и пользуются ими на уроках и в жизни</a:t>
            </a:r>
          </a:p>
          <a:p>
            <a:pPr lvl="0"/>
            <a:r>
              <a:rPr lang="ru-RU" sz="3200" dirty="0" smtClean="0"/>
              <a:t>Систематизировать </a:t>
            </a:r>
            <a:r>
              <a:rPr lang="ru-RU" sz="3200" dirty="0"/>
              <a:t>материал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Признак делимости на </a:t>
            </a:r>
            <a:r>
              <a:rPr lang="ru-RU" i="1" u="sng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09160"/>
          </a:xfrm>
        </p:spPr>
        <p:txBody>
          <a:bodyPr/>
          <a:lstStyle/>
          <a:p>
            <a:r>
              <a:rPr lang="ru-RU" u="sng" dirty="0" smtClean="0"/>
              <a:t>Число делится на 4, если две последние его цифры нули или образуют число, делящееся на 4. </a:t>
            </a:r>
            <a:endParaRPr lang="ru-RU" u="sng" dirty="0" smtClean="0"/>
          </a:p>
          <a:p>
            <a:endParaRPr lang="ru-RU" i="1" u="sng" dirty="0"/>
          </a:p>
          <a:p>
            <a:r>
              <a:rPr lang="ru-RU" i="1" dirty="0" smtClean="0"/>
              <a:t>317</a:t>
            </a:r>
            <a:r>
              <a:rPr lang="ru-RU" i="1" dirty="0" smtClean="0">
                <a:solidFill>
                  <a:srgbClr val="002060"/>
                </a:solidFill>
              </a:rPr>
              <a:t>00</a:t>
            </a:r>
            <a:r>
              <a:rPr lang="ru-RU" i="1" dirty="0" smtClean="0"/>
              <a:t> </a:t>
            </a:r>
            <a:r>
              <a:rPr lang="ru-RU" i="1" dirty="0" smtClean="0"/>
              <a:t>делится на 4, так как оканчивается двумя нулями; </a:t>
            </a:r>
          </a:p>
          <a:p>
            <a:pPr>
              <a:buNone/>
            </a:pPr>
            <a:r>
              <a:rPr lang="ru-RU" i="1" dirty="0" smtClean="0"/>
              <a:t>     2156</a:t>
            </a:r>
            <a:r>
              <a:rPr lang="ru-RU" i="1" dirty="0" smtClean="0">
                <a:solidFill>
                  <a:srgbClr val="002060"/>
                </a:solidFill>
              </a:rPr>
              <a:t>34</a:t>
            </a:r>
            <a:r>
              <a:rPr lang="ru-RU" i="1" dirty="0" smtClean="0"/>
              <a:t> </a:t>
            </a:r>
            <a:r>
              <a:rPr lang="ru-RU" i="1" dirty="0" smtClean="0"/>
              <a:t>не делится на 4, так как последние две цифры дают число 34, не делящееся на 4; </a:t>
            </a:r>
          </a:p>
          <a:p>
            <a:pPr>
              <a:buNone/>
            </a:pPr>
            <a:r>
              <a:rPr lang="ru-RU" i="1" dirty="0" smtClean="0"/>
              <a:t>     166</a:t>
            </a:r>
            <a:r>
              <a:rPr lang="ru-RU" i="1" dirty="0" smtClean="0">
                <a:solidFill>
                  <a:srgbClr val="002060"/>
                </a:solidFill>
              </a:rPr>
              <a:t>28</a:t>
            </a:r>
            <a:r>
              <a:rPr lang="ru-RU" i="1" dirty="0" smtClean="0"/>
              <a:t> </a:t>
            </a:r>
            <a:r>
              <a:rPr lang="ru-RU" i="1" dirty="0" smtClean="0"/>
              <a:t>делится на 4, так как две последние цифры дают число 28, делящееся на 4.</a:t>
            </a:r>
            <a:endParaRPr lang="ru-RU" i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Признак делимости на </a:t>
            </a:r>
            <a:r>
              <a:rPr lang="ru-RU" i="1" u="sng" dirty="0" smtClean="0"/>
              <a:t>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709160"/>
          </a:xfrm>
        </p:spPr>
        <p:txBody>
          <a:bodyPr>
            <a:normAutofit/>
          </a:bodyPr>
          <a:lstStyle/>
          <a:p>
            <a:r>
              <a:rPr lang="ru-RU" sz="3200" u="sng" dirty="0" smtClean="0"/>
              <a:t>Число делится на 6, если оно делится одновременно на 2 и на 3. </a:t>
            </a:r>
            <a:endParaRPr lang="ru-RU" sz="3200" u="sng" dirty="0" smtClean="0"/>
          </a:p>
          <a:p>
            <a:endParaRPr lang="ru-RU" sz="3200" u="sng" dirty="0" smtClean="0"/>
          </a:p>
          <a:p>
            <a:r>
              <a:rPr lang="ru-RU" sz="3200" i="1" dirty="0" smtClean="0"/>
              <a:t> 126 делится на 6, так как оно делится и на 2, и на 3.</a:t>
            </a:r>
            <a:endParaRPr lang="ru-RU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Признак делимости на </a:t>
            </a:r>
            <a:r>
              <a:rPr lang="ru-RU" i="1" u="sng" dirty="0" smtClean="0"/>
              <a:t>25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На 25 делятся числа, две последние цифры которых  нули или образуют число, делящееся на 25 (т.е. числа, оканчивающиеся на 00, 25, 50 или 75). </a:t>
            </a:r>
            <a:endParaRPr lang="ru-RU" u="sng" dirty="0" smtClean="0"/>
          </a:p>
          <a:p>
            <a:endParaRPr lang="ru-RU" dirty="0"/>
          </a:p>
          <a:p>
            <a:r>
              <a:rPr lang="ru-RU" i="1" dirty="0" smtClean="0"/>
              <a:t>71</a:t>
            </a:r>
            <a:r>
              <a:rPr lang="ru-RU" i="1" dirty="0" smtClean="0">
                <a:solidFill>
                  <a:srgbClr val="002060"/>
                </a:solidFill>
              </a:rPr>
              <a:t>50</a:t>
            </a:r>
            <a:r>
              <a:rPr lang="ru-RU" i="1" dirty="0" smtClean="0"/>
              <a:t> </a:t>
            </a:r>
            <a:r>
              <a:rPr lang="ru-RU" i="1" dirty="0" smtClean="0"/>
              <a:t>делится на 25 (оканчивается на 50). </a:t>
            </a:r>
          </a:p>
          <a:p>
            <a:pPr>
              <a:buNone/>
            </a:pPr>
            <a:r>
              <a:rPr lang="ru-RU" i="1" dirty="0" smtClean="0"/>
              <a:t>    48</a:t>
            </a:r>
            <a:r>
              <a:rPr lang="ru-RU" i="1" dirty="0" smtClean="0">
                <a:solidFill>
                  <a:srgbClr val="002060"/>
                </a:solidFill>
              </a:rPr>
              <a:t>55</a:t>
            </a:r>
            <a:r>
              <a:rPr lang="ru-RU" i="1" dirty="0" smtClean="0"/>
              <a:t> </a:t>
            </a:r>
            <a:r>
              <a:rPr lang="ru-RU" i="1" dirty="0" smtClean="0"/>
              <a:t>не делится на 25 (оканчивается на 55).</a:t>
            </a:r>
            <a:endParaRPr lang="ru-RU" i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Признак делимости на </a:t>
            </a:r>
            <a:r>
              <a:rPr lang="ru-RU" i="1" u="sng" dirty="0" smtClean="0"/>
              <a:t>11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u="sng" dirty="0" smtClean="0"/>
              <a:t>На 11 делятся только те числа, у которых сумма цифр, занимающих нечетные места, либо равна сумме цифр, занимающих четные места, либо отличается от неё   на число, делящееся на 11.</a:t>
            </a:r>
            <a:endParaRPr lang="ru-RU" i="1" u="sng" dirty="0" smtClean="0"/>
          </a:p>
          <a:p>
            <a:r>
              <a:rPr lang="ru-RU" i="1" dirty="0" smtClean="0"/>
              <a:t>Число </a:t>
            </a:r>
            <a:r>
              <a:rPr lang="ru-RU" i="1" dirty="0" smtClean="0">
                <a:solidFill>
                  <a:srgbClr val="002060"/>
                </a:solidFill>
              </a:rPr>
              <a:t>1</a:t>
            </a:r>
            <a:r>
              <a:rPr lang="ru-RU" i="1" dirty="0" smtClean="0"/>
              <a:t>0</a:t>
            </a:r>
            <a:r>
              <a:rPr lang="ru-RU" i="1" dirty="0" smtClean="0">
                <a:solidFill>
                  <a:srgbClr val="002060"/>
                </a:solidFill>
              </a:rPr>
              <a:t>3</a:t>
            </a:r>
            <a:r>
              <a:rPr lang="ru-RU" i="1" dirty="0" smtClean="0"/>
              <a:t>7</a:t>
            </a:r>
            <a:r>
              <a:rPr lang="ru-RU" i="1" dirty="0" smtClean="0">
                <a:solidFill>
                  <a:srgbClr val="002060"/>
                </a:solidFill>
              </a:rPr>
              <a:t>8</a:t>
            </a:r>
            <a:r>
              <a:rPr lang="ru-RU" i="1" dirty="0" smtClean="0"/>
              <a:t>5 делится на 11, так как сумма цифр, занимающих нечетные места, 1+3+8=12 равна сумме цифр, занимающих четные места 0+7+5=12. </a:t>
            </a:r>
          </a:p>
          <a:p>
            <a:pPr>
              <a:buNone/>
            </a:pPr>
            <a:r>
              <a:rPr lang="ru-RU" i="1" dirty="0" smtClean="0"/>
              <a:t>     Число </a:t>
            </a:r>
            <a:r>
              <a:rPr lang="ru-RU" i="1" dirty="0" smtClean="0">
                <a:solidFill>
                  <a:srgbClr val="002060"/>
                </a:solidFill>
              </a:rPr>
              <a:t>9</a:t>
            </a:r>
            <a:r>
              <a:rPr lang="ru-RU" i="1" dirty="0" smtClean="0"/>
              <a:t>1</a:t>
            </a:r>
            <a:r>
              <a:rPr lang="ru-RU" i="1" dirty="0" smtClean="0">
                <a:solidFill>
                  <a:srgbClr val="002060"/>
                </a:solidFill>
              </a:rPr>
              <a:t>6</a:t>
            </a:r>
            <a:r>
              <a:rPr lang="ru-RU" i="1" dirty="0" smtClean="0"/>
              <a:t>3</a:t>
            </a:r>
            <a:r>
              <a:rPr lang="ru-RU" i="1" dirty="0" smtClean="0">
                <a:solidFill>
                  <a:srgbClr val="002060"/>
                </a:solidFill>
              </a:rPr>
              <a:t>6</a:t>
            </a:r>
            <a:r>
              <a:rPr lang="ru-RU" i="1" dirty="0" smtClean="0"/>
              <a:t>2</a:t>
            </a:r>
            <a:r>
              <a:rPr lang="ru-RU" i="1" dirty="0" smtClean="0">
                <a:solidFill>
                  <a:srgbClr val="002060"/>
                </a:solidFill>
              </a:rPr>
              <a:t>7 </a:t>
            </a:r>
            <a:r>
              <a:rPr lang="ru-RU" i="1" dirty="0" smtClean="0"/>
              <a:t>делится на 11, так как сумма цифр, занимающих нечетные места, есть 9+6+6+7=28,а  сумма цифр, занимающих четные места, есть 1+3+2=6; разность между числами 28 и 6 есть 22, а это число делится на 11.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Признак делимости на </a:t>
            </a:r>
            <a:r>
              <a:rPr lang="ru-RU" i="1" u="sng" dirty="0" smtClean="0"/>
              <a:t>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u="sng" dirty="0" smtClean="0"/>
              <a:t>Зачеркни цифру единиц, удвой её и отними от оставшегося  числа. Если эта разность делится на 7, то и первоначальное число делится на 7. </a:t>
            </a:r>
          </a:p>
          <a:p>
            <a:r>
              <a:rPr lang="ru-RU" sz="3200" i="1" dirty="0" smtClean="0"/>
              <a:t>_16</a:t>
            </a:r>
            <a:r>
              <a:rPr lang="ru-RU" sz="3200" strike="sngStrike" dirty="0" smtClean="0"/>
              <a:t>1 </a:t>
            </a:r>
          </a:p>
          <a:p>
            <a:pPr>
              <a:buNone/>
            </a:pPr>
            <a:r>
              <a:rPr lang="ru-RU" sz="3200" dirty="0" smtClean="0"/>
              <a:t>        </a:t>
            </a:r>
            <a:r>
              <a:rPr lang="ru-RU" sz="3200" u="sng" dirty="0" smtClean="0"/>
              <a:t> 2 </a:t>
            </a:r>
          </a:p>
          <a:p>
            <a:pPr>
              <a:buNone/>
            </a:pPr>
            <a:r>
              <a:rPr lang="ru-RU" sz="3200" dirty="0" smtClean="0"/>
              <a:t>       14:7=&gt;161:7 </a:t>
            </a:r>
            <a:endParaRPr lang="ru-RU" sz="3200" i="1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Признак делимости  на </a:t>
            </a:r>
            <a:r>
              <a:rPr lang="ru-RU" i="1" u="sng" dirty="0" smtClean="0"/>
              <a:t>19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u="sng" dirty="0" smtClean="0"/>
              <a:t>Зачеркни последнюю цифру, удвой её, прибавь к оставшемуся числу, проверяй делится на 19 или нет.</a:t>
            </a:r>
          </a:p>
          <a:p>
            <a:r>
              <a:rPr lang="ru-RU" sz="3200" dirty="0" smtClean="0"/>
              <a:t> +32</a:t>
            </a:r>
            <a:r>
              <a:rPr lang="ru-RU" sz="3200" strike="sngStrike" dirty="0" smtClean="0"/>
              <a:t>3 </a:t>
            </a:r>
          </a:p>
          <a:p>
            <a:pPr>
              <a:buNone/>
            </a:pPr>
            <a:r>
              <a:rPr lang="ru-RU" sz="3200" dirty="0" smtClean="0"/>
              <a:t>         </a:t>
            </a:r>
            <a:r>
              <a:rPr lang="ru-RU" sz="3200" u="sng" dirty="0" smtClean="0"/>
              <a:t> 6 </a:t>
            </a:r>
          </a:p>
          <a:p>
            <a:pPr>
              <a:buNone/>
            </a:pPr>
            <a:r>
              <a:rPr lang="ru-RU" sz="3200" dirty="0" smtClean="0"/>
              <a:t>        38:19=&gt;323:19</a:t>
            </a:r>
            <a:endParaRPr lang="ru-RU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Освоение </a:t>
            </a:r>
            <a:r>
              <a:rPr lang="ru-RU" dirty="0"/>
              <a:t>описанных выше приёмов устного счёта поможет </a:t>
            </a:r>
            <a:r>
              <a:rPr lang="ru-RU" dirty="0" smtClean="0"/>
              <a:t>школьникам:</a:t>
            </a:r>
          </a:p>
          <a:p>
            <a:pPr marL="137160" indent="0"/>
            <a:r>
              <a:rPr lang="ru-RU" dirty="0" smtClean="0"/>
              <a:t> Быстро </a:t>
            </a:r>
            <a:r>
              <a:rPr lang="ru-RU" dirty="0"/>
              <a:t>выполнять арифметические </a:t>
            </a:r>
            <a:r>
              <a:rPr lang="ru-RU" dirty="0" smtClean="0"/>
              <a:t>действия</a:t>
            </a:r>
          </a:p>
          <a:p>
            <a:pPr marL="137160" indent="0"/>
            <a:r>
              <a:rPr lang="ru-RU" dirty="0" smtClean="0"/>
              <a:t> Р</a:t>
            </a:r>
            <a:r>
              <a:rPr lang="ru-RU" dirty="0" smtClean="0"/>
              <a:t>азвивать память</a:t>
            </a:r>
          </a:p>
          <a:p>
            <a:pPr marL="137160" indent="0"/>
            <a:r>
              <a:rPr lang="ru-RU" dirty="0" smtClean="0"/>
              <a:t> Повышать математическую культуру мышления </a:t>
            </a:r>
          </a:p>
          <a:p>
            <a:pPr marL="137160" indent="0"/>
            <a:r>
              <a:rPr lang="ru-RU" dirty="0"/>
              <a:t> </a:t>
            </a:r>
            <a:r>
              <a:rPr lang="ru-RU" dirty="0" smtClean="0"/>
              <a:t>Успешно </a:t>
            </a:r>
            <a:r>
              <a:rPr lang="ru-RU" dirty="0" smtClean="0"/>
              <a:t>сдать экзамены </a:t>
            </a:r>
          </a:p>
          <a:p>
            <a:pPr marL="137160" indent="0"/>
            <a:r>
              <a:rPr lang="ru-RU" dirty="0"/>
              <a:t> </a:t>
            </a:r>
            <a:r>
              <a:rPr lang="ru-RU" dirty="0" smtClean="0"/>
              <a:t>Применять полученные знания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smtClean="0"/>
              <a:t>жизни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  <p:pic>
        <p:nvPicPr>
          <p:cNvPr id="6" name="Содержимое 5" descr="i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192397"/>
            <a:ext cx="2832819" cy="2585606"/>
          </a:xfrm>
          <a:effectLst>
            <a:softEdge rad="127000"/>
          </a:effectLst>
        </p:spPr>
      </p:pic>
      <p:pic>
        <p:nvPicPr>
          <p:cNvPr id="2051" name="Picture 3" descr="C:\Documents and Settings\1\Рабочий стол\i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8144" y="1196752"/>
            <a:ext cx="2928958" cy="292895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026" name="Picture 2" descr="C:\Documents and Settings\Максим\Рабочий стол\toonvectors-50725-46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167" y="2132856"/>
            <a:ext cx="4281439" cy="428143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ru-RU" dirty="0" smtClean="0"/>
              <a:t>Анкетирование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590314"/>
              </p:ext>
            </p:extLst>
          </p:nvPr>
        </p:nvGraphicFramePr>
        <p:xfrm>
          <a:off x="539552" y="1628800"/>
          <a:ext cx="8352928" cy="4302760"/>
        </p:xfrm>
        <a:graphic>
          <a:graphicData uri="http://schemas.openxmlformats.org/drawingml/2006/table">
            <a:tbl>
              <a:tblPr firstRow="1" bandRow="1">
                <a:tableStyleId>{D03447BB-5D67-496B-8E87-E561075AD55C}</a:tableStyleId>
              </a:tblPr>
              <a:tblGrid>
                <a:gridCol w="2808312"/>
                <a:gridCol w="1378496"/>
                <a:gridCol w="1368152"/>
                <a:gridCol w="1417360"/>
                <a:gridCol w="138060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Вопрос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7а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7б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Среднее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1)Быстро ли Вы считаете устно?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Да-5</a:t>
                      </a:r>
                    </a:p>
                    <a:p>
                      <a:r>
                        <a:rPr lang="ru-RU" sz="1800" baseline="0" dirty="0" smtClean="0"/>
                        <a:t>Нет-6</a:t>
                      </a:r>
                    </a:p>
                    <a:p>
                      <a:r>
                        <a:rPr lang="ru-RU" sz="1700" baseline="0" dirty="0" smtClean="0"/>
                        <a:t>Наверное</a:t>
                      </a:r>
                      <a:r>
                        <a:rPr lang="ru-RU" sz="1800" baseline="0" dirty="0" smtClean="0"/>
                        <a:t>-3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Да-8</a:t>
                      </a:r>
                    </a:p>
                    <a:p>
                      <a:r>
                        <a:rPr lang="ru-RU" sz="1800" baseline="0" dirty="0" smtClean="0"/>
                        <a:t>Нет-5</a:t>
                      </a:r>
                    </a:p>
                    <a:p>
                      <a:r>
                        <a:rPr lang="ru-RU" sz="1800" baseline="0" dirty="0" smtClean="0"/>
                        <a:t>Наверное-7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Да-8</a:t>
                      </a:r>
                    </a:p>
                    <a:p>
                      <a:r>
                        <a:rPr lang="ru-RU" sz="1800" baseline="0" dirty="0" smtClean="0"/>
                        <a:t>Нет-6</a:t>
                      </a:r>
                    </a:p>
                    <a:p>
                      <a:r>
                        <a:rPr lang="ru-RU" sz="1800" baseline="0" dirty="0" smtClean="0"/>
                        <a:t>Наверное-7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Да-7</a:t>
                      </a:r>
                    </a:p>
                    <a:p>
                      <a:r>
                        <a:rPr lang="ru-RU" sz="1800" baseline="0" dirty="0" smtClean="0"/>
                        <a:t>Нет-6</a:t>
                      </a:r>
                    </a:p>
                    <a:p>
                      <a:r>
                        <a:rPr lang="ru-RU" sz="1800" baseline="0" dirty="0" smtClean="0"/>
                        <a:t>Наверное-6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2)Знаете ли Вы быстрые способы выполнения арифметических действий?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Да-8</a:t>
                      </a:r>
                    </a:p>
                    <a:p>
                      <a:r>
                        <a:rPr lang="ru-RU" sz="1800" baseline="0" dirty="0" smtClean="0"/>
                        <a:t>Нет-4</a:t>
                      </a:r>
                    </a:p>
                    <a:p>
                      <a:r>
                        <a:rPr lang="ru-RU" sz="1800" baseline="0" dirty="0" smtClean="0"/>
                        <a:t>Наверное-2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Да-12</a:t>
                      </a:r>
                    </a:p>
                    <a:p>
                      <a:r>
                        <a:rPr lang="ru-RU" sz="1800" baseline="0" dirty="0" smtClean="0"/>
                        <a:t>Нет-6</a:t>
                      </a:r>
                    </a:p>
                    <a:p>
                      <a:r>
                        <a:rPr lang="ru-RU" sz="1800" baseline="0" dirty="0" smtClean="0"/>
                        <a:t>Наверное-2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Да-8</a:t>
                      </a:r>
                    </a:p>
                    <a:p>
                      <a:r>
                        <a:rPr lang="ru-RU" sz="1800" baseline="0" dirty="0" smtClean="0"/>
                        <a:t>Нет-9</a:t>
                      </a:r>
                    </a:p>
                    <a:p>
                      <a:r>
                        <a:rPr lang="ru-RU" sz="1800" baseline="0" dirty="0" smtClean="0"/>
                        <a:t>Наверное-4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baseline="0" dirty="0" smtClean="0"/>
                        <a:t>Да-9</a:t>
                      </a:r>
                    </a:p>
                    <a:p>
                      <a:r>
                        <a:rPr lang="ru-RU" sz="1800" b="1" baseline="0" dirty="0" smtClean="0"/>
                        <a:t>Нет-6</a:t>
                      </a:r>
                    </a:p>
                    <a:p>
                      <a:r>
                        <a:rPr lang="ru-RU" sz="1800" baseline="0" dirty="0" smtClean="0"/>
                        <a:t>Наверное</a:t>
                      </a:r>
                      <a:r>
                        <a:rPr lang="ru-RU" sz="1800" b="1" baseline="0" dirty="0" smtClean="0"/>
                        <a:t>-3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3)Хотели бы узнать?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Да-14</a:t>
                      </a:r>
                    </a:p>
                    <a:p>
                      <a:r>
                        <a:rPr lang="ru-RU" sz="1800" baseline="0" dirty="0" smtClean="0"/>
                        <a:t>Нет-0</a:t>
                      </a:r>
                    </a:p>
                    <a:p>
                      <a:r>
                        <a:rPr lang="ru-RU" sz="1800" baseline="0" dirty="0" smtClean="0"/>
                        <a:t>Наверное-0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Да-16</a:t>
                      </a:r>
                    </a:p>
                    <a:p>
                      <a:r>
                        <a:rPr lang="ru-RU" sz="1800" baseline="0" dirty="0" smtClean="0"/>
                        <a:t>Нет-2</a:t>
                      </a:r>
                    </a:p>
                    <a:p>
                      <a:r>
                        <a:rPr lang="ru-RU" sz="1800" baseline="0" dirty="0" smtClean="0"/>
                        <a:t>Наверное-2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Да-18</a:t>
                      </a:r>
                    </a:p>
                    <a:p>
                      <a:r>
                        <a:rPr lang="ru-RU" sz="1800" baseline="0" dirty="0" smtClean="0"/>
                        <a:t>Нет-2</a:t>
                      </a:r>
                    </a:p>
                    <a:p>
                      <a:r>
                        <a:rPr lang="ru-RU" sz="1800" baseline="0" dirty="0" smtClean="0"/>
                        <a:t>Наверное-1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baseline="0" dirty="0" smtClean="0"/>
                        <a:t>Да-16</a:t>
                      </a:r>
                    </a:p>
                    <a:p>
                      <a:r>
                        <a:rPr lang="ru-RU" sz="1800" b="1" baseline="0" dirty="0" smtClean="0"/>
                        <a:t>Нет-1</a:t>
                      </a:r>
                    </a:p>
                    <a:p>
                      <a:r>
                        <a:rPr lang="ru-RU" sz="1800" b="1" baseline="0" dirty="0" smtClean="0"/>
                        <a:t>-</a:t>
                      </a:r>
                      <a:r>
                        <a:rPr lang="ru-RU" sz="1800" baseline="0" dirty="0" smtClean="0"/>
                        <a:t>Наверное</a:t>
                      </a:r>
                      <a:r>
                        <a:rPr lang="ru-RU" sz="1800" b="1" baseline="0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4)Понадобятся ли Вам в дальнейшем эти приёмы устного счёта?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Да-13</a:t>
                      </a:r>
                    </a:p>
                    <a:p>
                      <a:r>
                        <a:rPr lang="ru-RU" sz="1800" baseline="0" dirty="0" smtClean="0"/>
                        <a:t>Нет-0</a:t>
                      </a:r>
                    </a:p>
                    <a:p>
                      <a:r>
                        <a:rPr lang="ru-RU" sz="1800" baseline="0" dirty="0" smtClean="0"/>
                        <a:t>Наверное-1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Да-17</a:t>
                      </a:r>
                    </a:p>
                    <a:p>
                      <a:r>
                        <a:rPr lang="ru-RU" sz="1800" baseline="0" dirty="0" smtClean="0"/>
                        <a:t>Нет-2</a:t>
                      </a:r>
                    </a:p>
                    <a:p>
                      <a:r>
                        <a:rPr lang="ru-RU" sz="1800" baseline="0" dirty="0" smtClean="0"/>
                        <a:t>Наверное-1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Да-16</a:t>
                      </a:r>
                    </a:p>
                    <a:p>
                      <a:r>
                        <a:rPr lang="ru-RU" sz="1800" baseline="0" dirty="0" smtClean="0"/>
                        <a:t>Нет-4</a:t>
                      </a:r>
                    </a:p>
                    <a:p>
                      <a:r>
                        <a:rPr lang="ru-RU" sz="1800" baseline="0" dirty="0" smtClean="0"/>
                        <a:t>Наверное-1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baseline="0" dirty="0" smtClean="0"/>
                        <a:t>Да-15</a:t>
                      </a:r>
                    </a:p>
                    <a:p>
                      <a:r>
                        <a:rPr lang="ru-RU" sz="1800" b="1" baseline="0" dirty="0" smtClean="0"/>
                        <a:t>Нет-2</a:t>
                      </a:r>
                    </a:p>
                    <a:p>
                      <a:r>
                        <a:rPr lang="ru-RU" sz="1800" baseline="0" dirty="0" smtClean="0"/>
                        <a:t>Наверное</a:t>
                      </a:r>
                      <a:r>
                        <a:rPr lang="ru-RU" sz="1800" b="1" baseline="0" dirty="0" smtClean="0"/>
                        <a:t>-1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Русский крестьянский способ умножения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Содержимое 5" descr="Рисунок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7412" y="1756385"/>
            <a:ext cx="3669175" cy="4396154"/>
          </a:xfrm>
          <a:effectLst>
            <a:softEdge rad="1270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Метод </a:t>
            </a:r>
            <a:r>
              <a:rPr lang="ru-RU" i="1" dirty="0" smtClean="0"/>
              <a:t>“</a:t>
            </a:r>
            <a:r>
              <a:rPr lang="ru-RU" dirty="0" smtClean="0"/>
              <a:t>решётки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		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08" y="1571612"/>
          <a:ext cx="5500726" cy="48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1357322"/>
                <a:gridCol w="1357322"/>
                <a:gridCol w="1428760"/>
              </a:tblGrid>
              <a:tr h="1222062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</a:tr>
              <a:tr h="135732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</a:p>
                    <a:p>
                      <a:r>
                        <a:rPr lang="ru-RU" b="1" dirty="0" smtClean="0"/>
                        <a:t>        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 </a:t>
                      </a:r>
                    </a:p>
                    <a:p>
                      <a:r>
                        <a:rPr lang="ru-RU" b="1" baseline="0" dirty="0" smtClean="0"/>
                        <a:t>        </a:t>
                      </a:r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</a:p>
                    <a:p>
                      <a:r>
                        <a:rPr lang="ru-RU" b="1" baseline="0" dirty="0" smtClean="0"/>
                        <a:t>        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</a:p>
                    <a:p>
                      <a:r>
                        <a:rPr lang="ru-RU" b="1" dirty="0" smtClean="0"/>
                        <a:t>    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   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</a:tr>
              <a:tr h="10001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7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5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Стрелка вниз 21"/>
          <p:cNvSpPr/>
          <p:nvPr/>
        </p:nvSpPr>
        <p:spPr>
          <a:xfrm>
            <a:off x="1714480" y="2714596"/>
            <a:ext cx="500066" cy="41434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2143108" y="6429372"/>
            <a:ext cx="4071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Умножение на пальцах</a:t>
            </a:r>
            <a:endParaRPr lang="ru-RU" dirty="0"/>
          </a:p>
        </p:txBody>
      </p:sp>
      <p:pic>
        <p:nvPicPr>
          <p:cNvPr id="1026" name="Рисунок 3" descr="руки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475656" y="1340768"/>
            <a:ext cx="6192688" cy="5108257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Умножение числа на 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63993"/>
            <a:ext cx="8229600" cy="470916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X</a:t>
            </a:r>
            <a:r>
              <a:rPr lang="ru-RU" sz="5400" dirty="0" smtClean="0"/>
              <a:t>·</a:t>
            </a:r>
            <a:r>
              <a:rPr lang="en-US" sz="5400" dirty="0" smtClean="0"/>
              <a:t>4=x</a:t>
            </a:r>
            <a:r>
              <a:rPr lang="ru-RU" sz="5400" dirty="0" smtClean="0"/>
              <a:t>·</a:t>
            </a:r>
            <a:r>
              <a:rPr lang="en-US" sz="5400" dirty="0" smtClean="0"/>
              <a:t>2</a:t>
            </a:r>
            <a:r>
              <a:rPr lang="ru-RU" sz="5400" dirty="0" smtClean="0"/>
              <a:t>·</a:t>
            </a:r>
            <a:r>
              <a:rPr lang="en-US" sz="5400" dirty="0" smtClean="0"/>
              <a:t>2</a:t>
            </a:r>
            <a:endParaRPr lang="ru-RU" sz="5400" dirty="0" smtClean="0"/>
          </a:p>
          <a:p>
            <a:r>
              <a:rPr lang="ru-RU" sz="5400" dirty="0" smtClean="0"/>
              <a:t>67·4=67·2·2=134·2=2686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r>
              <a:rPr lang="ru-RU" dirty="0" smtClean="0"/>
              <a:t>Деление числа на 4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145773"/>
            <a:ext cx="8507288" cy="470916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X:4=x:2:2</a:t>
            </a:r>
            <a:endParaRPr lang="ru-RU" sz="5400" dirty="0" smtClean="0"/>
          </a:p>
          <a:p>
            <a:r>
              <a:rPr lang="ru-RU" sz="5400" dirty="0" smtClean="0"/>
              <a:t>324:4=(324:2):2=162:2=81</a:t>
            </a:r>
            <a:endParaRPr lang="ru-RU" sz="5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799</TotalTime>
  <Words>755</Words>
  <Application>Microsoft Office PowerPoint</Application>
  <PresentationFormat>Экран (4:3)</PresentationFormat>
  <Paragraphs>164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Апекс</vt:lpstr>
      <vt:lpstr> </vt:lpstr>
      <vt:lpstr>Цели работы:</vt:lpstr>
      <vt:lpstr>История</vt:lpstr>
      <vt:lpstr>Анкетирование</vt:lpstr>
      <vt:lpstr>Русский крестьянский способ умножения</vt:lpstr>
      <vt:lpstr>Метод “решётки</vt:lpstr>
      <vt:lpstr>Умножение на пальцах</vt:lpstr>
      <vt:lpstr>Умножение числа на 4</vt:lpstr>
      <vt:lpstr>Деление числа на 4 </vt:lpstr>
      <vt:lpstr>Умножение числа на 5</vt:lpstr>
      <vt:lpstr>Деление числа на 5</vt:lpstr>
      <vt:lpstr>Умножение числа на 1,5</vt:lpstr>
      <vt:lpstr>Умножение числа на 9 </vt:lpstr>
      <vt:lpstr>Умножение двузначного числа  на 11</vt:lpstr>
      <vt:lpstr>Умножение числа на 25</vt:lpstr>
      <vt:lpstr>Деление на 25</vt:lpstr>
      <vt:lpstr>Умножение чисел на 22, 33, ..., 99 </vt:lpstr>
      <vt:lpstr>Возведение в квадрат двузначного числа, оканчивающегося на 5</vt:lpstr>
      <vt:lpstr>Признаки делимости</vt:lpstr>
      <vt:lpstr>Признак делимости на 4</vt:lpstr>
      <vt:lpstr>Признак делимости на 6</vt:lpstr>
      <vt:lpstr>Признак делимости на 25</vt:lpstr>
      <vt:lpstr>Признак делимости на 11</vt:lpstr>
      <vt:lpstr>Признак делимости на 7</vt:lpstr>
      <vt:lpstr>Признак делимости  на 19</vt:lpstr>
      <vt:lpstr>Итоги работы: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</dc:creator>
  <cp:lastModifiedBy>User</cp:lastModifiedBy>
  <cp:revision>83</cp:revision>
  <dcterms:created xsi:type="dcterms:W3CDTF">2014-11-06T16:54:51Z</dcterms:created>
  <dcterms:modified xsi:type="dcterms:W3CDTF">2015-04-14T20:05:10Z</dcterms:modified>
</cp:coreProperties>
</file>