
<file path=[Content_Types].xml><?xml version="1.0" encoding="utf-8"?>
<Types xmlns="http://schemas.openxmlformats.org/package/2006/content-types">
  <Default ContentType="image/jpeg" Extension="jpe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7" Target="slides/slide15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14" Target="slides/slide12.xml" Type="http://schemas.openxmlformats.org/officeDocument/2006/relationships/slide"/>
  <Relationship Id="rId13" Target="slides/slide11.xml" Type="http://schemas.openxmlformats.org/officeDocument/2006/relationships/slide"/>
  <Relationship Id="rId18" Target="slides/slide16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19" Target="slides/slide17.xml" Type="http://schemas.openxmlformats.org/officeDocument/2006/relationships/slide"/>
  <Relationship Id="rId5" Target="slides/slide3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16" Target="slides/slide14.xml" Type="http://schemas.openxmlformats.org/officeDocument/2006/relationships/slide"/>
  <Relationship Id="rId20" Target="tableStyles.xml" Type="http://schemas.openxmlformats.org/officeDocument/2006/relationships/tableStyles"/>
  <Relationship Id="rId2" Target="slideMasters/slideMaster1.xml" Type="http://schemas.openxmlformats.org/officeDocument/2006/relationships/slideMaster"/>
  <Relationship Id="rId9" Target="slides/slide7.xml" Type="http://schemas.openxmlformats.org/officeDocument/2006/relationships/slide"/>
  <Relationship Id="rId15" Target="slides/slide13.xml" Type="http://schemas.openxmlformats.org/officeDocument/2006/relationships/slide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58" name="GroupShape 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9" name="Shape 59"/>
          <p:cNvSpPr txBox="true"/>
          <p:nvPr isPhoto="false">
            <p:ph idx="0" type="title"/>
          </p:nvPr>
        </p:nvSpPr>
        <p:spPr>
          <a:xfrm flipH="false" flipV="false" rot="0"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0" name="Shape 60"/>
          <p:cNvSpPr txBox="true"/>
          <p:nvPr isPhoto="false">
            <p:ph idx="1" type="subTitle"/>
          </p:nvPr>
        </p:nvSpPr>
        <p:spPr>
          <a:xfrm flipH="false" flipV="false" rot="0"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xfrm flipH="false" flipV="false" rot="0"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" type="body"/>
          </p:nvPr>
        </p:nvSpPr>
        <p:spPr>
          <a:xfrm flipH="false" flipV="false" rot="0"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7" name="Shape 27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8" name="Shape 2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29" name="Shape 2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0" name="Shape 3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1" name="GroupShape 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" name="Shape 3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33" name="Shape 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4" name="Shape 3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42" name="GroupShape 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" name="Shape 4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4" name="Shape 44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2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3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7" name="Shape 47"/>
          <p:cNvSpPr txBox="true"/>
          <p:nvPr isPhoto="false">
            <p:ph idx="4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8" name="Shape 4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49" name="Shape 4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0" name="Shape 5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7" name="Shape 37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8" name="Shape 38"/>
          <p:cNvSpPr txBox="true"/>
          <p:nvPr isPhoto="false">
            <p:ph idx="2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9" name="Shape 3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40" name="Shape 4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1" name="Shape 4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1" name="GroupShape 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2" name="Shape 52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3" name="Shape 53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54" name="Shape 54"/>
          <p:cNvSpPr txBox="true"/>
          <p:nvPr isPhoto="false">
            <p:ph idx="2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5" name="Shape 5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27.08.2024</a:t>
            </a:r>
          </a:p>
        </p:txBody>
      </p:sp>
      <p:sp>
        <p:nvSpPr>
          <p:cNvPr hidden="false" id="56" name="Shape 5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7" name="Shape 5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27.08.2024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20.jpeg" Type="http://schemas.openxmlformats.org/officeDocument/2006/relationships/image"/>
  <Relationship Id="rId2" Target="../media/21.jpeg" Type="http://schemas.openxmlformats.org/officeDocument/2006/relationships/image"/>
  <Relationship Id="rId3" Target="../media/22.jpeg" Type="http://schemas.openxmlformats.org/officeDocument/2006/relationships/image"/>
  <Relationship Id="rId4" Target="../media/23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24.jpeg" Type="http://schemas.openxmlformats.org/officeDocument/2006/relationships/image"/>
  <Relationship Id="rId2" Target="../media/25.jpeg" Type="http://schemas.openxmlformats.org/officeDocument/2006/relationships/image"/>
  <Relationship Id="rId3" Target="../media/26.jpeg" Type="http://schemas.openxmlformats.org/officeDocument/2006/relationships/image"/>
  <Relationship Id="rId4" Target="../media/27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media/28.jpeg" Type="http://schemas.openxmlformats.org/officeDocument/2006/relationships/image"/>
  <Relationship Id="rId2" Target="../media/29.jpeg" Type="http://schemas.openxmlformats.org/officeDocument/2006/relationships/image"/>
  <Relationship Id="rId3" Target="../media/30.jpeg" Type="http://schemas.openxmlformats.org/officeDocument/2006/relationships/image"/>
  <Relationship Id="rId4" Target="../media/31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1" Target="../media/32.jpeg" Type="http://schemas.openxmlformats.org/officeDocument/2006/relationships/image"/>
  <Relationship Id="rId2" Target="../media/33.jpeg" Type="http://schemas.openxmlformats.org/officeDocument/2006/relationships/image"/>
  <Relationship Id="rId3" Target="../media/34.jpeg" Type="http://schemas.openxmlformats.org/officeDocument/2006/relationships/image"/>
  <Relationship Id="rId4" Target="../media/35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1" Target="../media/36.jpeg" Type="http://schemas.openxmlformats.org/officeDocument/2006/relationships/image"/>
  <Relationship Id="rId2" Target="../media/37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5.xml.rels><?xml version="1.0" encoding="UTF-8" standalone="no" ?>
<Relationships xmlns="http://schemas.openxmlformats.org/package/2006/relationships">
  <Relationship Id="rId1" Target="../media/38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6.xml.rels><?xml version="1.0" encoding="UTF-8" standalone="no" ?>
<Relationships xmlns="http://schemas.openxmlformats.org/package/2006/relationships">
  <Relationship Id="rId1" Target="../media/39.jpeg" Type="http://schemas.openxmlformats.org/officeDocument/2006/relationships/image"/>
  <Relationship Id="rId2" Target="../media/40.jpeg" Type="http://schemas.openxmlformats.org/officeDocument/2006/relationships/image"/>
  <Relationship Id="rId3" Target="../media/41.jpeg" Type="http://schemas.openxmlformats.org/officeDocument/2006/relationships/image"/>
  <Relationship Id="rId4" Target="../media/42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1" Target="../media/43.jpe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3.jpeg" Type="http://schemas.openxmlformats.org/officeDocument/2006/relationships/image"/>
  <Relationship Id="rId2" Target="../media/4.jpeg" Type="http://schemas.openxmlformats.org/officeDocument/2006/relationships/image"/>
  <Relationship Id="rId3" Target="../media/5.jpeg" Type="http://schemas.openxmlformats.org/officeDocument/2006/relationships/image"/>
  <Relationship Id="rId4" Target="../media/6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7.jpeg" Type="http://schemas.openxmlformats.org/officeDocument/2006/relationships/image"/>
  <Relationship Id="rId2" Target="../media/8.jpeg" Type="http://schemas.openxmlformats.org/officeDocument/2006/relationships/image"/>
  <Relationship Id="rId3" Target="../media/9.jpeg" Type="http://schemas.openxmlformats.org/officeDocument/2006/relationships/image"/>
  <Relationship Id="rId4" Target="../media/10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11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1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13.jpeg" Type="http://schemas.openxmlformats.org/officeDocument/2006/relationships/image"/>
  <Relationship Id="rId2" Target="../media/14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15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16.jpeg" Type="http://schemas.openxmlformats.org/officeDocument/2006/relationships/image"/>
  <Relationship Id="rId2" Target="../media/17.jpeg" Type="http://schemas.openxmlformats.org/officeDocument/2006/relationships/image"/>
  <Relationship Id="rId3" Target="../media/18.jpeg" Type="http://schemas.openxmlformats.org/officeDocument/2006/relationships/image"/>
  <Relationship Id="rId4" Target="../media/19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" y="0"/>
            <a:ext cx="9143999" cy="6858000"/>
          </a:xfrm>
          <a:prstGeom prst="rect">
            <a:avLst/>
          </a:prstGeom>
        </p:spPr>
      </p:pic>
      <p:sp>
        <p:nvSpPr>
          <p:cNvPr hidden="false" id="79" name="Shape 79"/>
          <p:cNvSpPr txBox="true"/>
          <p:nvPr isPhoto="false">
            <p:ph idx="0" type="title"/>
          </p:nvPr>
        </p:nvSpPr>
        <p:spPr>
          <a:xfrm flipH="false" flipV="false" rot="0">
            <a:off x="755576" y="116632"/>
            <a:ext cx="7772400" cy="147002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Частное дошкольное образовательное учреждение «Детский сад № 244 ОАО «РЖД» </a:t>
            </a:r>
            <a:b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ст. Облучье</a:t>
            </a:r>
            <a:endParaRPr sz="28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0" name="Shape 80"/>
          <p:cNvSpPr txBox="true"/>
          <p:nvPr isPhoto="false">
            <p:ph idx="1" type="subTitle"/>
          </p:nvPr>
        </p:nvSpPr>
        <p:spPr>
          <a:xfrm flipH="false" flipV="false" rot="0">
            <a:off x="4929187" y="1922401"/>
            <a:ext cx="4183893" cy="288032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«Человек труда» –</a:t>
            </a:r>
          </a:p>
          <a:p>
            <a:r>
              <a:rPr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ранняя                                                      профориентационная </a:t>
            </a:r>
            <a:endParaRPr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работа</a:t>
            </a:r>
            <a:endParaRPr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endParaRPr>
              <a:solidFill>
                <a:schemeClr val="accent1">
                  <a:lumMod val="50000"/>
                </a:schemeClr>
              </a:solidFill>
            </a:endParaRPr>
          </a:p>
          <a:p>
            <a:endParaRPr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sz="200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899592" y="5341858"/>
            <a:ext cx="7704857" cy="1477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r" indent="0" marL="0"/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Выполнила: Усачева Е.Н.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indent="0" marL="0"/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заместитель заведующего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Ст. Облучье, 2024 г.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0" name="GroupShape 1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2" name="Picture 14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43" name="Shape 14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</a:rPr>
              <a:t>2 этап</a:t>
            </a:r>
            <a:endParaRPr sz="3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hidden="false" id="145" name="Picture 14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868144" y="980728"/>
            <a:ext cx="3159351" cy="5616623"/>
          </a:xfrm>
          <a:prstGeom prst="rect">
            <a:avLst/>
          </a:prstGeom>
        </p:spPr>
      </p:pic>
      <p:pic>
        <p:nvPicPr>
          <p:cNvPr hidden="false" id="147" name="Picture 147"/>
          <p:cNvPicPr preferRelativeResize="true"/>
          <p:nvPr isPhoto="false">
            <p:ph idx="1" type="body"/>
          </p:nvPr>
        </p:nvPicPr>
        <p:blipFill>
          <a:blip r:embed="rId3"/>
          <a:stretch/>
        </p:blipFill>
        <p:spPr>
          <a:xfrm flipH="false" flipV="false" rot="0">
            <a:off x="323528" y="4149080"/>
            <a:ext cx="4596844" cy="2587203"/>
          </a:xfrm>
          <a:prstGeom prst="rect">
            <a:avLst/>
          </a:prstGeom>
        </p:spPr>
      </p:pic>
      <p:pic>
        <p:nvPicPr>
          <p:cNvPr hidden="false" id="149" name="Picture 149"/>
          <p:cNvPicPr preferRelativeResize="true"/>
          <p:nvPr isPhoto="false"/>
        </p:nvPicPr>
        <p:blipFill>
          <a:blip r:embed="rId4"/>
          <a:srcRect b="34000" l="0" r="0" t="0"/>
          <a:stretch/>
        </p:blipFill>
        <p:spPr>
          <a:xfrm flipH="false" flipV="false" rot="0">
            <a:off x="107502" y="1196752"/>
            <a:ext cx="5522801" cy="27337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0" name="GroupShape 1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2" name="Picture 15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53" name="Shape 15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3 этап, «Страна РЖД»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55" name="Picture 155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107504" y="1196752"/>
            <a:ext cx="3914079" cy="2232248"/>
          </a:xfrm>
          <a:prstGeom prst="rect">
            <a:avLst/>
          </a:prstGeom>
        </p:spPr>
      </p:pic>
      <p:pic>
        <p:nvPicPr>
          <p:cNvPr hidden="false" id="157" name="Picture 15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004048" y="1196752"/>
            <a:ext cx="4029893" cy="2474607"/>
          </a:xfrm>
          <a:prstGeom prst="rect">
            <a:avLst/>
          </a:prstGeom>
        </p:spPr>
      </p:pic>
      <p:pic>
        <p:nvPicPr>
          <p:cNvPr hidden="false" id="159" name="Picture 15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2267744" y="3429000"/>
            <a:ext cx="3960440" cy="3125034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0" name="GroupShape 1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2" name="Picture 16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63" name="Shape 16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этап, «Страна РЖД»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65" name="Picture 165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-13994" y="1556792"/>
            <a:ext cx="4546848" cy="2049228"/>
          </a:xfrm>
          <a:prstGeom prst="rect">
            <a:avLst/>
          </a:prstGeom>
        </p:spPr>
      </p:pic>
      <p:pic>
        <p:nvPicPr>
          <p:cNvPr hidden="false" id="167" name="Picture 16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890260" y="1196751"/>
            <a:ext cx="4176464" cy="1882299"/>
          </a:xfrm>
          <a:prstGeom prst="rect">
            <a:avLst/>
          </a:prstGeom>
        </p:spPr>
      </p:pic>
      <p:pic>
        <p:nvPicPr>
          <p:cNvPr hidden="false" id="169" name="Picture 16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2867811" y="3681028"/>
            <a:ext cx="3984442" cy="2988332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0" name="GroupShape 1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2" name="Picture 17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73" name="Shape 17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этап, «Дедушка Паровоз»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75" name="Picture 175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539552" y="4631101"/>
            <a:ext cx="4838684" cy="2181187"/>
          </a:xfrm>
          <a:prstGeom prst="rect">
            <a:avLst/>
          </a:prstGeom>
        </p:spPr>
      </p:pic>
      <p:pic>
        <p:nvPicPr>
          <p:cNvPr hidden="false" id="177" name="Picture 17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5496" y="1196752"/>
            <a:ext cx="4824535" cy="2666006"/>
          </a:xfrm>
          <a:prstGeom prst="rect">
            <a:avLst/>
          </a:prstGeom>
        </p:spPr>
      </p:pic>
      <p:pic>
        <p:nvPicPr>
          <p:cNvPr hidden="false" id="179" name="Picture 17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300192" y="1222413"/>
            <a:ext cx="2376264" cy="4452016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0" name="GroupShape 1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2" name="Picture 18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5439" y="0"/>
            <a:ext cx="9149439" cy="6858000"/>
          </a:xfrm>
          <a:prstGeom prst="rect">
            <a:avLst/>
          </a:prstGeom>
        </p:spPr>
      </p:pic>
      <p:sp>
        <p:nvSpPr>
          <p:cNvPr hidden="false" id="183" name="Shape 18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3 этап, «Дедушка Паровоз»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85" name="Picture 185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459919" y="2348880"/>
            <a:ext cx="8229600" cy="382625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6" name="GroupShape 1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8" name="Picture 18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89" name="Shape 18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этап, «Увлекательный мир железнодорожных профессий»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90" name="Shape 19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0" lvl="0" marL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Встреча с работником железнодорожного транспорта (Машинистом).</a:t>
            </a:r>
          </a:p>
          <a:p>
            <a:pPr indent="0" lvl="0" marL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Квест игра </a:t>
            </a:r>
            <a:r>
              <a:rPr>
                <a:latin typeface="Times New Roman"/>
                <a:ea typeface="Times New Roman"/>
                <a:cs typeface="Times New Roman"/>
              </a:rPr>
              <a:t>«Путешествие по железнодорожному вокзалу» </a:t>
            </a:r>
          </a:p>
          <a:p>
            <a:pPr indent="0" lvl="0" marL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Театрализованная постановка «Козлята и железная дорога»</a:t>
            </a:r>
          </a:p>
          <a:p>
            <a:pPr indent="0" lvl="0" marL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«</a:t>
            </a:r>
            <a:r>
              <a:rPr>
                <a:latin typeface="Times New Roman"/>
                <a:ea typeface="Times New Roman"/>
                <a:cs typeface="Times New Roman"/>
              </a:rPr>
              <a:t>Лего</a:t>
            </a:r>
            <a:r>
              <a:rPr>
                <a:latin typeface="Times New Roman"/>
                <a:ea typeface="Times New Roman"/>
                <a:cs typeface="Times New Roman"/>
              </a:rPr>
              <a:t>–клуб</a:t>
            </a:r>
            <a:r>
              <a:rPr>
                <a:latin typeface="Times New Roman"/>
                <a:ea typeface="Times New Roman"/>
                <a:cs typeface="Times New Roman"/>
              </a:rPr>
              <a:t>» «Поезд будущего»</a:t>
            </a:r>
          </a:p>
          <a:p>
            <a:pPr indent="0" lvl="0" marL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Игровая образовательная ситуация «Правила безопасного поведения на железной дороге»</a:t>
            </a:r>
          </a:p>
          <a:p>
            <a:pPr indent="0" lvl="0" marL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Квест игра «Приключение железнодорожных знаков».</a:t>
            </a:r>
          </a:p>
          <a:p>
            <a:pPr indent="0" marL="0">
              <a:buNone/>
            </a:pPr>
          </a:p>
        </p:txBody>
      </p:sp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1" name="GroupShape 1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93" name="Picture 19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94" name="Shape 19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3 этап, «Увлекательный мир железнодорожных профессий»</a:t>
            </a:r>
            <a:endParaRPr sz="3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hidden="false" id="196" name="Picture 196"/>
          <p:cNvPicPr preferRelativeResize="true"/>
          <p:nvPr isPhoto="false">
            <p:ph idx="1" type="body"/>
          </p:nvPr>
        </p:nvPicPr>
        <p:blipFill>
          <a:blip r:embed="rId2"/>
          <a:srcRect b="28528" l="9690" r="7812" t="32349"/>
          <a:stretch/>
        </p:blipFill>
        <p:spPr>
          <a:xfrm flipH="false" flipV="false" rot="0">
            <a:off x="4165598" y="1268760"/>
            <a:ext cx="4978401" cy="1773382"/>
          </a:xfrm>
          <a:prstGeom prst="rect">
            <a:avLst/>
          </a:prstGeom>
        </p:spPr>
      </p:pic>
      <p:pic>
        <p:nvPicPr>
          <p:cNvPr hidden="false" id="198" name="Picture 198"/>
          <p:cNvPicPr preferRelativeResize="true"/>
          <p:nvPr isPhoto="false"/>
        </p:nvPicPr>
        <p:blipFill>
          <a:blip r:embed="rId3"/>
          <a:srcRect b="14314" l="0" r="42980" t="20181"/>
          <a:stretch/>
        </p:blipFill>
        <p:spPr>
          <a:xfrm flipH="false" flipV="false" rot="0">
            <a:off x="4574719" y="3394364"/>
            <a:ext cx="4019979" cy="3463635"/>
          </a:xfrm>
          <a:prstGeom prst="rect">
            <a:avLst/>
          </a:prstGeom>
        </p:spPr>
      </p:pic>
      <p:pic>
        <p:nvPicPr>
          <p:cNvPr hidden="false" id="200" name="Picture 200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251519" y="1484784"/>
            <a:ext cx="3783138" cy="5044186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01" name="GroupShape 20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03" name="Picture 20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" y="0"/>
            <a:ext cx="9143999" cy="6858000"/>
          </a:xfrm>
          <a:prstGeom prst="rect">
            <a:avLst/>
          </a:prstGeom>
        </p:spPr>
      </p:pic>
      <p:sp>
        <p:nvSpPr>
          <p:cNvPr hidden="false" id="204" name="Shape 204"/>
          <p:cNvSpPr txBox="true"/>
          <p:nvPr isPhoto="false">
            <p:ph idx="0" type="title"/>
          </p:nvPr>
        </p:nvSpPr>
        <p:spPr>
          <a:xfrm flipH="false" flipV="false" rot="0">
            <a:off x="755576" y="116632"/>
            <a:ext cx="7772400" cy="147002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Частное дошкольное образовательное учреждение «Детский сад № 244 ОАО «РЖД» </a:t>
            </a:r>
            <a:b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ст. Облучье</a:t>
            </a:r>
            <a:endParaRPr sz="28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5" name="Shape 205"/>
          <p:cNvSpPr txBox="true"/>
          <p:nvPr isPhoto="false">
            <p:ph idx="1" type="subTitle"/>
          </p:nvPr>
        </p:nvSpPr>
        <p:spPr>
          <a:xfrm flipH="false" flipV="false" rot="0">
            <a:off x="4932040" y="1916832"/>
            <a:ext cx="4183893" cy="288032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«Человек труда» –</a:t>
            </a:r>
          </a:p>
          <a:p>
            <a:r>
              <a:rPr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ранняя                                                      профориентационная </a:t>
            </a:r>
            <a:endParaRPr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работа</a:t>
            </a:r>
            <a:endParaRPr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endParaRPr>
              <a:solidFill>
                <a:schemeClr val="accent1">
                  <a:lumMod val="50000"/>
                </a:schemeClr>
              </a:solidFill>
            </a:endParaRPr>
          </a:p>
          <a:p>
            <a:endParaRPr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sz="200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hidden="false" id="206" name="Shape 206"/>
          <p:cNvSpPr txBox="true"/>
          <p:nvPr isPhoto="false"/>
        </p:nvSpPr>
        <p:spPr>
          <a:xfrm flipH="false" flipV="false" rot="0">
            <a:off x="899592" y="5341858"/>
            <a:ext cx="7704857" cy="1477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r" indent="0" marL="0"/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Выполнила: Усачева Е.Н.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indent="0" marL="0"/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заместитель заведующего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Ст. Облучье, 2024 г.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4" name="Picture 8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85" name="Shape 8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«Человек труда» - ранняя профориентационная работа на профессии железнодорожного транспорта</a:t>
            </a:r>
            <a:endParaRPr sz="32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6" name="Shape 8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just" indent="0" marL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Задачи: </a:t>
            </a:r>
          </a:p>
          <a:p>
            <a:pPr algn="just" lvl="0"/>
            <a:r>
              <a:rPr sz="2800">
                <a:latin typeface="Times New Roman"/>
                <a:ea typeface="Times New Roman"/>
                <a:cs typeface="Times New Roman"/>
              </a:rPr>
              <a:t>Создание эффективной системы воспитания по ранней ориентации дошкольников с использованием проектной деятельности.</a:t>
            </a:r>
          </a:p>
          <a:p>
            <a:pPr algn="just" lvl="0"/>
            <a:r>
              <a:rPr sz="2800">
                <a:latin typeface="Times New Roman"/>
                <a:ea typeface="Times New Roman"/>
                <a:cs typeface="Times New Roman"/>
              </a:rPr>
              <a:t>Формирование позитивных установок для раннего профессионального самоопределения на профессии ЖД транспорта через знакомство с трудом взрослых.</a:t>
            </a:r>
          </a:p>
          <a:p>
            <a:pPr algn="just" lvl="0"/>
            <a:r>
              <a:rPr sz="2800">
                <a:latin typeface="Times New Roman"/>
                <a:ea typeface="Times New Roman"/>
                <a:cs typeface="Times New Roman"/>
              </a:rPr>
              <a:t>Создание предметно-развивающей пространственной среды, стимулирующей интерес детей к железнодорожному транспорту.</a:t>
            </a:r>
          </a:p>
          <a:p>
            <a:pPr indent="0" marL="0">
              <a:buNone/>
            </a:p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7" name="GroupShape 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9" name="Picture 8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90" name="Shape 9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Предметно- развивающая среда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92" name="Picture 92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0" y="2204808"/>
            <a:ext cx="3408614" cy="4525962"/>
          </a:xfrm>
          <a:prstGeom prst="rect">
            <a:avLst/>
          </a:prstGeom>
        </p:spPr>
      </p:pic>
      <p:pic>
        <p:nvPicPr>
          <p:cNvPr hidden="false" id="94" name="Picture 9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456789" y="3257600"/>
            <a:ext cx="2552090" cy="3600400"/>
          </a:xfrm>
          <a:prstGeom prst="rect">
            <a:avLst/>
          </a:prstGeom>
        </p:spPr>
      </p:pic>
      <p:pic>
        <p:nvPicPr>
          <p:cNvPr hidden="false" id="96" name="Picture 9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3487146" y="1268760"/>
            <a:ext cx="2969642" cy="319903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7" name="GroupShape 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9" name="Picture 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00" name="Shape 10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Предметно- развивающая среда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02" name="Picture 102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4790013" y="1124744"/>
            <a:ext cx="3471923" cy="1771500"/>
          </a:xfrm>
          <a:prstGeom prst="rect">
            <a:avLst/>
          </a:prstGeom>
        </p:spPr>
      </p:pic>
      <p:pic>
        <p:nvPicPr>
          <p:cNvPr hidden="false" id="104" name="Picture 104"/>
          <p:cNvPicPr preferRelativeResize="true"/>
          <p:nvPr isPhoto="false"/>
        </p:nvPicPr>
        <p:blipFill>
          <a:blip r:embed="rId3"/>
          <a:srcRect b="0" l="12858" r="17114" t="40003"/>
          <a:stretch/>
        </p:blipFill>
        <p:spPr>
          <a:xfrm flipH="false" flipV="false" rot="0">
            <a:off x="395536" y="1304764"/>
            <a:ext cx="3731490" cy="4248472"/>
          </a:xfrm>
          <a:prstGeom prst="rect">
            <a:avLst/>
          </a:prstGeom>
        </p:spPr>
      </p:pic>
      <p:pic>
        <p:nvPicPr>
          <p:cNvPr hidden="false" id="106" name="Picture 106"/>
          <p:cNvPicPr preferRelativeResize="true"/>
          <p:nvPr isPhoto="false"/>
        </p:nvPicPr>
        <p:blipFill>
          <a:blip r:embed="rId4"/>
          <a:srcRect b="0" l="0" r="0" t="21386"/>
          <a:stretch/>
        </p:blipFill>
        <p:spPr>
          <a:xfrm flipH="false" flipV="false" rot="0">
            <a:off x="4584947" y="2802401"/>
            <a:ext cx="3882057" cy="4055599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7" name="GroupShape 1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9" name="Picture 10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10" name="Shape 11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Программа по ранней профориентации дошкольников «Человек труда».</a:t>
            </a:r>
            <a:b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1" name="Shape 11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indent="0" marL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Цель программы</a:t>
            </a:r>
            <a:r>
              <a:t>: </a:t>
            </a:r>
          </a:p>
          <a:p>
            <a:pPr algn="just" indent="457200" marL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Ранняя </a:t>
            </a:r>
            <a:r>
              <a:rPr sz="2800">
                <a:latin typeface="Times New Roman"/>
                <a:ea typeface="Times New Roman"/>
                <a:cs typeface="Times New Roman"/>
              </a:rPr>
              <a:t>профориентация на железнодорожные профессии. Создание системы работы по самоопределению дошкольников в мире профессий железнодорожного транспорта, предоставить детям возможности по раннему профессиональному самоопределению.</a:t>
            </a:r>
          </a:p>
          <a:p>
            <a:pPr indent="0" marL="0">
              <a:buNone/>
            </a:p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4" name="Picture 1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15" name="Shape 11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40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Задачи программы</a:t>
            </a:r>
            <a:r>
              <a:rPr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>
                <a:solidFill>
                  <a:schemeClr val="accent1">
                    <a:lumMod val="50000"/>
                  </a:schemeClr>
                </a:solidFill>
              </a:rPr>
            </a:b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hidden="false" id="116" name="Shape 11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lvl="0"/>
            <a:r>
              <a:rPr>
                <a:latin typeface="Times New Roman"/>
                <a:ea typeface="Times New Roman"/>
                <a:cs typeface="Times New Roman"/>
              </a:rPr>
              <a:t>Познакомить детей дошкольного возраста	с миром профессий железнодорожного транспорта;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</a:rPr>
              <a:t>Создать условия познания прошлого и настоящего железной дороги, ее роли в современном обществе;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</a:rPr>
              <a:t>Способствовать	воспитанию	гордости	за	своих	родителей,	работающих на железнодорожном транспорте;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</a:rPr>
              <a:t>Воспитание положительного отношения и уважения к профессии железнодорожника.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</a:rPr>
              <a:t>Формирование у детей знаний об общественной значимости труда работников на железной дороге, о взаимосвязи и взаимозависимости различных видов труда железнодорожника, и с другими профессиями.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</a:rPr>
              <a:t>Формирование у детей знаний о правилах поведения вблизи железнодорожных объектов и в железнодорожном транспорте.</a:t>
            </a:r>
          </a:p>
          <a:p/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7" name="GroupShape 1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9" name="Picture 11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20" name="Shape 12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40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Этапы реализации Программы</a:t>
            </a:r>
            <a:r>
              <a:t>:</a:t>
            </a:r>
            <a:br/>
          </a:p>
        </p:txBody>
      </p:sp>
      <p:sp>
        <p:nvSpPr>
          <p:cNvPr hidden="false" id="121" name="Shape 121"/>
          <p:cNvSpPr txBox="true"/>
          <p:nvPr isPhoto="false">
            <p:ph idx="1" type="body"/>
          </p:nvPr>
        </p:nvSpPr>
        <p:spPr>
          <a:xfrm flipH="false" flipV="false" rot="0">
            <a:off x="457200" y="1556792"/>
            <a:ext cx="8229600" cy="456937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0">
              <a:buNone/>
            </a:pPr>
            <a:r>
              <a:rPr sz="2400">
                <a:latin typeface="Times New Roman"/>
                <a:ea typeface="Times New Roman"/>
                <a:cs typeface="Times New Roman"/>
              </a:rPr>
              <a:t>1 этап – работа с детьми 2-3 лет</a:t>
            </a:r>
          </a:p>
          <a:p>
            <a:pPr algn="ctr" indent="0" marL="0">
              <a:buNone/>
            </a:pPr>
            <a:r>
              <a:rPr sz="2400">
                <a:latin typeface="Times New Roman"/>
                <a:ea typeface="Times New Roman"/>
                <a:cs typeface="Times New Roman"/>
              </a:rPr>
              <a:t>2 этап– работа с детьми 3-5 лет</a:t>
            </a:r>
          </a:p>
          <a:p>
            <a:pPr algn="ctr" indent="0" marL="0">
              <a:buNone/>
            </a:pPr>
            <a:r>
              <a:rPr sz="2400">
                <a:latin typeface="Times New Roman"/>
                <a:ea typeface="Times New Roman"/>
                <a:cs typeface="Times New Roman"/>
              </a:rPr>
              <a:t>3 этап– работа с детьми 5-7 лет</a:t>
            </a:r>
          </a:p>
          <a:p/>
        </p:txBody>
      </p:sp>
      <p:pic>
        <p:nvPicPr>
          <p:cNvPr hidden="false" id="123" name="Picture 12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979711" y="3717032"/>
            <a:ext cx="4896544" cy="2754306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6" name="Picture 12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9439" cy="6858000"/>
          </a:xfrm>
          <a:prstGeom prst="rect">
            <a:avLst/>
          </a:prstGeom>
        </p:spPr>
      </p:pic>
      <p:sp>
        <p:nvSpPr>
          <p:cNvPr hidden="false" id="127" name="Shape 1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2 этап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8" name="Shape 12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just" indent="457200" marL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С детьми 3-5 лет    реализовали долгосрочный (1 год) проект </a:t>
            </a:r>
            <a:r>
              <a:rPr b="true"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«Что такое железная дорога?», </a:t>
            </a:r>
            <a:r>
              <a:rPr sz="2800">
                <a:latin typeface="Times New Roman"/>
                <a:ea typeface="Times New Roman"/>
                <a:cs typeface="Times New Roman"/>
              </a:rPr>
              <a:t>в рамках которого воспитанники познакомились с видами железнодорожного транспорта (грузовой, пассажирский, пожарный), их особенностями, </a:t>
            </a:r>
            <a:r>
              <a:rPr sz="2800">
                <a:latin typeface="Times New Roman"/>
                <a:ea typeface="Times New Roman"/>
                <a:cs typeface="Times New Roman"/>
              </a:rPr>
              <a:t>с профессиями </a:t>
            </a:r>
            <a:r>
              <a:rPr sz="2800">
                <a:latin typeface="Times New Roman"/>
                <a:ea typeface="Times New Roman"/>
                <a:cs typeface="Times New Roman"/>
              </a:rPr>
              <a:t>железнодорожников</a:t>
            </a:r>
            <a:r>
              <a:rPr b="true"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(</a:t>
            </a:r>
            <a:r>
              <a:rPr sz="2800">
                <a:latin typeface="Times New Roman"/>
                <a:ea typeface="Times New Roman"/>
                <a:cs typeface="Times New Roman"/>
              </a:rPr>
              <a:t>машинист, помощник </a:t>
            </a:r>
            <a:r>
              <a:rPr sz="2800">
                <a:latin typeface="Times New Roman"/>
                <a:ea typeface="Times New Roman"/>
                <a:cs typeface="Times New Roman"/>
              </a:rPr>
              <a:t>машиниста, кассир, контролёр, осмотрщик пути),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9" name="GroupShape 1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1" name="Picture 13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-56007"/>
            <a:ext cx="9149439" cy="6858000"/>
          </a:xfrm>
          <a:prstGeom prst="rect">
            <a:avLst/>
          </a:prstGeom>
        </p:spPr>
      </p:pic>
      <p:sp>
        <p:nvSpPr>
          <p:cNvPr hidden="false" id="132" name="Shape 13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l"/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   2 этап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34" name="Picture 13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766544" y="225725"/>
            <a:ext cx="3354327" cy="3354327"/>
          </a:xfrm>
          <a:prstGeom prst="rect">
            <a:avLst/>
          </a:prstGeom>
        </p:spPr>
      </p:pic>
      <p:pic>
        <p:nvPicPr>
          <p:cNvPr hidden="false" id="136" name="Picture 13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0255" y="1516500"/>
            <a:ext cx="4127104" cy="4127104"/>
          </a:xfrm>
          <a:prstGeom prst="rect">
            <a:avLst/>
          </a:prstGeom>
        </p:spPr>
      </p:pic>
      <p:sp>
        <p:nvSpPr>
          <p:cNvPr hidden="false" id="137" name="Shape 137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39" name="Picture 139"/>
          <p:cNvPicPr preferRelativeResize="true"/>
          <p:nvPr isPhoto="false"/>
        </p:nvPicPr>
        <p:blipFill>
          <a:blip r:embed="rId4"/>
          <a:srcRect b="-2921" l="12147" r="26076" t="2921"/>
          <a:stretch/>
        </p:blipFill>
        <p:spPr>
          <a:xfrm flipH="false" flipV="false" rot="0">
            <a:off x="3995936" y="3580052"/>
            <a:ext cx="3724960" cy="3356992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MyOffice-CoreFramework-Windows/35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2024-08-27T00:23:56Z</dcterms:created>
  <dcterms:modified xsi:type="dcterms:W3CDTF">2026-03-19T01:44:05Z</dcterms:modified>
</cp:coreProperties>
</file>