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2" r:id="rId10"/>
    <p:sldId id="273" r:id="rId11"/>
    <p:sldId id="275" r:id="rId12"/>
    <p:sldId id="270" r:id="rId13"/>
    <p:sldId id="276" r:id="rId14"/>
    <p:sldId id="274" r:id="rId15"/>
    <p:sldId id="265" r:id="rId16"/>
    <p:sldId id="277" r:id="rId17"/>
    <p:sldId id="266" r:id="rId18"/>
    <p:sldId id="267" r:id="rId19"/>
    <p:sldId id="271" r:id="rId20"/>
    <p:sldId id="269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0" autoAdjust="0"/>
    <p:restoredTop sz="94660"/>
  </p:normalViewPr>
  <p:slideViewPr>
    <p:cSldViewPr>
      <p:cViewPr varScale="1">
        <p:scale>
          <a:sx n="69" d="100"/>
          <a:sy n="69" d="100"/>
        </p:scale>
        <p:origin x="-14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005DA9A-43F9-49EF-8DDA-E84350057098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C89BBD9-A3AC-4CAB-83D1-8A1F78EC66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5DA9A-43F9-49EF-8DDA-E84350057098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9BBD9-A3AC-4CAB-83D1-8A1F78EC66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A005DA9A-43F9-49EF-8DDA-E84350057098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3C89BBD9-A3AC-4CAB-83D1-8A1F78EC66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5DA9A-43F9-49EF-8DDA-E84350057098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C89BBD9-A3AC-4CAB-83D1-8A1F78EC66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5DA9A-43F9-49EF-8DDA-E84350057098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3C89BBD9-A3AC-4CAB-83D1-8A1F78EC66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005DA9A-43F9-49EF-8DDA-E84350057098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C89BBD9-A3AC-4CAB-83D1-8A1F78EC66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005DA9A-43F9-49EF-8DDA-E84350057098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C89BBD9-A3AC-4CAB-83D1-8A1F78EC66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5DA9A-43F9-49EF-8DDA-E84350057098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C89BBD9-A3AC-4CAB-83D1-8A1F78EC66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5DA9A-43F9-49EF-8DDA-E84350057098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C89BBD9-A3AC-4CAB-83D1-8A1F78EC66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5DA9A-43F9-49EF-8DDA-E84350057098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C89BBD9-A3AC-4CAB-83D1-8A1F78EC66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A005DA9A-43F9-49EF-8DDA-E84350057098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3C89BBD9-A3AC-4CAB-83D1-8A1F78EC66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005DA9A-43F9-49EF-8DDA-E84350057098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C89BBD9-A3AC-4CAB-83D1-8A1F78EC66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hyperlink" Target="http://yandex.ru/images/search?img_url=http://cdn1.img22.rian.ru/images/91476/74/914767432.jpg&amp;uinfo=sw-979-sh-550-ww-874-wh-476-pd-1-wp-2x3_640x960&amp;_=1366022485480&amp;suggest_reqid=69335224142312882712039172712108&amp;viewport=narrow&amp;text=%D0%BA%D0%B0%D1%80%D1%82%D0%B8%D0%BD%D0%BA%D0%B8%20%D1%80%D0%B0%D0%B1%D0%BE%D1%82%D1%8B%20%D0%B6%D1%83%D1%80%D0%BD%D0%B0%D0%BB%D0%B8%D1%81%D1%82%D0%BE%D0%B2%20%D0%BE%20%D1%86%D0%B8%D1%80%D0%BA%D0%B5&amp;pos=16&amp;rpt=simage&amp;pin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yandex.ru/images/search?img_url=http://www.tv100.ru/img/sorl/c9/d9/c9d9c52b0d1b19c10ca365f469409616.jpg&amp;uinfo=sw-979-sh-550-ww-874-wh-476-pd-1-wp-2x3_640x960&amp;_=1366022565550&amp;viewport=narrow&amp;suggest_reqid=69335224142312882725298572682051&amp;p=2&amp;text=%D0%BA%D0%B0%D1%80%D1%82%D0%B8%D0%BD%D0%BA%D0%B8%20%D1%80%D0%B0%D0%B1%D0%BE%D1%82%D1%8B%20%D0%B6%D1%83%D1%80%D0%BD%D0%B0%D0%BB%D0%B8%D1%81%D1%82%D0%BE%D0%B2%20%D0%BE%20%D1%81%D0%BF%D0%BE%D1%80%D1%82%D0%B5&amp;pos=87&amp;rpt=simage&amp;pin=1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://yandex.ru/images/search?img_url=http://urozhai.com/sites/default/files/image/gerbicudu(1).jpg&amp;uinfo=sw-979-sh-550-ww-874-wh-476-pd-1-wp-2x3_640x960&amp;_=1366022529932&amp;suggest_reqid=69335224142312882724854129422035&amp;viewport=narrow&amp;text=%D0%BA%D0%B0%D1%80%D1%82%D0%B8%D0%BD%D0%BA%D0%B8%20%D1%80%D0%B0%D0%B1%D0%BE%D1%82%D1%8B%20%D0%B6%D1%83%D1%80%D0%BD%D0%B0%D0%BB%D0%B8%D1%81%D1%82%D0%BE%D0%B2%20%D0%BE%20%D1%83%D1%80%D0%BE%D0%B6%D0%B0%D0%B5&amp;pos=1&amp;rpt=simage&amp;pin=1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hyperlink" Target="http://yandex.ru/images/search?source=wiz&amp;img_url=http://img-fotki.yandex.ru/get/5205/vokrugskazki.24/0_46155_f3f7816b_M.jpg&amp;uinfo=sw-979-sh-550-ww-886-wh-476-pd-1-wp-2x3_640x960&amp;_=1366020765335&amp;viewport=narrow&amp;text=%D0%BA%D0%B0%D1%80%D1%82%D0%B8%D0%BD%D0%BA%D0%B8%20%D0%BE%D0%B1%D0%BB%D0%BE%D0%B6%D0%B5%D0%BA%20%D0%B4%D0%B5%D1%82%D1%81%D0%BA%D0%B8%D1%85%20%D0%B6%D1%83%D1%80%D0%BD%D0%B0%D0%BB%D0%BE%D0%B2&amp;noreask=1&amp;pos=1&amp;rpt=simage&amp;lr=14&amp;pin=1" TargetMode="Externa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im2-tub-ru.yandex.net/i?id=3b14569b353844411effe95389dc45c2&amp;n=21http://im1-tub-ru.yandex.net/i?id=965ad66030e6beaa4ad4c9062ef326a2&amp;n=21" TargetMode="External"/><Relationship Id="rId2" Type="http://schemas.openxmlformats.org/officeDocument/2006/relationships/hyperlink" Target="http://im0-tub-ru.yandex.net/i?id=944238b3433c5268cfbb339facdcc35c&amp;n=2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m3-tub-ru.yandex.net/i?id=61a809db8be20f63edd8efda2517a733&amp;n=21" TargetMode="External"/><Relationship Id="rId4" Type="http://schemas.openxmlformats.org/officeDocument/2006/relationships/hyperlink" Target="http://smeshariki-mir.ru/zhurnal/0503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686800" cy="2423136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              Литературное чтение 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«Перспективная начальная школа»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                          2 класс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Урок-проект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«Мой детский журнал»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4143380"/>
            <a:ext cx="6481786" cy="135732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                     Учитель начальных классов </a:t>
            </a:r>
          </a:p>
          <a:p>
            <a:r>
              <a:rPr lang="ru-RU" dirty="0" smtClean="0"/>
              <a:t>                     Рудакова Галина Викторовна</a:t>
            </a:r>
          </a:p>
          <a:p>
            <a:r>
              <a:rPr lang="ru-RU" dirty="0" smtClean="0"/>
              <a:t>                     МБОУ»Ульяновская СОШ»</a:t>
            </a:r>
          </a:p>
          <a:p>
            <a:r>
              <a:rPr lang="ru-RU" dirty="0" smtClean="0"/>
              <a:t>                     Тверская область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Как новости попадают в газеты, журналы?</a:t>
            </a:r>
            <a:endParaRPr lang="ru-RU" sz="4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Новости сообщает </a:t>
            </a:r>
            <a:r>
              <a:rPr lang="ru-RU" sz="2000" dirty="0" err="1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журналист.А</a:t>
            </a: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кто такой журналист?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Журналист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-человек, который одним из первых узнает о каких-либо событиях и умеет о них рассказать.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 чем может рассказывать журналист?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Журналист - Картинка 641/5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2928934"/>
            <a:ext cx="3041651" cy="2872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857224" y="3357562"/>
            <a:ext cx="1143008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 спорте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28926" y="3500438"/>
            <a:ext cx="1357322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 цирке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85852" y="4429132"/>
            <a:ext cx="127159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 урожае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00166" y="5500702"/>
            <a:ext cx="1343028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 театре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86116" y="4714884"/>
            <a:ext cx="1414466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 погоде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im2-tub-ru.yandex.net/i?id=258f5acb9308c1038a7393b387302ad5-13-144&amp;n=24">
            <a:hlinkClick r:id="rId2"/>
          </p:cNvPr>
          <p:cNvPicPr>
            <a:picLocks noGrp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71538" y="4500570"/>
            <a:ext cx="185737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0-tub-ru.yandex.net/i?id=452f972ecd60b66aa43863521aced9e1-37-144&amp;n=24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15206" y="2500306"/>
            <a:ext cx="1651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1-tub-ru.yandex.net/i?id=a2013f43bd056b7ece5f8e5b35877842-98-144&amp;n=24">
            <a:hlinkClick r:id="rId6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71802" y="1714488"/>
            <a:ext cx="1651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42844" y="1714488"/>
            <a:ext cx="3214710" cy="175432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Журналист, пишущий о спорте.</a:t>
            </a:r>
          </a:p>
          <a:p>
            <a:r>
              <a:rPr lang="ru-RU" b="1" dirty="0" smtClean="0">
                <a:ln w="50800"/>
                <a:latin typeface="Times New Roman" pitchFamily="18" charset="0"/>
                <a:cs typeface="Times New Roman" pitchFamily="18" charset="0"/>
              </a:rPr>
              <a:t>Он посещает спортивные соревнования, потом сообщают об </a:t>
            </a:r>
            <a:r>
              <a:rPr lang="ru-RU" b="1" dirty="0" err="1" smtClean="0">
                <a:ln w="50800"/>
                <a:latin typeface="Times New Roman" pitchFamily="18" charset="0"/>
                <a:cs typeface="Times New Roman" pitchFamily="18" charset="0"/>
              </a:rPr>
              <a:t>этом.В</a:t>
            </a:r>
            <a:r>
              <a:rPr lang="ru-RU" b="1" dirty="0" smtClean="0">
                <a:ln w="50800"/>
                <a:latin typeface="Times New Roman" pitchFamily="18" charset="0"/>
                <a:cs typeface="Times New Roman" pitchFamily="18" charset="0"/>
              </a:rPr>
              <a:t> чем он должен разбираться?</a:t>
            </a:r>
            <a:endParaRPr lang="ru-RU" b="1" dirty="0">
              <a:ln w="50800"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28926" y="4500570"/>
            <a:ext cx="4572000" cy="1477328"/>
          </a:xfrm>
          <a:prstGeom prst="rect">
            <a:avLst/>
          </a:prstGeom>
          <a:solidFill>
            <a:srgbClr val="00B0F0"/>
          </a:solidFill>
        </p:spPr>
        <p:txBody>
          <a:bodyPr>
            <a:spAutoFit/>
          </a:bodyPr>
          <a:lstStyle/>
          <a:p>
            <a:r>
              <a:rPr lang="ru-RU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Журналист, пишущий о цирковой программе.</a:t>
            </a:r>
          </a:p>
          <a:p>
            <a:r>
              <a:rPr lang="ru-RU" b="1" dirty="0" smtClean="0">
                <a:ln w="50800"/>
                <a:latin typeface="Times New Roman" pitchFamily="18" charset="0"/>
                <a:cs typeface="Times New Roman" pitchFamily="18" charset="0"/>
              </a:rPr>
              <a:t>Он посещает цирковые представления, потом сообщают об этом. В чем он должен разбираться?</a:t>
            </a:r>
            <a:endParaRPr lang="ru-RU" b="1" dirty="0">
              <a:ln w="50800"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57752" y="1857364"/>
            <a:ext cx="3643338" cy="646331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Журналист, пишущий об урожае.</a:t>
            </a:r>
          </a:p>
          <a:p>
            <a:r>
              <a:rPr lang="ru-RU" b="1" dirty="0" smtClean="0">
                <a:ln w="50800"/>
                <a:latin typeface="Times New Roman" pitchFamily="18" charset="0"/>
                <a:cs typeface="Times New Roman" pitchFamily="18" charset="0"/>
              </a:rPr>
              <a:t>В чем он должен  разбираться?</a:t>
            </a:r>
            <a:endParaRPr lang="ru-RU" b="1" dirty="0">
              <a:ln w="50800"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720" y="3786190"/>
            <a:ext cx="118811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В  спорте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57752" y="2714620"/>
            <a:ext cx="2293128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 сельском хозяйстве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00430" y="6072206"/>
            <a:ext cx="2473691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 цирковой программе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Что такое периодика</a:t>
            </a:r>
            <a:r>
              <a:rPr lang="ru-RU" dirty="0" smtClean="0">
                <a:solidFill>
                  <a:srgbClr val="FFFF00"/>
                </a:solidFill>
              </a:rPr>
              <a:t>?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Газеты и журналы называют   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периодикой.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Это означает, что они периодически, то есть через одинаковые отрезки времени.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429124" y="1589567"/>
            <a:ext cx="4301977" cy="4572000"/>
          </a:xfrm>
        </p:spPr>
        <p:txBody>
          <a:bodyPr/>
          <a:lstStyle/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Один раз в день-ежедневник,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Один раз в неделю-еженедельник,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Один раз в месяц-ежемесячник,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Один раз в год-ежегодник.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Какие журналы вы знаете?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Какие журналы вы читали?</a:t>
            </a:r>
          </a:p>
          <a:p>
            <a:pPr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Каждый журнал имеет</a:t>
            </a:r>
          </a:p>
          <a:p>
            <a:pPr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         свое лицо, </a:t>
            </a:r>
          </a:p>
          <a:p>
            <a:pPr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         свои рубрики, </a:t>
            </a:r>
          </a:p>
          <a:p>
            <a:pPr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        своего хозяина.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endParaRPr lang="ru-RU" i="1" dirty="0"/>
          </a:p>
        </p:txBody>
      </p:sp>
      <p:pic>
        <p:nvPicPr>
          <p:cNvPr id="5" name="Содержимое 4" descr="Фото и видео - Изба-Читальня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714488"/>
            <a:ext cx="1733538" cy="2154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Pinme.ru / Познайка - детский журнал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1714488"/>
            <a:ext cx="1557342" cy="230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1 (март) 2005 - Журнал &quot;Смешарики&quot;- я.ру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4214818"/>
            <a:ext cx="1714512" cy="219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1-tub-ru.yandex.net/i?id=965ad66030e6beaa4ad4c9062ef326a2-112-144&amp;n=24">
            <a:hlinkClick r:id="rId5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786" y="4357694"/>
            <a:ext cx="157163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На обложке Свадебного журнала фотоэффект онлайн, эффект фото на газете - 23 May 2013 - Blog - Zdes-est-vse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29190" y="4429132"/>
            <a:ext cx="150019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000364" y="2743200"/>
            <a:ext cx="5494349" cy="1673225"/>
          </a:xfrm>
        </p:spPr>
        <p:txBody>
          <a:bodyPr>
            <a:normAutofit fontScale="25000" lnSpcReduction="20000"/>
          </a:bodyPr>
          <a:lstStyle/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1.Придумай название журнала.</a:t>
            </a:r>
          </a:p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2.Придумай обложку журнала и нарисуй её.</a:t>
            </a:r>
          </a:p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3.Подумай и запиши, что будет печататься в журнале. Оформи  список.</a:t>
            </a:r>
          </a:p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4.Придумай 2 страницы  журнала. Оформи эти страницы.</a:t>
            </a:r>
          </a:p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5.Оформи модель журнала.</a:t>
            </a:r>
          </a:p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6.Защити проект, ответив на вопросы:</a:t>
            </a:r>
          </a:p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-Почему выбрали такое название?</a:t>
            </a:r>
          </a:p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-Почему решили печатать данный материал?</a:t>
            </a:r>
          </a:p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-Где можно найти материал для журнала?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 этап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 работы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2928934"/>
            <a:ext cx="2786082" cy="35719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Самостоятельное  оформление  самодельной книжки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1.Определить сколько страниц.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2.Сложить листы, крепить их.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3.Написать выбранное произведение.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4.Нарисовать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ллюстрацию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1.Яркость оформления и оригинальность материалов .</a:t>
            </a:r>
          </a:p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2.Самостоятельность  при выполнении работы.</a:t>
            </a:r>
          </a:p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3.Полнота раскрытия темы.</a:t>
            </a:r>
          </a:p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4.Активность  участников  творческой работы.</a:t>
            </a:r>
          </a:p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5.Внесение вклада в общее дело и получения 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удовольствиея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от своей деятельности.</a:t>
            </a:r>
          </a:p>
          <a:p>
            <a:endParaRPr lang="ru-RU" sz="8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критерии оценки работы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1.Демонстрация работ.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2.Защита по рубрикам.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Зачитывание рубрик, произведений по данным рубрикам: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улица стихов, сказочный городок(сказки), страна загадок, литературная мастерская(книжка- самоделка).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этап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.Защита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проекта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Творческие работы учеников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1\Desktop\моя работа ргв\фото\Фото441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892943" y="1250141"/>
            <a:ext cx="2357454" cy="3143272"/>
          </a:xfrm>
          <a:prstGeom prst="rect">
            <a:avLst/>
          </a:prstGeom>
          <a:noFill/>
        </p:spPr>
      </p:pic>
      <p:pic>
        <p:nvPicPr>
          <p:cNvPr id="1027" name="Picture 3" descr="C:\Users\1\Desktop\моя работа ргв\фото\Фото44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714488"/>
            <a:ext cx="2303876" cy="3071834"/>
          </a:xfrm>
          <a:prstGeom prst="rect">
            <a:avLst/>
          </a:prstGeom>
          <a:noFill/>
        </p:spPr>
      </p:pic>
      <p:pic>
        <p:nvPicPr>
          <p:cNvPr id="1028" name="Picture 4" descr="C:\Users\1\Desktop\моя работа ргв\фото\Фото44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3143248"/>
            <a:ext cx="2373875" cy="3165166"/>
          </a:xfrm>
          <a:prstGeom prst="rect">
            <a:avLst/>
          </a:prstGeom>
          <a:noFill/>
        </p:spPr>
      </p:pic>
      <p:pic>
        <p:nvPicPr>
          <p:cNvPr id="1029" name="Picture 5" descr="C:\Users\1\Desktop\моя работа ргв\фото\Фото441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298" y="3786190"/>
            <a:ext cx="2140262" cy="28536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Творческие работы учеников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1\Desktop\моя работа ргв\фото\Фото442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 rot="15556823">
            <a:off x="5749297" y="1394447"/>
            <a:ext cx="2348874" cy="3131832"/>
          </a:xfrm>
          <a:prstGeom prst="rect">
            <a:avLst/>
          </a:prstGeom>
          <a:noFill/>
        </p:spPr>
      </p:pic>
      <p:pic>
        <p:nvPicPr>
          <p:cNvPr id="2051" name="Picture 3" descr="C:\Users\1\Desktop\моя работа ргв\фото\Фото44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3714752"/>
            <a:ext cx="2105982" cy="2807976"/>
          </a:xfrm>
          <a:prstGeom prst="rect">
            <a:avLst/>
          </a:prstGeom>
          <a:noFill/>
        </p:spPr>
      </p:pic>
      <p:pic>
        <p:nvPicPr>
          <p:cNvPr id="2052" name="Picture 4" descr="C:\Users\1\Desktop\моя работа ргв\фото\Фото442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650070">
            <a:off x="735762" y="1521062"/>
            <a:ext cx="2305041" cy="3073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Творческие работы учеников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1\Desktop\моя работа ргв\фото\Фото44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687977">
            <a:off x="641419" y="1308977"/>
            <a:ext cx="2470831" cy="3294441"/>
          </a:xfrm>
          <a:prstGeom prst="rect">
            <a:avLst/>
          </a:prstGeom>
          <a:noFill/>
        </p:spPr>
      </p:pic>
      <p:pic>
        <p:nvPicPr>
          <p:cNvPr id="3075" name="Picture 3" descr="C:\Users\1\Desktop\моя работа ргв\фото\Фото44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885976">
            <a:off x="1913035" y="3750975"/>
            <a:ext cx="2311760" cy="3082347"/>
          </a:xfrm>
          <a:prstGeom prst="rect">
            <a:avLst/>
          </a:prstGeom>
          <a:noFill/>
        </p:spPr>
      </p:pic>
      <p:pic>
        <p:nvPicPr>
          <p:cNvPr id="3076" name="Picture 4" descr="C:\Users\1\Desktop\моя работа ргв\фото\Фото443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5442683">
            <a:off x="5905081" y="3787967"/>
            <a:ext cx="2106363" cy="2808484"/>
          </a:xfrm>
          <a:prstGeom prst="rect">
            <a:avLst/>
          </a:prstGeom>
          <a:noFill/>
        </p:spPr>
      </p:pic>
      <p:pic>
        <p:nvPicPr>
          <p:cNvPr id="3077" name="Picture 5" descr="C:\Users\1\Desktop\моя работа ргв\фото\Фото443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610068">
            <a:off x="5308009" y="1458243"/>
            <a:ext cx="2033404" cy="27112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учить находить необходимую информацию для выполнения учебных  заданий  с использованием учебной литературы;</a:t>
            </a:r>
          </a:p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-формировать навыки работы в группе;</a:t>
            </a:r>
          </a:p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-формировать ответственное отношение к порученному делу;</a:t>
            </a:r>
          </a:p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-формировать умение работать аккуратно;</a:t>
            </a:r>
          </a:p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-договариваться, приходить к общему решению в совместной деятельности;</a:t>
            </a:r>
          </a:p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-возможность научиться работать с детской периодикой</a:t>
            </a:r>
          </a:p>
          <a:p>
            <a:endParaRPr lang="ru-RU" sz="9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проекта: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Понравилось ли вам создавать журнал?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Исследование какой темы  провели?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Удалось ли решить поставленную задачу?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Каким способом?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Какие получились результаты?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Где можно применить новые задания?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Закончи предложения: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«Мне понравилось выполнять…..»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«Я  работал(а) с настроением…»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im0-tub-ru.yandex.net/i?id=944238b3433c5268cfbb339facdcc35c&amp;n=21</a:t>
            </a:r>
            <a:endParaRPr lang="en-US" sz="2000" dirty="0" smtClean="0"/>
          </a:p>
          <a:p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im2-tub-ru.yandex.net/i?id=3b14569b353844411effe95389dc45c2&amp;n=21</a:t>
            </a:r>
            <a:r>
              <a:rPr lang="en-US" sz="2000" dirty="0">
                <a:hlinkClick r:id="rId3"/>
              </a:rPr>
              <a:t>http://im1-tub-ru.yandexhttp://</a:t>
            </a:r>
            <a:r>
              <a:rPr lang="en-US" sz="2000" dirty="0" smtClean="0">
                <a:hlinkClick r:id="rId3"/>
              </a:rPr>
              <a:t>im2-tub-ru.yandex.net/i?id=94094a3289eb8674adc9f559c10dde3c&amp;n=21</a:t>
            </a:r>
          </a:p>
          <a:p>
            <a:r>
              <a:rPr lang="en-US" sz="2000" dirty="0" err="1" smtClean="0">
                <a:hlinkClick r:id="rId3"/>
              </a:rPr>
              <a:t>.net</a:t>
            </a:r>
            <a:r>
              <a:rPr lang="en-US" sz="2000" dirty="0" smtClean="0">
                <a:hlinkClick r:id="rId3"/>
              </a:rPr>
              <a:t>/</a:t>
            </a:r>
            <a:r>
              <a:rPr lang="en-US" sz="2000" dirty="0" err="1" smtClean="0">
                <a:hlinkClick r:id="rId3"/>
              </a:rPr>
              <a:t>i?id</a:t>
            </a:r>
            <a:r>
              <a:rPr lang="en-US" sz="2000" dirty="0" smtClean="0">
                <a:hlinkClick r:id="rId3"/>
              </a:rPr>
              <a:t>=965ad66030e6beaa4ad4c9062ef326a2&amp;n=21</a:t>
            </a:r>
            <a:endParaRPr lang="en-US" sz="2000" dirty="0" smtClean="0"/>
          </a:p>
          <a:p>
            <a:r>
              <a:rPr lang="en-US" sz="2000" dirty="0">
                <a:hlinkClick r:id="rId4"/>
              </a:rPr>
              <a:t>http://</a:t>
            </a:r>
            <a:r>
              <a:rPr lang="en-US" sz="2000" dirty="0" smtClean="0">
                <a:hlinkClick r:id="rId4"/>
              </a:rPr>
              <a:t>smeshariki-mir.ru/zhurnal/0503.jpg</a:t>
            </a:r>
            <a:endParaRPr lang="en-US" sz="2000" dirty="0" smtClean="0"/>
          </a:p>
          <a:p>
            <a:r>
              <a:rPr lang="en-US" sz="2000" dirty="0" smtClean="0">
                <a:hlinkClick r:id="rId5"/>
              </a:rPr>
              <a:t>http</a:t>
            </a:r>
            <a:r>
              <a:rPr lang="en-US" sz="2000">
                <a:hlinkClick r:id="rId5"/>
              </a:rPr>
              <a:t>://</a:t>
            </a:r>
            <a:r>
              <a:rPr lang="en-US" sz="2000" smtClean="0">
                <a:hlinkClick r:id="rId5"/>
              </a:rPr>
              <a:t>im3-tub-ru.yandex.net/i?id=61a809db8be20f63edd8efda2517a733&amp;n=21</a:t>
            </a:r>
            <a:endParaRPr lang="en-US" sz="200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dirty="0"/>
          </a:p>
          <a:p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-создать модель своего журнала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-создать свою книжечку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-проявлять инициативу  и творчество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-работать дружно, ответственно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-оказывать помощь друг другу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Задачи для учеников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pPr marL="609600" indent="-609600">
              <a:lnSpc>
                <a:spcPct val="90000"/>
              </a:lnSpc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Распределение по группам:</a:t>
            </a:r>
          </a:p>
          <a:p>
            <a:pPr marL="609600" indent="-609600">
              <a:lnSpc>
                <a:spcPct val="90000"/>
              </a:lnSpc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                  первая группа</a:t>
            </a:r>
          </a:p>
          <a:p>
            <a:pPr marL="609600" indent="-609600">
              <a:lnSpc>
                <a:spcPct val="90000"/>
              </a:lnSpc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pPr marL="609600" indent="-609600">
              <a:lnSpc>
                <a:spcPct val="90000"/>
              </a:lnSpc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                  вторая  группа</a:t>
            </a:r>
          </a:p>
          <a:p>
            <a:pPr marL="609600" indent="-609600">
              <a:lnSpc>
                <a:spcPct val="90000"/>
              </a:lnSpc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этап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.Подготовительный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2143108" y="3071810"/>
            <a:ext cx="500066" cy="428627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Oval 4"/>
          <p:cNvSpPr>
            <a:spLocks noChangeArrowheads="1"/>
          </p:cNvSpPr>
          <p:nvPr/>
        </p:nvSpPr>
        <p:spPr bwMode="auto">
          <a:xfrm>
            <a:off x="2143108" y="3786190"/>
            <a:ext cx="500066" cy="428627"/>
          </a:xfrm>
          <a:prstGeom prst="ellipse">
            <a:avLst/>
          </a:prstGeom>
          <a:solidFill>
            <a:srgbClr val="00B0F0"/>
          </a:solidFill>
          <a:ln w="9525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1. Распределить роли в группе:</a:t>
            </a:r>
          </a:p>
          <a:p>
            <a:pPr>
              <a:lnSpc>
                <a:spcPct val="90000"/>
              </a:lnSpc>
            </a:pPr>
            <a:r>
              <a:rPr lang="ru-RU" sz="8000" i="1" dirty="0" smtClean="0">
                <a:latin typeface="Times New Roman" pitchFamily="18" charset="0"/>
                <a:cs typeface="Times New Roman" pitchFamily="18" charset="0"/>
              </a:rPr>
              <a:t>экспериментатор</a:t>
            </a:r>
          </a:p>
          <a:p>
            <a:pPr>
              <a:lnSpc>
                <a:spcPct val="90000"/>
              </a:lnSpc>
            </a:pPr>
            <a:r>
              <a:rPr lang="ru-RU" sz="8000" i="1" dirty="0" smtClean="0">
                <a:latin typeface="Times New Roman" pitchFamily="18" charset="0"/>
                <a:cs typeface="Times New Roman" pitchFamily="18" charset="0"/>
              </a:rPr>
              <a:t>аналитик </a:t>
            </a:r>
          </a:p>
          <a:p>
            <a:pPr>
              <a:lnSpc>
                <a:spcPct val="90000"/>
              </a:lnSpc>
            </a:pPr>
            <a:r>
              <a:rPr lang="ru-RU" sz="8000" i="1" dirty="0" smtClean="0">
                <a:latin typeface="Times New Roman" pitchFamily="18" charset="0"/>
                <a:cs typeface="Times New Roman" pitchFamily="18" charset="0"/>
              </a:rPr>
              <a:t>иллюстратор </a:t>
            </a:r>
          </a:p>
          <a:p>
            <a:pPr>
              <a:lnSpc>
                <a:spcPct val="90000"/>
              </a:lnSpc>
            </a:pPr>
            <a:r>
              <a:rPr lang="ru-RU" sz="8000" i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Выработать правила поведения</a:t>
            </a:r>
            <a:r>
              <a:rPr lang="ru-RU" sz="80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ru-RU" sz="8000" i="1" dirty="0" smtClean="0">
                <a:latin typeface="Times New Roman" pitchFamily="18" charset="0"/>
                <a:cs typeface="Times New Roman" pitchFamily="18" charset="0"/>
              </a:rPr>
              <a:t>доброжелательность</a:t>
            </a:r>
          </a:p>
          <a:p>
            <a:pPr>
              <a:lnSpc>
                <a:spcPct val="90000"/>
              </a:lnSpc>
            </a:pPr>
            <a:r>
              <a:rPr lang="ru-RU" sz="8000" i="1" dirty="0" smtClean="0">
                <a:latin typeface="Times New Roman" pitchFamily="18" charset="0"/>
                <a:cs typeface="Times New Roman" pitchFamily="18" charset="0"/>
              </a:rPr>
              <a:t>слушать друг друга </a:t>
            </a:r>
          </a:p>
          <a:p>
            <a:pPr>
              <a:lnSpc>
                <a:spcPct val="90000"/>
              </a:lnSpc>
            </a:pPr>
            <a:r>
              <a:rPr lang="ru-RU" sz="8000" i="1" dirty="0" smtClean="0">
                <a:latin typeface="Times New Roman" pitchFamily="18" charset="0"/>
                <a:cs typeface="Times New Roman" pitchFamily="18" charset="0"/>
              </a:rPr>
              <a:t>(я тебя правильно понял…)  </a:t>
            </a:r>
          </a:p>
          <a:p>
            <a:pPr>
              <a:lnSpc>
                <a:spcPct val="90000"/>
              </a:lnSpc>
            </a:pPr>
            <a:r>
              <a:rPr lang="ru-RU" sz="8000" i="1" dirty="0" smtClean="0">
                <a:latin typeface="Times New Roman" pitchFamily="18" charset="0"/>
                <a:cs typeface="Times New Roman" pitchFamily="18" charset="0"/>
              </a:rPr>
              <a:t>оказание помощи  </a:t>
            </a:r>
          </a:p>
          <a:p>
            <a:pPr>
              <a:lnSpc>
                <a:spcPct val="90000"/>
              </a:lnSpc>
            </a:pPr>
            <a:r>
              <a:rPr lang="ru-RU" sz="8000" i="1" dirty="0" smtClean="0">
                <a:latin typeface="Times New Roman" pitchFamily="18" charset="0"/>
                <a:cs typeface="Times New Roman" pitchFamily="18" charset="0"/>
              </a:rPr>
              <a:t>взаимопонимание         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Правила работы в группе.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-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подумать самостоятельно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-посмотреть книги о том, что создаешь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-обратиться к компьютеру, посмотреть в Интернете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57290" y="1500174"/>
            <a:ext cx="7634310" cy="109062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 этап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Составление плана исследования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1357290" y="2743200"/>
            <a:ext cx="7137423" cy="2328874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sz="6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6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6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поиск решения проблемы</a:t>
            </a:r>
          </a:p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-создание проекта</a:t>
            </a:r>
          </a:p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-защита проекта</a:t>
            </a:r>
          </a:p>
          <a:p>
            <a:endParaRPr lang="ru-RU" sz="6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428729" y="2857496"/>
            <a:ext cx="7072362" cy="1857388"/>
          </a:xfrm>
        </p:spPr>
        <p:txBody>
          <a:bodyPr>
            <a:normAutofit fontScale="25000" lnSpcReduction="20000"/>
          </a:bodyPr>
          <a:lstStyle/>
          <a:p>
            <a:pPr marL="609600" indent="-609600">
              <a:lnSpc>
                <a:spcPct val="90000"/>
              </a:lnSpc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8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План действия в группе.</a:t>
            </a:r>
          </a:p>
          <a:p>
            <a:pPr marL="609600" indent="-609600">
              <a:lnSpc>
                <a:spcPct val="90000"/>
              </a:lnSpc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1.Обсуждение задания (</a:t>
            </a:r>
            <a:r>
              <a:rPr lang="ru-RU" sz="8000" i="1" dirty="0" smtClean="0">
                <a:latin typeface="Times New Roman" pitchFamily="18" charset="0"/>
                <a:cs typeface="Times New Roman" pitchFamily="18" charset="0"/>
              </a:rPr>
              <a:t>коллективно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609600" indent="-609600">
              <a:lnSpc>
                <a:spcPct val="90000"/>
              </a:lnSpc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2.Выполнение практического задания («</a:t>
            </a:r>
            <a:r>
              <a:rPr lang="ru-RU" sz="8000" i="1" dirty="0" smtClean="0">
                <a:latin typeface="Times New Roman" pitchFamily="18" charset="0"/>
                <a:cs typeface="Times New Roman" pitchFamily="18" charset="0"/>
              </a:rPr>
              <a:t>экспериментаторы»).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lnSpc>
                <a:spcPct val="90000"/>
              </a:lnSpc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3.Оформление задания («</a:t>
            </a:r>
            <a:r>
              <a:rPr lang="ru-RU" sz="8000" i="1" dirty="0" smtClean="0">
                <a:latin typeface="Times New Roman" pitchFamily="18" charset="0"/>
                <a:cs typeface="Times New Roman" pitchFamily="18" charset="0"/>
              </a:rPr>
              <a:t>иллюстраторы»).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lnSpc>
                <a:spcPct val="90000"/>
              </a:lnSpc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4.Защита проекта по рубрикам(«</a:t>
            </a:r>
            <a:r>
              <a:rPr lang="ru-RU" sz="8000" i="1" dirty="0" smtClean="0">
                <a:latin typeface="Times New Roman" pitchFamily="18" charset="0"/>
                <a:cs typeface="Times New Roman" pitchFamily="18" charset="0"/>
              </a:rPr>
              <a:t>аналитики»).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lnSpc>
                <a:spcPct val="90000"/>
              </a:lnSpc>
            </a:pPr>
            <a:endParaRPr lang="ru-RU" sz="8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 этап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Обдумывание проекта</a:t>
            </a:r>
            <a:r>
              <a:rPr lang="ru-RU" b="1" i="1" dirty="0" smtClean="0"/>
              <a:t>.</a:t>
            </a:r>
            <a:r>
              <a:rPr lang="ru-RU" sz="5400" b="1" i="1" dirty="0" smtClean="0"/>
              <a:t/>
            </a:r>
            <a:br>
              <a:rPr lang="ru-RU" sz="5400" b="1" i="1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211456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1.Периодика.</a:t>
            </a:r>
          </a:p>
          <a:p>
            <a:r>
              <a:rPr lang="ru-RU" dirty="0" smtClean="0"/>
              <a:t>2.Разнообразие журналов.</a:t>
            </a:r>
          </a:p>
          <a:p>
            <a:r>
              <a:rPr lang="ru-RU" dirty="0" smtClean="0"/>
              <a:t>3.Работа журналистов.</a:t>
            </a:r>
          </a:p>
          <a:p>
            <a:r>
              <a:rPr lang="ru-RU" dirty="0" smtClean="0"/>
              <a:t>4.Проект.</a:t>
            </a:r>
          </a:p>
          <a:p>
            <a:r>
              <a:rPr lang="ru-RU" dirty="0" smtClean="0"/>
              <a:t>5.Книжка-самоделка.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Разделы проекта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Какие бывают новости?</a:t>
            </a:r>
            <a:endParaRPr lang="ru-RU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                    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Новости</a:t>
            </a:r>
          </a:p>
          <a:p>
            <a:pPr>
              <a:buNone/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Как мы узнаем новости?</a:t>
            </a:r>
          </a:p>
          <a:p>
            <a:pPr>
              <a:buNone/>
            </a:pPr>
            <a:r>
              <a:rPr lang="ru-RU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Источники </a:t>
            </a:r>
            <a:r>
              <a:rPr lang="ru-RU" sz="24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новостей:радио</a:t>
            </a:r>
            <a:r>
              <a:rPr lang="ru-RU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газеты, телевидение, журналы, интернет</a:t>
            </a:r>
          </a:p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Кто сообщает новости?</a:t>
            </a:r>
          </a:p>
          <a:p>
            <a:pPr>
              <a:buNone/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2357430"/>
            <a:ext cx="1285884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важные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86050" y="2357430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очень важные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6314" y="2357430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«свежие»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00826" y="2357430"/>
            <a:ext cx="135732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очень «свежие»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43174" y="5500702"/>
            <a:ext cx="214314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журналисты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222</TotalTime>
  <Words>669</Words>
  <Application>Microsoft Office PowerPoint</Application>
  <PresentationFormat>Экран (4:3)</PresentationFormat>
  <Paragraphs>157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Обычная</vt:lpstr>
      <vt:lpstr>               Литературное чтение  «Перспективная начальная школа»                            2 класс                 Урок-проект «Мой детский журнал»</vt:lpstr>
      <vt:lpstr>Цель проекта: </vt:lpstr>
      <vt:lpstr>Задачи для учеников</vt:lpstr>
      <vt:lpstr>1 этап.Подготовительный</vt:lpstr>
      <vt:lpstr>Правила работы в группе.</vt:lpstr>
      <vt:lpstr>2 этап Составление плана исследования</vt:lpstr>
      <vt:lpstr>3 этап Обдумывание проекта. </vt:lpstr>
      <vt:lpstr>Разделы проекта</vt:lpstr>
      <vt:lpstr>Какие бывают новости?</vt:lpstr>
      <vt:lpstr>Как новости попадают в газеты, журналы?</vt:lpstr>
      <vt:lpstr>Презентация PowerPoint</vt:lpstr>
      <vt:lpstr>Что такое периодика?</vt:lpstr>
      <vt:lpstr>Презентация PowerPoint</vt:lpstr>
      <vt:lpstr>4 этап. План работы.</vt:lpstr>
      <vt:lpstr>Основные критерии оценки работы</vt:lpstr>
      <vt:lpstr>5 этап.Защита проекта.</vt:lpstr>
      <vt:lpstr>Творческие работы учеников</vt:lpstr>
      <vt:lpstr>Творческие работы учеников</vt:lpstr>
      <vt:lpstr>Творческие работы учеников</vt:lpstr>
      <vt:lpstr>      Рефлексия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Литературное чтение  «Перспективная начальная школа» 2 класс Урок-проект «Мой детский журнал»</dc:title>
  <dc:creator>1</dc:creator>
  <cp:lastModifiedBy>Пользователь</cp:lastModifiedBy>
  <cp:revision>85</cp:revision>
  <dcterms:created xsi:type="dcterms:W3CDTF">2015-03-20T19:29:55Z</dcterms:created>
  <dcterms:modified xsi:type="dcterms:W3CDTF">2015-03-31T10:25:56Z</dcterms:modified>
</cp:coreProperties>
</file>