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70" r:id="rId13"/>
    <p:sldId id="268" r:id="rId14"/>
    <p:sldId id="269" r:id="rId15"/>
    <p:sldId id="265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23.08.2022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23.08.2022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23.08.2022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B4C71EC6-210F-42DE-9C53-41977AD35B3D}" type="datetimeFigureOut">
              <a:rPr lang="ru-RU" smtClean="0"/>
              <a:t>23.08.2022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51920" y="3200400"/>
            <a:ext cx="4453880" cy="1524000"/>
          </a:xfrm>
        </p:spPr>
        <p:txBody>
          <a:bodyPr>
            <a:normAutofit fontScale="90000"/>
          </a:bodyPr>
          <a:lstStyle/>
          <a:p>
            <a:r>
              <a:rPr lang="ru-RU" sz="2800" dirty="0">
                <a:solidFill>
                  <a:schemeClr val="bg1"/>
                </a:solidFill>
              </a:rPr>
              <a:t>Этимологический анализ слова – как</a:t>
            </a:r>
            <a:br>
              <a:rPr lang="ru-RU" sz="2800" dirty="0">
                <a:solidFill>
                  <a:schemeClr val="bg1"/>
                </a:solidFill>
              </a:rPr>
            </a:br>
            <a:r>
              <a:rPr lang="ru-RU" sz="2800" dirty="0">
                <a:solidFill>
                  <a:schemeClr val="bg1"/>
                </a:solidFill>
              </a:rPr>
              <a:t>эффективный  прием орфографической работы</a:t>
            </a:r>
            <a:br>
              <a:rPr lang="ru-RU" sz="2800" dirty="0">
                <a:solidFill>
                  <a:schemeClr val="bg1"/>
                </a:solidFill>
              </a:rPr>
            </a:br>
            <a:r>
              <a:rPr lang="ru-RU" sz="2800" dirty="0">
                <a:solidFill>
                  <a:schemeClr val="bg1"/>
                </a:solidFill>
              </a:rPr>
              <a:t>на уроках русского языка  в начальных классах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r>
              <a:rPr lang="ru-RU" sz="2400" dirty="0"/>
              <a:t>Учитель начальных классов: Устинова А.В</a:t>
            </a:r>
            <a:r>
              <a:rPr lang="ru-RU" sz="2400" dirty="0" smtClean="0"/>
              <a:t>.</a:t>
            </a:r>
            <a:br>
              <a:rPr lang="ru-RU" sz="2400" dirty="0" smtClean="0"/>
            </a:br>
            <a:r>
              <a:rPr lang="ru-RU" sz="2400" dirty="0" smtClean="0"/>
              <a:t>2022 год.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1239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Ушинский К.Д. «Родное слово».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Слово «отвечала»</a:t>
            </a:r>
          </a:p>
          <a:p>
            <a:pPr marL="0" indent="0">
              <a:buNone/>
            </a:pPr>
            <a:r>
              <a:rPr lang="ru-RU" sz="3600" dirty="0" smtClean="0"/>
              <a:t>состоит </a:t>
            </a:r>
            <a:r>
              <a:rPr lang="ru-RU" sz="3600" dirty="0"/>
              <a:t>из двух слов: старинного, уже не употребляемого глагола </a:t>
            </a:r>
            <a:r>
              <a:rPr lang="ru-RU" sz="3600" dirty="0" err="1"/>
              <a:t>вечать</a:t>
            </a:r>
            <a:r>
              <a:rPr lang="ru-RU" sz="3600" dirty="0"/>
              <a:t>, или вещать (говорить), и предлога </a:t>
            </a:r>
            <a:r>
              <a:rPr lang="ru-RU" sz="3600" dirty="0" smtClean="0"/>
              <a:t>от»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127136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А</a:t>
            </a:r>
            <a:r>
              <a:rPr lang="ru-RU" dirty="0" smtClean="0"/>
              <a:t>лгоритм исследовательского </a:t>
            </a:r>
            <a:r>
              <a:rPr lang="ru-RU" dirty="0"/>
              <a:t>процесса:</a:t>
            </a:r>
          </a:p>
          <a:p>
            <a:pPr marL="0" indent="0">
              <a:buNone/>
            </a:pPr>
            <a:r>
              <a:rPr lang="ru-RU" dirty="0"/>
              <a:t> 1) определение исконного или заимствованного характера слова;</a:t>
            </a:r>
          </a:p>
          <a:p>
            <a:pPr marL="0" indent="0">
              <a:buNone/>
            </a:pPr>
            <a:r>
              <a:rPr lang="ru-RU" dirty="0"/>
              <a:t> 2) выяснение образа, положенного в основу слова как названия предмета действительности; </a:t>
            </a:r>
          </a:p>
          <a:p>
            <a:pPr marL="0" indent="0">
              <a:buNone/>
            </a:pPr>
            <a:r>
              <a:rPr lang="ru-RU" dirty="0"/>
              <a:t> 3) установление того, когда слово появилось в языке и как, на базе чего и с помощью какого способа словообразования оно возникло; </a:t>
            </a:r>
          </a:p>
          <a:p>
            <a:pPr marL="0" indent="0">
              <a:buNone/>
            </a:pPr>
            <a:r>
              <a:rPr lang="ru-RU" dirty="0"/>
              <a:t> 4) реконструкция его праформы и старого значения.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5731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/>
              <a:t>Этимолого-орфографический словарь.1класс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dirty="0" smtClean="0"/>
              <a:t>     Лиса́</a:t>
            </a:r>
            <a:r>
              <a:rPr lang="ru-RU" sz="2800" dirty="0"/>
              <a:t>. Общеславянское слово. </a:t>
            </a:r>
          </a:p>
          <a:p>
            <a:pPr marL="0" indent="0">
              <a:buNone/>
            </a:pPr>
            <a:r>
              <a:rPr lang="ru-RU" sz="2800" dirty="0" smtClean="0"/>
              <a:t>Форма </a:t>
            </a:r>
            <a:r>
              <a:rPr lang="ru-RU" sz="2800" dirty="0"/>
              <a:t>ж. р. к  </a:t>
            </a:r>
            <a:r>
              <a:rPr lang="ru-RU" sz="2800" i="1" dirty="0" err="1"/>
              <a:t>лисъ</a:t>
            </a:r>
            <a:r>
              <a:rPr lang="ru-RU" sz="2800" i="1" dirty="0"/>
              <a:t>,</a:t>
            </a:r>
            <a:r>
              <a:rPr lang="ru-RU" sz="2800" dirty="0"/>
              <a:t> диал. </a:t>
            </a:r>
            <a:r>
              <a:rPr lang="ru-RU" sz="2800" i="1" dirty="0" err="1"/>
              <a:t>лисый</a:t>
            </a:r>
            <a:r>
              <a:rPr lang="ru-RU" sz="2800" dirty="0"/>
              <a:t> «желтоватый</a:t>
            </a:r>
            <a:r>
              <a:rPr lang="ru-RU" sz="2800" dirty="0" smtClean="0"/>
              <a:t>».</a:t>
            </a:r>
          </a:p>
          <a:p>
            <a:pPr marL="0" indent="0">
              <a:buNone/>
            </a:pPr>
            <a:r>
              <a:rPr lang="ru-RU" sz="2800" b="1" dirty="0"/>
              <a:t> </a:t>
            </a:r>
            <a:r>
              <a:rPr lang="ru-RU" sz="2800" b="1" dirty="0" smtClean="0"/>
              <a:t>   Медведь.</a:t>
            </a:r>
            <a:r>
              <a:rPr lang="ru-RU" sz="2800" dirty="0"/>
              <a:t> «ведающий медом»-</a:t>
            </a:r>
            <a:r>
              <a:rPr lang="ru-RU" sz="2800" dirty="0" err="1"/>
              <a:t>древнерус.яз</a:t>
            </a:r>
            <a:r>
              <a:rPr lang="ru-RU" sz="2800" dirty="0" smtClean="0"/>
              <a:t>.</a:t>
            </a:r>
          </a:p>
          <a:p>
            <a:pPr marL="0" indent="0">
              <a:buNone/>
            </a:pPr>
            <a:r>
              <a:rPr lang="ru-RU" sz="2800" b="1" dirty="0"/>
              <a:t> </a:t>
            </a:r>
            <a:r>
              <a:rPr lang="ru-RU" sz="2800" b="1" dirty="0" smtClean="0"/>
              <a:t>   Весело. </a:t>
            </a:r>
            <a:r>
              <a:rPr lang="ru-RU" sz="2800" dirty="0" smtClean="0"/>
              <a:t>Общеславянское</a:t>
            </a:r>
            <a:r>
              <a:rPr lang="ru-RU" sz="2800" dirty="0"/>
              <a:t> слово, образованное от той же основы, что и существительное весна</a:t>
            </a:r>
            <a:r>
              <a:rPr lang="ru-RU" sz="2800" dirty="0" smtClean="0"/>
              <a:t>.(весенний).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2022224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dirty="0"/>
              <a:t>При использовании на уроках этимологического анализа необходимо чёткое разграничение его с морфемным анализом во избежание неверного морфемного членения слов.  Например: слово «б</a:t>
            </a:r>
            <a:r>
              <a:rPr lang="ru-RU" sz="2800" b="1" u="sng" dirty="0"/>
              <a:t>е</a:t>
            </a:r>
            <a:r>
              <a:rPr lang="ru-RU" sz="2800" dirty="0"/>
              <a:t>рёза» произошло от слова «</a:t>
            </a:r>
            <a:r>
              <a:rPr lang="ru-RU" sz="2800" dirty="0" err="1"/>
              <a:t>бер</a:t>
            </a:r>
            <a:r>
              <a:rPr lang="ru-RU" sz="2800" dirty="0"/>
              <a:t>», в старину оно  означало «ясный, светлый». От этого же  корня образовалось слово «белый». Берёза – дерево с белой корой, б</a:t>
            </a:r>
            <a:r>
              <a:rPr lang="ru-RU" sz="2800" b="1" u="sng" dirty="0"/>
              <a:t>е</a:t>
            </a:r>
            <a:r>
              <a:rPr lang="ru-RU" sz="2800" dirty="0"/>
              <a:t>лая б</a:t>
            </a:r>
            <a:r>
              <a:rPr lang="ru-RU" sz="2800" b="1" u="sng" dirty="0"/>
              <a:t>е</a:t>
            </a:r>
            <a:r>
              <a:rPr lang="ru-RU" sz="2800" dirty="0"/>
              <a:t>рёза. В современном русском языке слова образуются от корня «-берёз-».</a:t>
            </a:r>
          </a:p>
        </p:txBody>
      </p:sp>
    </p:spTree>
    <p:extLst>
      <p:ext uri="{BB962C8B-B14F-4D97-AF65-F5344CB8AC3E}">
        <p14:creationId xmlns:p14="http://schemas.microsoft.com/office/powerpoint/2010/main" val="3242226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Вывод: использование </a:t>
            </a:r>
            <a:r>
              <a:rPr lang="ru-RU" dirty="0"/>
              <a:t>этимологического анализа на уроках русского языка при работе со словами с непроверяемыми написаниями ставит обучение орфографии на научную основу. При этом оказывается задействованным сознание ребёнка, благодаря чему словарно-орфографическая работа становится более эффективной.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1899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Константин Паустовский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«Русский </a:t>
            </a:r>
            <a:r>
              <a:rPr lang="ru-RU" dirty="0"/>
              <a:t>язык открывается до конца в своих поистине волшебных свойствах и богатстве лишь тому, кто кровно любит и знает "до косточки" свой народ и чувствует сокровенную прелесть нашей земли.</a:t>
            </a:r>
            <a:br>
              <a:rPr lang="ru-RU" dirty="0"/>
            </a:br>
            <a:r>
              <a:rPr lang="ru-RU" dirty="0"/>
              <a:t>      Для всего, что существует в природе, - воды, воздуха, неба, облаков, солнца, дождей, лесов, болот, рек и озер, лугов и полей, цветов и трав, - в русском языке есть великое множество хороших слов и </a:t>
            </a:r>
            <a:r>
              <a:rPr lang="ru-RU" dirty="0" smtClean="0"/>
              <a:t>названий».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5595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13838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dirty="0"/>
              <a:t/>
            </a:r>
            <a:br>
              <a:rPr lang="ru-RU" sz="4400" dirty="0"/>
            </a:br>
            <a:r>
              <a:rPr lang="ru-RU" dirty="0"/>
              <a:t> </a:t>
            </a:r>
            <a:br>
              <a:rPr lang="ru-RU" dirty="0"/>
            </a:br>
            <a:r>
              <a:rPr lang="ru-RU" sz="3600" dirty="0" smtClean="0"/>
              <a:t>Актуальность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В системе образования родной язык занимает особое место, обеспечивая культурно-гуманистическую направленность, формирование нравственного мира личности, развитие духовной среды, что отмечается учеными-классиками  К.Д. Ушинским, JI.B. Щерба.</a:t>
            </a:r>
          </a:p>
        </p:txBody>
      </p:sp>
    </p:spTree>
    <p:extLst>
      <p:ext uri="{BB962C8B-B14F-4D97-AF65-F5344CB8AC3E}">
        <p14:creationId xmlns:p14="http://schemas.microsoft.com/office/powerpoint/2010/main" val="344516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Актуальность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Среди многих проблем создания педагогических условий изучения русского языка одной из недостаточно решенных остается проблема формирования грамотной письменной речи.  формирования орфографической зоркости у учащихся в начальной школе </a:t>
            </a:r>
            <a:r>
              <a:rPr lang="ru-RU" dirty="0" smtClean="0"/>
              <a:t>. Эта проблема остается актуальной.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6084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Актуальность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Остается открытым вопрос, как добиться положительных результатов в письменной речи большим количеством учащихся,  красоты и образности устной речи детей в условиях современного мира</a:t>
            </a:r>
            <a:r>
              <a:rPr lang="ru-RU" dirty="0" smtClean="0"/>
              <a:t>.</a:t>
            </a:r>
            <a:r>
              <a:rPr lang="ru-RU" dirty="0"/>
              <a:t> Чем богаче активный словарь человека, тем содержательнее, доходчивее, грамотнее и красивее его устная и письменная речь. Поэтому необходимым элементом словарной работы является перевод слов из пассивного словаря учащихся в активный. А также формирование умения правильно и грамотно излагать свои мысли в письменной форме.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6421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404664"/>
            <a:ext cx="7543800" cy="5544616"/>
          </a:xfrm>
        </p:spPr>
        <p:txBody>
          <a:bodyPr>
            <a:normAutofit fontScale="25000" lnSpcReduction="20000"/>
          </a:bodyPr>
          <a:lstStyle/>
          <a:p>
            <a:endParaRPr lang="ru-RU" sz="11200" dirty="0" smtClean="0"/>
          </a:p>
          <a:p>
            <a:r>
              <a:rPr lang="ru-RU" sz="11200" dirty="0" smtClean="0"/>
              <a:t>Цель</a:t>
            </a:r>
            <a:r>
              <a:rPr lang="ru-RU" sz="16000" dirty="0"/>
              <a:t>: </a:t>
            </a:r>
            <a:r>
              <a:rPr lang="ru-RU" sz="11200" dirty="0"/>
              <a:t>применение этимологического анализа слова как эффективного приема в работе над орфографической грамотностью учащихся.</a:t>
            </a:r>
            <a:endParaRPr lang="ru-RU" sz="7400" dirty="0"/>
          </a:p>
          <a:p>
            <a:pPr marL="0" indent="0">
              <a:buNone/>
            </a:pPr>
            <a:endParaRPr lang="ru-RU" sz="12800" dirty="0" smtClean="0"/>
          </a:p>
          <a:p>
            <a:pPr marL="0" indent="0">
              <a:buNone/>
            </a:pPr>
            <a:r>
              <a:rPr lang="ru-RU" sz="12800" dirty="0" smtClean="0"/>
              <a:t>Задачи</a:t>
            </a:r>
            <a:r>
              <a:rPr lang="ru-RU" sz="12800" dirty="0"/>
              <a:t>:</a:t>
            </a:r>
          </a:p>
          <a:p>
            <a:pPr lvl="0"/>
            <a:r>
              <a:rPr lang="ru-RU" sz="9600" dirty="0" smtClean="0"/>
              <a:t>Раскрыть  непосредственную связь </a:t>
            </a:r>
            <a:r>
              <a:rPr lang="ru-RU" sz="9600" dirty="0"/>
              <a:t>этимологии и орфографии.</a:t>
            </a:r>
          </a:p>
          <a:p>
            <a:pPr lvl="0"/>
            <a:r>
              <a:rPr lang="ru-RU" sz="9600" dirty="0"/>
              <a:t>Рассмотреть  этимологический анализ слова, как один из эффективных приемов работы над орфографической грамотностью учащихся</a:t>
            </a:r>
          </a:p>
          <a:p>
            <a:pPr lvl="0"/>
            <a:r>
              <a:rPr lang="ru-RU" sz="9600" dirty="0"/>
              <a:t> Показать на практике,  как с помощью этимологического анализа можно   переводить слова из категории непроверяемых в категорию проверяемых слов или поддающихся объяснению  написаний.</a:t>
            </a:r>
          </a:p>
          <a:p>
            <a:pPr marL="0" indent="0">
              <a:buNone/>
            </a:pPr>
            <a:r>
              <a:rPr lang="ru-RU" sz="9600" dirty="0"/>
              <a:t> </a:t>
            </a:r>
          </a:p>
          <a:p>
            <a:r>
              <a:rPr lang="ru-RU" dirty="0"/>
              <a:t> 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3412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Одной из важных причин возникновения ошибок в правописании "трудных" слов является то, что этот процесс носит преимущественно механический характер</a:t>
            </a:r>
            <a:r>
              <a:rPr lang="ru-RU" dirty="0" smtClean="0"/>
              <a:t>,</a:t>
            </a:r>
            <a:r>
              <a:rPr lang="ru-RU" dirty="0"/>
              <a:t> Большинство написаний, относимых к числу </a:t>
            </a:r>
            <a:r>
              <a:rPr lang="ru-RU" dirty="0" err="1"/>
              <a:t>беспроверочных</a:t>
            </a:r>
            <a:r>
              <a:rPr lang="ru-RU" dirty="0"/>
              <a:t>, на самом деле может быть проверено на основе языка-источника, на основе знания этимологии и исторических изменений в фонетике русского языка</a:t>
            </a:r>
          </a:p>
        </p:txBody>
      </p:sp>
    </p:spTree>
    <p:extLst>
      <p:ext uri="{BB962C8B-B14F-4D97-AF65-F5344CB8AC3E}">
        <p14:creationId xmlns:p14="http://schemas.microsoft.com/office/powerpoint/2010/main" val="1113552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мешок - от мех; столица - от стол; дорога, корова, мороз - содержат полногласие -</a:t>
            </a:r>
            <a:r>
              <a:rPr lang="ru-RU" sz="4400" dirty="0" err="1"/>
              <a:t>оро</a:t>
            </a:r>
            <a:r>
              <a:rPr lang="ru-RU" sz="4400" dirty="0"/>
              <a:t>-, в котором не бывает буквы </a:t>
            </a:r>
            <a:r>
              <a:rPr lang="ru-RU" sz="4400" dirty="0" smtClean="0"/>
              <a:t>а.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2035205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/>
              <a:t>Внутренняя форма слова мотивирует звуковой облик слова, указывает на причину, по которой данной значение оказалось выраженным именно данным сочетанием звуков. Это как бы соединительное звено, через которое значение слова связывается с его внешней формой.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0276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Этимологический анализ способен переместить непроверяемые слова в разряд слов с проверяемыми или, по крайней мере, поддающимися объяснению написаниями. При этом омертвевшие в слове морфемы как бы оживляются, прочнее запоминается их орфографический </a:t>
            </a:r>
            <a:r>
              <a:rPr lang="ru-RU" sz="2800" dirty="0" smtClean="0"/>
              <a:t>облик.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860032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71</TotalTime>
  <Words>570</Words>
  <Application>Microsoft Office PowerPoint</Application>
  <PresentationFormat>Экран (4:3)</PresentationFormat>
  <Paragraphs>40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NewsPrint</vt:lpstr>
      <vt:lpstr>Этимологический анализ слова – как эффективный  прием орфографической работы на уроках русского языка  в начальных классах   Учитель начальных классов: Устинова А.В. 2022 год.</vt:lpstr>
      <vt:lpstr>   Актуальность</vt:lpstr>
      <vt:lpstr>Актуальность</vt:lpstr>
      <vt:lpstr>Актуальность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  <vt:lpstr>Ушинский К.Д. «Родное слово».</vt:lpstr>
      <vt:lpstr>Презентация PowerPoint</vt:lpstr>
      <vt:lpstr>Этимолого-орфографический словарь.1класс</vt:lpstr>
      <vt:lpstr>Презентация PowerPoint</vt:lpstr>
      <vt:lpstr>Презентация PowerPoint</vt:lpstr>
      <vt:lpstr>Константин Паустовский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Этимологический анализ слова – как эффективный  прием орфографической работы на уроках русского языка  в начальных классах   Учитель начальных классов: Устинова А.В.</dc:title>
  <dc:creator>User</dc:creator>
  <cp:lastModifiedBy>RePack by Diakov</cp:lastModifiedBy>
  <cp:revision>8</cp:revision>
  <dcterms:created xsi:type="dcterms:W3CDTF">2022-04-14T17:09:57Z</dcterms:created>
  <dcterms:modified xsi:type="dcterms:W3CDTF">2022-08-23T15:50:56Z</dcterms:modified>
</cp:coreProperties>
</file>