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2" r:id="rId4"/>
    <p:sldId id="264" r:id="rId5"/>
    <p:sldId id="265" r:id="rId6"/>
    <p:sldId id="283" r:id="rId7"/>
    <p:sldId id="276" r:id="rId8"/>
    <p:sldId id="277" r:id="rId9"/>
    <p:sldId id="278" r:id="rId10"/>
    <p:sldId id="279" r:id="rId11"/>
    <p:sldId id="282" r:id="rId12"/>
    <p:sldId id="286" r:id="rId13"/>
    <p:sldId id="284" r:id="rId14"/>
    <p:sldId id="285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78A4-584E-42B5-BA8F-DDC803EB1DCA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B72F-9EE9-4459-B3AD-6C9EC67E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AEB4B6-A165-41F2-898F-19046F38D3E7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6C40E2-605D-4A1D-87D6-5BF54006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20ED-DE38-410F-9AF7-9E59D557CE49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574C-DAD5-4A02-BAFC-9FE848FE2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A999-D15C-473A-993D-392775607FA4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7A36-506A-4C66-B80F-7AD19E3BF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9738-C5EA-4E88-9AF8-01E2C85B6A2A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DBF1-45CB-4118-9069-FFD41A9CD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981C-79E6-4AD7-A479-04474AE8A0D4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9C443A-64A8-4693-950E-81475B3D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018489-A482-4180-9C2B-3AA579B49D31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3B4E1B-3D5F-408A-81A2-40212EF05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7FA8FE-DC4A-4119-B166-65405B66C55E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E92929-330F-467E-AA4E-04493261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CCDB-61B1-43B4-AC1B-5B7430EC83FE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F3F7-9DD1-448D-858C-349C3989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CDD7-105F-4A88-9CE2-919F3CB40F65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D8A157-3B9B-4D3C-B11B-B070C0628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B527-F72D-423B-9169-FC1A258EAE79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B1B2-615E-44AB-ABE0-16719BD40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F1A35F-F9C6-43A9-A13F-6198C9FCCD9F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A802C3B-4A4F-4E28-BDA5-3234F1E3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D6431-9D93-4F3F-8D6F-EB3231B3B9D1}" type="datetimeFigureOut">
              <a:rPr lang="ru-RU"/>
              <a:pPr>
                <a:defRPr/>
              </a:pPr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F721A-0F8C-4D35-B40E-3B9C20DA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06" r:id="rId6"/>
    <p:sldLayoutId id="2147483813" r:id="rId7"/>
    <p:sldLayoutId id="2147483807" r:id="rId8"/>
    <p:sldLayoutId id="2147483814" r:id="rId9"/>
    <p:sldLayoutId id="2147483808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52736"/>
            <a:ext cx="7772400" cy="3143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atin typeface="Comic Sans MS" pitchFamily="66" charset="0"/>
              </a:rPr>
              <a:t>Решение задач </a:t>
            </a:r>
            <a:br>
              <a:rPr lang="ru-RU" sz="6600" b="1" dirty="0" smtClean="0">
                <a:latin typeface="Comic Sans MS" pitchFamily="66" charset="0"/>
              </a:rPr>
            </a:br>
            <a:r>
              <a:rPr lang="ru-RU" sz="6600" b="1" dirty="0" smtClean="0">
                <a:latin typeface="Comic Sans MS" pitchFamily="66" charset="0"/>
              </a:rPr>
              <a:t>с процентами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u="sng" dirty="0"/>
          </a:p>
        </p:txBody>
      </p:sp>
      <p:pic>
        <p:nvPicPr>
          <p:cNvPr id="4" name="Рисунок 4" descr="3.jpg"/>
          <p:cNvPicPr>
            <a:picLocks noChangeAspect="1"/>
          </p:cNvPicPr>
          <p:nvPr/>
        </p:nvPicPr>
        <p:blipFill>
          <a:blip r:embed="rId2" cstate="print"/>
          <a:srcRect r="14943"/>
          <a:stretch>
            <a:fillRect/>
          </a:stretch>
        </p:blipFill>
        <p:spPr bwMode="auto">
          <a:xfrm>
            <a:off x="5436097" y="3183501"/>
            <a:ext cx="3707904" cy="367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111547"/>
            <a:ext cx="2667000" cy="365125"/>
          </a:xfrm>
        </p:spPr>
        <p:txBody>
          <a:bodyPr/>
          <a:lstStyle/>
          <a:p>
            <a:pPr algn="ctr">
              <a:defRPr/>
            </a:pPr>
            <a:fld id="{751F4C35-A56E-445C-8B6E-D2CD3FF74058}" type="datetime1"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pPr algn="ctr">
                <a:defRPr/>
              </a:pPr>
              <a:t>24.04.2022</a:t>
            </a:fld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Задача №4 «Маша и Дед Мороз»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1556792"/>
            <a:ext cx="9144000" cy="2520280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0066"/>
                </a:solidFill>
              </a:rPr>
              <a:t>Дед Мороз простудился, и Маша заварила ему 400 </a:t>
            </a:r>
            <a:r>
              <a:rPr lang="ru-RU" sz="3000" dirty="0" smtClean="0">
                <a:solidFill>
                  <a:srgbClr val="000066"/>
                </a:solidFill>
              </a:rPr>
              <a:t>граммовую кружку </a:t>
            </a:r>
            <a:r>
              <a:rPr lang="ru-RU" sz="3000" dirty="0">
                <a:solidFill>
                  <a:srgbClr val="000066"/>
                </a:solidFill>
              </a:rPr>
              <a:t>крепкого чая с малиной. </a:t>
            </a:r>
            <a:endParaRPr lang="ru-RU" sz="3000" dirty="0" smtClean="0">
              <a:solidFill>
                <a:srgbClr val="0000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0066"/>
                </a:solidFill>
              </a:rPr>
              <a:t>А </a:t>
            </a:r>
            <a:r>
              <a:rPr lang="ru-RU" sz="3000" dirty="0">
                <a:solidFill>
                  <a:srgbClr val="000066"/>
                </a:solidFill>
              </a:rPr>
              <a:t>ещё Маша положила туда мёд.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0066"/>
                </a:solidFill>
              </a:rPr>
              <a:t>Сколько мёда положила девочка в чай, если мёда было 6% от всего объёма кружки?</a:t>
            </a:r>
          </a:p>
        </p:txBody>
      </p:sp>
      <p:pic>
        <p:nvPicPr>
          <p:cNvPr id="6" name="Рисунок 4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21088"/>
            <a:ext cx="4087341" cy="250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Задача №5 «Телефонные фразы»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556792"/>
            <a:ext cx="8698805" cy="2800902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66"/>
                </a:solidFill>
              </a:rPr>
              <a:t>Маша за год позвонила 800 раз по телефону. 55% последних фраз её были «Ага, давай!», 25% - «До встречи!», 10% - «Созвонимся!», 8% - «Целую!» и лишь 2% - «Пока!». Сколько раз Маша назвала каждую фразу? </a:t>
            </a:r>
            <a:endParaRPr lang="ru-RU" sz="3200" dirty="0">
              <a:solidFill>
                <a:srgbClr val="000066"/>
              </a:solidFill>
            </a:endParaRPr>
          </a:p>
        </p:txBody>
      </p:sp>
      <p:pic>
        <p:nvPicPr>
          <p:cNvPr id="2050" name="Picture 2" descr="http://s09.radikal.ru/i182/1005/e9/49a1b9f6f9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492632"/>
            <a:ext cx="4000528" cy="222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Задача №6 «Шопинг»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556792"/>
            <a:ext cx="8698805" cy="2800902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66"/>
                </a:solidFill>
              </a:rPr>
              <a:t>Маша решила купить себе новою футболку, цена которой 900 рублей. В магазине была распродажа и на футболку действовала скидка 18%. За сколько рублей Маша купила футболку?</a:t>
            </a:r>
            <a:endParaRPr lang="ru-RU" sz="32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s://avatars.mds.yandex.net/get-mpic/933699/img_id536616336812050212.jpeg/or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4614">
            <a:off x="6810823" y="4552153"/>
            <a:ext cx="2197879" cy="207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85720" y="-24"/>
            <a:ext cx="84629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Сколько получится если 100 рублей увеличить на 300%?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i04.fotocdn.net/s1/7/user_s/220/220982/220982719.jpg?20130413201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743466" cy="47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85720" y="-24"/>
            <a:ext cx="84629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Сколько получится если 800 рублей уменьшить на 10%?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i04.fotocdn.net/s1/7/user_s/220/220982/220982719.jpg?20130413201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743466" cy="47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Домашнее задание</a:t>
            </a:r>
          </a:p>
        </p:txBody>
      </p:sp>
      <p:pic>
        <p:nvPicPr>
          <p:cNvPr id="1028" name="Picture 4" descr="http://s55.radikal.ru/i147/1203/d3/a58faf86fd9a.png"/>
          <p:cNvPicPr>
            <a:picLocks noChangeAspect="1" noChangeArrowheads="1"/>
          </p:cNvPicPr>
          <p:nvPr/>
        </p:nvPicPr>
        <p:blipFill>
          <a:blip r:embed="rId2" cstate="print"/>
          <a:srcRect l="9375" r="6249"/>
          <a:stretch>
            <a:fillRect/>
          </a:stretch>
        </p:blipFill>
        <p:spPr bwMode="auto">
          <a:xfrm>
            <a:off x="2143108" y="3071810"/>
            <a:ext cx="5143536" cy="338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1188" y="115888"/>
            <a:ext cx="81375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Выразите </a:t>
            </a: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проценты в виде десятичной дроби: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1462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38 %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271462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0,38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714750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9 %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71487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164 %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786438"/>
            <a:ext cx="20002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0, 4 %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3714750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0,09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58000" y="471487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1,64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5786438"/>
            <a:ext cx="20002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0,004</a:t>
            </a:r>
          </a:p>
        </p:txBody>
      </p:sp>
      <p:pic>
        <p:nvPicPr>
          <p:cNvPr id="11275" name="Рисунок 19" descr="1.jpg"/>
          <p:cNvPicPr>
            <a:picLocks noChangeAspect="1"/>
          </p:cNvPicPr>
          <p:nvPr/>
        </p:nvPicPr>
        <p:blipFill>
          <a:blip r:embed="rId2" cstate="print"/>
          <a:srcRect l="4688" r="43750"/>
          <a:stretch>
            <a:fillRect/>
          </a:stretch>
        </p:blipFill>
        <p:spPr bwMode="auto">
          <a:xfrm>
            <a:off x="214313" y="2357438"/>
            <a:ext cx="3768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Выразите дробь в виде процентов: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14312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99,4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214312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9940%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3143250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0,02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414337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0,53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5214938"/>
            <a:ext cx="20002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0,0 93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3143250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2%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500" y="4143375"/>
            <a:ext cx="2000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53%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5214938"/>
            <a:ext cx="20002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= 9,3%</a:t>
            </a:r>
          </a:p>
        </p:txBody>
      </p:sp>
      <p:pic>
        <p:nvPicPr>
          <p:cNvPr id="12299" name="Рисунок 14" descr="9.jpg"/>
          <p:cNvPicPr>
            <a:picLocks noChangeAspect="1"/>
          </p:cNvPicPr>
          <p:nvPr/>
        </p:nvPicPr>
        <p:blipFill>
          <a:blip r:embed="rId2" cstate="print"/>
          <a:srcRect l="21204" t="6924" r="23822" b="4047"/>
          <a:stretch>
            <a:fillRect/>
          </a:stretch>
        </p:blipFill>
        <p:spPr bwMode="auto">
          <a:xfrm>
            <a:off x="5643563" y="1714500"/>
            <a:ext cx="3000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500063" y="2500313"/>
            <a:ext cx="2051050" cy="2000250"/>
            <a:chOff x="331788" y="2571750"/>
            <a:chExt cx="2051050" cy="2001043"/>
          </a:xfrm>
        </p:grpSpPr>
        <p:sp>
          <p:nvSpPr>
            <p:cNvPr id="35" name="Овал 34"/>
            <p:cNvSpPr/>
            <p:nvPr/>
          </p:nvSpPr>
          <p:spPr>
            <a:xfrm>
              <a:off x="331788" y="2576514"/>
              <a:ext cx="2051050" cy="199627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>
              <a:stCxn id="35" idx="1"/>
              <a:endCxn id="35" idx="5"/>
            </p:cNvCxnSpPr>
            <p:nvPr/>
          </p:nvCxnSpPr>
          <p:spPr>
            <a:xfrm rot="16200000" flipH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Прямая соединительная линия 36"/>
            <p:cNvCxnSpPr>
              <a:stCxn id="35" idx="0"/>
              <a:endCxn id="35" idx="4"/>
            </p:cNvCxnSpPr>
            <p:nvPr/>
          </p:nvCxnSpPr>
          <p:spPr>
            <a:xfrm rot="16200000" flipH="1">
              <a:off x="359173" y="3573065"/>
              <a:ext cx="1996279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Прямая соединительная линия 37"/>
            <p:cNvCxnSpPr>
              <a:stCxn id="35" idx="2"/>
              <a:endCxn id="35" idx="6"/>
            </p:cNvCxnSpPr>
            <p:nvPr/>
          </p:nvCxnSpPr>
          <p:spPr>
            <a:xfrm rot="10800000" flipH="1">
              <a:off x="331788" y="3573859"/>
              <a:ext cx="2051050" cy="158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Прямая соединительная линия 38"/>
            <p:cNvCxnSpPr>
              <a:stCxn id="35" idx="7"/>
              <a:endCxn id="35" idx="3"/>
            </p:cNvCxnSpPr>
            <p:nvPr/>
          </p:nvCxnSpPr>
          <p:spPr>
            <a:xfrm rot="16200000" flipH="1" flipV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0" name="Пирог 39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13332567"/>
                <a:gd name="adj2" fmla="val 263185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7504" y="116632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Какую часть лекарства Маша скормила Медведю?</a:t>
            </a: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500063" y="2500313"/>
            <a:ext cx="2051050" cy="2000250"/>
            <a:chOff x="331788" y="2571750"/>
            <a:chExt cx="2051050" cy="2001043"/>
          </a:xfrm>
        </p:grpSpPr>
        <p:sp>
          <p:nvSpPr>
            <p:cNvPr id="26" name="Овал 25"/>
            <p:cNvSpPr/>
            <p:nvPr/>
          </p:nvSpPr>
          <p:spPr>
            <a:xfrm>
              <a:off x="331788" y="2576514"/>
              <a:ext cx="2051050" cy="199627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>
              <a:stCxn id="26" idx="1"/>
              <a:endCxn id="26" idx="5"/>
            </p:cNvCxnSpPr>
            <p:nvPr/>
          </p:nvCxnSpPr>
          <p:spPr>
            <a:xfrm rot="16200000" flipH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Прямая соединительная линия 27"/>
            <p:cNvCxnSpPr>
              <a:stCxn id="26" idx="0"/>
              <a:endCxn id="26" idx="4"/>
            </p:cNvCxnSpPr>
            <p:nvPr/>
          </p:nvCxnSpPr>
          <p:spPr>
            <a:xfrm rot="16200000" flipH="1">
              <a:off x="359173" y="3573065"/>
              <a:ext cx="1996279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Прямая соединительная линия 28"/>
            <p:cNvCxnSpPr>
              <a:stCxn id="26" idx="2"/>
              <a:endCxn id="26" idx="6"/>
            </p:cNvCxnSpPr>
            <p:nvPr/>
          </p:nvCxnSpPr>
          <p:spPr>
            <a:xfrm rot="10800000" flipH="1">
              <a:off x="331788" y="3573859"/>
              <a:ext cx="2051050" cy="158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Прямая соединительная линия 29"/>
            <p:cNvCxnSpPr>
              <a:stCxn id="26" idx="7"/>
              <a:endCxn id="26" idx="3"/>
            </p:cNvCxnSpPr>
            <p:nvPr/>
          </p:nvCxnSpPr>
          <p:spPr>
            <a:xfrm rot="16200000" flipH="1" flipV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Пирог 30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8154481"/>
                <a:gd name="adj2" fmla="val 1615031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1472" y="5072074"/>
            <a:ext cx="2571768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⁴⁄₈=½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500063" y="2500313"/>
            <a:ext cx="2051050" cy="2000250"/>
            <a:chOff x="331788" y="2571750"/>
            <a:chExt cx="2051050" cy="2001043"/>
          </a:xfrm>
        </p:grpSpPr>
        <p:sp>
          <p:nvSpPr>
            <p:cNvPr id="11" name="Овал 10"/>
            <p:cNvSpPr/>
            <p:nvPr/>
          </p:nvSpPr>
          <p:spPr>
            <a:xfrm>
              <a:off x="331788" y="2576514"/>
              <a:ext cx="2051050" cy="199627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1" idx="1"/>
              <a:endCxn id="11" idx="5"/>
            </p:cNvCxnSpPr>
            <p:nvPr/>
          </p:nvCxnSpPr>
          <p:spPr>
            <a:xfrm rot="16200000" flipH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Прямая соединительная линия 18"/>
            <p:cNvCxnSpPr>
              <a:stCxn id="11" idx="0"/>
              <a:endCxn id="11" idx="4"/>
            </p:cNvCxnSpPr>
            <p:nvPr/>
          </p:nvCxnSpPr>
          <p:spPr>
            <a:xfrm rot="16200000" flipH="1">
              <a:off x="359173" y="3573065"/>
              <a:ext cx="1996279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Прямая соединительная линия 20"/>
            <p:cNvCxnSpPr>
              <a:stCxn id="11" idx="2"/>
              <a:endCxn id="11" idx="6"/>
            </p:cNvCxnSpPr>
            <p:nvPr/>
          </p:nvCxnSpPr>
          <p:spPr>
            <a:xfrm rot="10800000" flipH="1">
              <a:off x="331788" y="3573859"/>
              <a:ext cx="2051050" cy="158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Прямая соединительная линия 22"/>
            <p:cNvCxnSpPr>
              <a:stCxn id="11" idx="7"/>
              <a:endCxn id="11" idx="3"/>
            </p:cNvCxnSpPr>
            <p:nvPr/>
          </p:nvCxnSpPr>
          <p:spPr>
            <a:xfrm rot="16200000" flipH="1" flipV="1">
              <a:off x="652184" y="2848371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Пирог 3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13519715"/>
                <a:gd name="adj2" fmla="val 161503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00100" y="5072074"/>
            <a:ext cx="2000264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⅜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72074"/>
            <a:ext cx="1714512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⅛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22" name="Рисунок 31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928938"/>
            <a:ext cx="5918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786813" cy="1120775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Какую часть пирога съела Маша, если известно, что она съела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5500702"/>
            <a:ext cx="121444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50%?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5572140"/>
            <a:ext cx="107157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75%?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5500702"/>
            <a:ext cx="1143008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25%?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00063" y="2571750"/>
            <a:ext cx="2051050" cy="2000250"/>
            <a:chOff x="331788" y="2571750"/>
            <a:chExt cx="2051050" cy="2001043"/>
          </a:xfrm>
        </p:grpSpPr>
        <p:sp>
          <p:nvSpPr>
            <p:cNvPr id="15" name="Овал 14"/>
            <p:cNvSpPr/>
            <p:nvPr/>
          </p:nvSpPr>
          <p:spPr>
            <a:xfrm>
              <a:off x="331788" y="2576515"/>
              <a:ext cx="2051050" cy="1996278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5" idx="0"/>
              <a:endCxn id="15" idx="4"/>
            </p:cNvCxnSpPr>
            <p:nvPr/>
          </p:nvCxnSpPr>
          <p:spPr>
            <a:xfrm rot="16200000" flipH="1">
              <a:off x="359173" y="3573066"/>
              <a:ext cx="1996278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0" name="Пирог 19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5499186"/>
                <a:gd name="adj2" fmla="val 161503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500063" y="2571750"/>
            <a:ext cx="2051050" cy="2000250"/>
            <a:chOff x="331788" y="2571750"/>
            <a:chExt cx="2051050" cy="2001043"/>
          </a:xfrm>
        </p:grpSpPr>
        <p:sp>
          <p:nvSpPr>
            <p:cNvPr id="23" name="Овал 22"/>
            <p:cNvSpPr/>
            <p:nvPr/>
          </p:nvSpPr>
          <p:spPr>
            <a:xfrm>
              <a:off x="331788" y="2576515"/>
              <a:ext cx="2051050" cy="1996278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1"/>
              <a:endCxn id="23" idx="5"/>
            </p:cNvCxnSpPr>
            <p:nvPr/>
          </p:nvCxnSpPr>
          <p:spPr>
            <a:xfrm rot="16200000" flipH="1">
              <a:off x="652184" y="2848372"/>
              <a:ext cx="1410259" cy="14509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Прямая соединительная линия 24"/>
            <p:cNvCxnSpPr>
              <a:stCxn id="23" idx="0"/>
              <a:endCxn id="23" idx="4"/>
            </p:cNvCxnSpPr>
            <p:nvPr/>
          </p:nvCxnSpPr>
          <p:spPr>
            <a:xfrm rot="16200000" flipH="1">
              <a:off x="359173" y="3573066"/>
              <a:ext cx="1996278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Прямая соединительная линия 25"/>
            <p:cNvCxnSpPr>
              <a:stCxn id="23" idx="2"/>
              <a:endCxn id="23" idx="6"/>
            </p:cNvCxnSpPr>
            <p:nvPr/>
          </p:nvCxnSpPr>
          <p:spPr>
            <a:xfrm rot="10800000" flipH="1">
              <a:off x="331788" y="3573860"/>
              <a:ext cx="2051050" cy="158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Пирог 27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104553"/>
                <a:gd name="adj2" fmla="val 1615031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500063" y="2571750"/>
            <a:ext cx="2051050" cy="2000250"/>
            <a:chOff x="331788" y="2571750"/>
            <a:chExt cx="2051050" cy="2001043"/>
          </a:xfrm>
        </p:grpSpPr>
        <p:sp>
          <p:nvSpPr>
            <p:cNvPr id="30" name="Овал 29"/>
            <p:cNvSpPr/>
            <p:nvPr/>
          </p:nvSpPr>
          <p:spPr>
            <a:xfrm>
              <a:off x="331788" y="2576515"/>
              <a:ext cx="2051050" cy="1996278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>
              <a:stCxn id="30" idx="0"/>
              <a:endCxn id="30" idx="4"/>
            </p:cNvCxnSpPr>
            <p:nvPr/>
          </p:nvCxnSpPr>
          <p:spPr>
            <a:xfrm rot="16200000" flipH="1">
              <a:off x="359173" y="3573066"/>
              <a:ext cx="1996278" cy="317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Пирог 31"/>
            <p:cNvSpPr/>
            <p:nvPr/>
          </p:nvSpPr>
          <p:spPr>
            <a:xfrm>
              <a:off x="357188" y="2571750"/>
              <a:ext cx="2000250" cy="2001043"/>
            </a:xfrm>
            <a:prstGeom prst="pie">
              <a:avLst>
                <a:gd name="adj1" fmla="val 10792275"/>
                <a:gd name="adj2" fmla="val 161503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" descr="http://i3.imageban.ru/out/2012/09/26/bd124721a034af9cba14332cdfede5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62020"/>
            <a:ext cx="6215074" cy="349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85720" y="-24"/>
            <a:ext cx="84629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Отдала ли Маша все леденцы лесным жителям, если в первый раз она отдала 75% всех леденцов, а потом – 25% остатка?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www.playing-field.ru/img/2015/052206/0849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14554"/>
            <a:ext cx="4991731" cy="307183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0034" y="2143116"/>
            <a:ext cx="1643074" cy="16430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786190"/>
            <a:ext cx="1643074" cy="16430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143116"/>
            <a:ext cx="1643074" cy="16430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3786190"/>
            <a:ext cx="1643074" cy="16430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2143108" y="3786190"/>
            <a:ext cx="820800" cy="8573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2965382" y="3786190"/>
            <a:ext cx="820800" cy="8573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2143108" y="4643363"/>
            <a:ext cx="820800" cy="78590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Задача №1 «Маша и яблоки»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556792"/>
            <a:ext cx="8964488" cy="2300833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</a:rPr>
              <a:t>Маша шла по лесу и увидела яблоньку  с 25 спелыми яблоками. </a:t>
            </a:r>
            <a:r>
              <a:rPr lang="ru-RU" sz="3200" dirty="0" smtClean="0">
                <a:solidFill>
                  <a:srgbClr val="000066"/>
                </a:solidFill>
              </a:rPr>
              <a:t>Недолго </a:t>
            </a:r>
            <a:r>
              <a:rPr lang="ru-RU" sz="3200" dirty="0">
                <a:solidFill>
                  <a:srgbClr val="000066"/>
                </a:solidFill>
              </a:rPr>
              <a:t>думая, Маша залезла и сорвала  32% всех яблок. </a:t>
            </a:r>
            <a:r>
              <a:rPr lang="ru-RU" sz="3200" dirty="0" smtClean="0">
                <a:solidFill>
                  <a:srgbClr val="000066"/>
                </a:solidFill>
              </a:rPr>
              <a:t>Сколько </a:t>
            </a:r>
            <a:r>
              <a:rPr lang="ru-RU" sz="3200" dirty="0">
                <a:solidFill>
                  <a:srgbClr val="000066"/>
                </a:solidFill>
              </a:rPr>
              <a:t>яблок </a:t>
            </a:r>
            <a:r>
              <a:rPr lang="ru-RU" sz="3200" dirty="0" smtClean="0">
                <a:solidFill>
                  <a:srgbClr val="000066"/>
                </a:solidFill>
              </a:rPr>
              <a:t>осталось на дереве?</a:t>
            </a:r>
            <a:endParaRPr lang="ru-RU" sz="3200" dirty="0">
              <a:solidFill>
                <a:srgbClr val="000066"/>
              </a:solidFill>
            </a:endParaRPr>
          </a:p>
        </p:txBody>
      </p:sp>
      <p:pic>
        <p:nvPicPr>
          <p:cNvPr id="5" name="Рисунок 2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4083050"/>
            <a:ext cx="4832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Задача №2 «Скорость бега»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1556792"/>
            <a:ext cx="9144000" cy="3096344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solidFill>
                  <a:srgbClr val="000066"/>
                </a:solidFill>
              </a:rPr>
              <a:t>Когда Маша неожиданно запрыгнула на спину к Мише, то он испугался и побежал.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solidFill>
                  <a:srgbClr val="000066"/>
                </a:solidFill>
              </a:rPr>
              <a:t>При этом скорость  бега медведя </a:t>
            </a:r>
            <a:r>
              <a:rPr lang="ru-RU" sz="3100" dirty="0" smtClean="0">
                <a:solidFill>
                  <a:srgbClr val="000066"/>
                </a:solidFill>
              </a:rPr>
              <a:t>увеличилась на 20</a:t>
            </a:r>
            <a:r>
              <a:rPr lang="ru-RU" sz="3100" dirty="0">
                <a:solidFill>
                  <a:srgbClr val="000066"/>
                </a:solidFill>
              </a:rPr>
              <a:t>% от его «нормальной» скорости. С какой скоростью бежал испуганный Миша, если в нормальном состоянии он бежит 60 км/ч?</a:t>
            </a: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39" y="4837805"/>
            <a:ext cx="3265661" cy="202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572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Задача №3 «Маша и Новый Год»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1556792"/>
            <a:ext cx="9144000" cy="2376264"/>
          </a:xfrm>
          <a:prstGeom prst="snip2DiagRect">
            <a:avLst>
              <a:gd name="adj1" fmla="val 15335"/>
              <a:gd name="adj2" fmla="val 1531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</a:rPr>
              <a:t>Маша и Миша запланировали поздравить с Новым годом 45 зверей. Сколько зверей еще получат подарки, если они успели поздравить только 60% всех зверей?</a:t>
            </a:r>
          </a:p>
        </p:txBody>
      </p:sp>
      <p:pic>
        <p:nvPicPr>
          <p:cNvPr id="5" name="Рисунок 19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4176464" cy="271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604</TotalTime>
  <Words>400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Решение задач  с процентами </vt:lpstr>
      <vt:lpstr>Слайд 2</vt:lpstr>
      <vt:lpstr>Выразите дробь в виде процентов:</vt:lpstr>
      <vt:lpstr>Слайд 4</vt:lpstr>
      <vt:lpstr>Какую часть пирога съела Маша, если известно, что она съела</vt:lpstr>
      <vt:lpstr>Слайд 6</vt:lpstr>
      <vt:lpstr>Задача №1 «Маша и яблоки»</vt:lpstr>
      <vt:lpstr>Задача №2 «Скорость бега»</vt:lpstr>
      <vt:lpstr>Задача №3 «Маша и Новый Год»</vt:lpstr>
      <vt:lpstr>Задача №4 «Маша и Дед Мороз»</vt:lpstr>
      <vt:lpstr>Задача №5 «Телефонные фразы»</vt:lpstr>
      <vt:lpstr>Задача №6 «Шопинг»</vt:lpstr>
      <vt:lpstr>Слайд 13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 с процентами</dc:title>
  <dc:creator>Дочь</dc:creator>
  <cp:lastModifiedBy>Пользователь Hewlett Packard</cp:lastModifiedBy>
  <cp:revision>59</cp:revision>
  <dcterms:created xsi:type="dcterms:W3CDTF">2010-05-02T11:53:07Z</dcterms:created>
  <dcterms:modified xsi:type="dcterms:W3CDTF">2022-04-24T07:20:52Z</dcterms:modified>
</cp:coreProperties>
</file>