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8" r:id="rId9"/>
    <p:sldId id="264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86F0-5295-471A-A2FC-8682268A04E6}" type="datetimeFigureOut">
              <a:rPr lang="ru-RU"/>
              <a:pPr>
                <a:defRPr/>
              </a:pPr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9804F-179D-4A4B-BCED-1AB6DB3E68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12B18-A6E8-4AC1-84B2-B3005C34FD75}" type="datetimeFigureOut">
              <a:rPr lang="ru-RU"/>
              <a:pPr>
                <a:defRPr/>
              </a:pPr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7188E-1843-4410-9B26-342369436D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E9FA2-8839-41BC-9C13-FC1746BFB17D}" type="datetimeFigureOut">
              <a:rPr lang="ru-RU"/>
              <a:pPr>
                <a:defRPr/>
              </a:pPr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80206-B220-4052-86DD-AB24FB61BA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3BED0-F771-4088-935E-2BF498EFE22B}" type="datetimeFigureOut">
              <a:rPr lang="ru-RU"/>
              <a:pPr>
                <a:defRPr/>
              </a:pPr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FF035-41F9-4DDA-8AF7-4BE1421260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E5E1-0C3E-48A4-96C7-B57E5F59D1CF}" type="datetimeFigureOut">
              <a:rPr lang="ru-RU"/>
              <a:pPr>
                <a:defRPr/>
              </a:pPr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C6B27-B41F-4847-BB08-EB91DA8DBD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101EA-CEB8-4C30-9F82-3AF4096E5064}" type="datetimeFigureOut">
              <a:rPr lang="ru-RU"/>
              <a:pPr>
                <a:defRPr/>
              </a:pPr>
              <a:t>22.11.2015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0B06-F9EB-4AEC-B075-F918E4A9E3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3DCF0-3EEB-49FE-8715-16268874AE9C}" type="datetimeFigureOut">
              <a:rPr lang="ru-RU"/>
              <a:pPr>
                <a:defRPr/>
              </a:pPr>
              <a:t>22.11.2015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F5846-B0A4-4963-9B2A-07919DD880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A8DC2-6B06-485C-A5EF-838959B04579}" type="datetimeFigureOut">
              <a:rPr lang="ru-RU"/>
              <a:pPr>
                <a:defRPr/>
              </a:pPr>
              <a:t>22.11.2015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6119E-8221-4C54-9D47-B9C29DDA49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C43F6-E7B1-42F2-8BF8-BAE8326EECF9}" type="datetimeFigureOut">
              <a:rPr lang="ru-RU"/>
              <a:pPr>
                <a:defRPr/>
              </a:pPr>
              <a:t>22.11.2015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68B4F-0D59-4AD2-A28A-F0448FCF73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C11F5-E0BC-4602-8AEE-761871E9561B}" type="datetimeFigureOut">
              <a:rPr lang="ru-RU"/>
              <a:pPr>
                <a:defRPr/>
              </a:pPr>
              <a:t>22.11.2015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757FC-C776-45F9-A6C8-7AF474AD52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C397A-A620-403A-B5EF-72B48CFFF26A}" type="datetimeFigureOut">
              <a:rPr lang="ru-RU"/>
              <a:pPr>
                <a:defRPr/>
              </a:pPr>
              <a:t>22.11.2015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57CD9-6AEA-4A99-995A-BB7FBE8A74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BA4C33-E1B4-47FD-83D0-A97F629117BD}" type="datetimeFigureOut">
              <a:rPr lang="ru-RU"/>
              <a:pPr>
                <a:defRPr/>
              </a:pPr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857A8B-0111-47AE-AC28-AFDDEDBC81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19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38" y="1714500"/>
            <a:ext cx="7772400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Математическая сказка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0688" y="6429375"/>
            <a:ext cx="2143125" cy="500063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dirty="0" smtClean="0">
                <a:solidFill>
                  <a:srgbClr val="FFFF00"/>
                </a:solidFill>
              </a:rPr>
              <a:t>6 класс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ая прямоугольная выноска 4"/>
          <p:cNvSpPr/>
          <p:nvPr/>
        </p:nvSpPr>
        <p:spPr>
          <a:xfrm>
            <a:off x="0" y="0"/>
            <a:ext cx="2786063" cy="2571750"/>
          </a:xfrm>
          <a:prstGeom prst="wedgeRoundRectCallout">
            <a:avLst>
              <a:gd name="adj1" fmla="val 52646"/>
              <a:gd name="adj2" fmla="val 4074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8"/>
            <a:ext cx="2714625" cy="2571750"/>
          </a:xfrm>
        </p:spPr>
        <p:txBody>
          <a:bodyPr rtlCol="0">
            <a:normAutofit fontScale="85000" lnSpcReduction="100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А ты, старик, чтобы времени зря не тратить посчитай-ка в уме </a:t>
            </a:r>
            <a:r>
              <a:rPr lang="ru-RU" b="1" dirty="0" smtClean="0"/>
              <a:t>номер 236 из учебника</a:t>
            </a: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5143500" y="0"/>
            <a:ext cx="3857625" cy="5286375"/>
          </a:xfrm>
          <a:prstGeom prst="wedgeRoundRectCallout">
            <a:avLst>
              <a:gd name="adj1" fmla="val 6832"/>
              <a:gd name="adj2" fmla="val 56627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64088" y="285750"/>
            <a:ext cx="3384376" cy="5015458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чтобы Вам скучно не было, бабушка и дедушка,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посмотрите лучше флеш-демонстрацию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«Деление на десятичную дробь в общем случае»</a:t>
            </a:r>
            <a:endParaRPr lang="ru-RU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5357813" y="285750"/>
            <a:ext cx="3471862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альтернативный процесс 8"/>
          <p:cNvSpPr/>
          <p:nvPr/>
        </p:nvSpPr>
        <p:spPr>
          <a:xfrm>
            <a:off x="5143500" y="6000750"/>
            <a:ext cx="4000500" cy="85725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0" y="0"/>
            <a:ext cx="4000500" cy="1500188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0" y="0"/>
            <a:ext cx="40005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Calibri" pitchFamily="34" charset="0"/>
              </a:rPr>
              <a:t>Катится колобок по дорожке, а навстречу ему заяц: «Колобок, колобок! Я тебя съем». – «Не ешь меня, косой, помоги мне лучше </a:t>
            </a:r>
            <a:r>
              <a:rPr lang="ru-RU" b="1" dirty="0" smtClean="0">
                <a:latin typeface="Calibri" pitchFamily="34" charset="0"/>
              </a:rPr>
              <a:t>задание </a:t>
            </a:r>
            <a:r>
              <a:rPr lang="ru-RU" b="1" dirty="0">
                <a:latin typeface="Calibri" pitchFamily="34" charset="0"/>
              </a:rPr>
              <a:t>решить».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143500" y="0"/>
            <a:ext cx="3857625" cy="3000375"/>
          </a:xfrm>
          <a:prstGeom prst="wedgeRoundRectCallout">
            <a:avLst>
              <a:gd name="adj1" fmla="val 19831"/>
              <a:gd name="adj2" fmla="val 7039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43500" y="6069013"/>
            <a:ext cx="4000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Calibri" pitchFamily="34" charset="0"/>
              </a:rPr>
              <a:t>Заяц уши поднял, а колобок стал </a:t>
            </a:r>
            <a:r>
              <a:rPr lang="ru-RU" b="1" dirty="0" smtClean="0">
                <a:latin typeface="Calibri" pitchFamily="34" charset="0"/>
              </a:rPr>
              <a:t>ему № 245 учебника предлагать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86375" y="0"/>
            <a:ext cx="364331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Calibri" pitchFamily="34" charset="0"/>
              </a:rPr>
              <a:t>Найдите частное, представив данные дроби в виде обыкновенных, и, если возможно, выразите </a:t>
            </a:r>
            <a:r>
              <a:rPr lang="ru-RU" sz="12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Calibri" pitchFamily="34" charset="0"/>
              </a:rPr>
              <a:t>ответ десятичной дробью:</a:t>
            </a:r>
          </a:p>
          <a:p>
            <a:r>
              <a:rPr lang="ru-RU" sz="2400" b="1" dirty="0" smtClean="0">
                <a:latin typeface="Calibri" pitchFamily="34" charset="0"/>
              </a:rPr>
              <a:t>	а) 0,7 : 0,3;</a:t>
            </a:r>
          </a:p>
          <a:p>
            <a:r>
              <a:rPr lang="ru-RU" sz="2400" b="1" dirty="0" smtClean="0">
                <a:latin typeface="Calibri" pitchFamily="34" charset="0"/>
              </a:rPr>
              <a:t>	б) 3,5 : 3;</a:t>
            </a:r>
          </a:p>
          <a:p>
            <a:r>
              <a:rPr lang="ru-RU" sz="2400" b="1" dirty="0" smtClean="0">
                <a:latin typeface="Calibri" pitchFamily="34" charset="0"/>
              </a:rPr>
              <a:t>	г) 4,2 : 2,8;</a:t>
            </a:r>
          </a:p>
          <a:p>
            <a:r>
              <a:rPr lang="ru-RU" sz="2400" b="1" dirty="0" smtClean="0">
                <a:latin typeface="Calibri" pitchFamily="34" charset="0"/>
              </a:rPr>
              <a:t>	</a:t>
            </a:r>
            <a:r>
              <a:rPr lang="ru-RU" sz="2400" b="1" dirty="0" err="1" smtClean="0">
                <a:latin typeface="Calibri" pitchFamily="34" charset="0"/>
              </a:rPr>
              <a:t>д</a:t>
            </a:r>
            <a:r>
              <a:rPr lang="ru-RU" sz="2400" b="1" dirty="0" smtClean="0">
                <a:latin typeface="Calibri" pitchFamily="34" charset="0"/>
              </a:rPr>
              <a:t>) 0,33 : 0,9;</a:t>
            </a:r>
          </a:p>
          <a:p>
            <a:r>
              <a:rPr lang="ru-RU" sz="2400" b="1" dirty="0" smtClean="0">
                <a:latin typeface="Calibri" pitchFamily="34" charset="0"/>
              </a:rPr>
              <a:t>	ж) 3,5 : 1,5;</a:t>
            </a:r>
          </a:p>
          <a:p>
            <a:r>
              <a:rPr lang="ru-RU" sz="2400" b="1" dirty="0" smtClean="0">
                <a:latin typeface="Calibri" pitchFamily="34" charset="0"/>
              </a:rPr>
              <a:t>	</a:t>
            </a:r>
            <a:r>
              <a:rPr lang="ru-RU" sz="2400" b="1" dirty="0" err="1" smtClean="0">
                <a:latin typeface="Calibri" pitchFamily="34" charset="0"/>
              </a:rPr>
              <a:t>з</a:t>
            </a:r>
            <a:r>
              <a:rPr lang="ru-RU" sz="2400" b="1" dirty="0" smtClean="0">
                <a:latin typeface="Calibri" pitchFamily="34" charset="0"/>
              </a:rPr>
              <a:t>) 0,04 : 1,2.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143500" y="6093296"/>
            <a:ext cx="4000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Calibri" pitchFamily="34" charset="0"/>
              </a:rPr>
              <a:t>Пока заяц пытался </a:t>
            </a:r>
            <a:r>
              <a:rPr lang="ru-RU" b="1" dirty="0" smtClean="0">
                <a:latin typeface="Calibri" pitchFamily="34" charset="0"/>
              </a:rPr>
              <a:t>с заданием справиться Колобок </a:t>
            </a:r>
            <a:r>
              <a:rPr lang="ru-RU" b="1" dirty="0">
                <a:latin typeface="Calibri" pitchFamily="34" charset="0"/>
              </a:rPr>
              <a:t>от него укатился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8" grpId="1"/>
      <p:bldP spid="10" grpId="0"/>
      <p:bldP spid="10" grpId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альтернативный процесс 8"/>
          <p:cNvSpPr/>
          <p:nvPr/>
        </p:nvSpPr>
        <p:spPr>
          <a:xfrm>
            <a:off x="5143500" y="6000750"/>
            <a:ext cx="4000500" cy="85725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0" y="0"/>
            <a:ext cx="5072063" cy="1071563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0" y="-6350"/>
            <a:ext cx="50006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Calibri" pitchFamily="34" charset="0"/>
              </a:rPr>
              <a:t>Катится колобок по тропинке к лесу, а навстречу ему серый волк: «Колобок, колобок! Я тебя съем». – «Не ешь меня, серый волк, реши лучше </a:t>
            </a:r>
            <a:r>
              <a:rPr lang="ru-RU" sz="1600" b="1" dirty="0" smtClean="0">
                <a:latin typeface="Calibri" pitchFamily="34" charset="0"/>
              </a:rPr>
              <a:t>задания из задачника, </a:t>
            </a:r>
            <a:r>
              <a:rPr lang="ru-RU" sz="1600" b="1" dirty="0">
                <a:latin typeface="Calibri" pitchFamily="34" charset="0"/>
              </a:rPr>
              <a:t>если, конечно, это тебе по силам!».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143500" y="-27384"/>
            <a:ext cx="3857625" cy="3000375"/>
          </a:xfrm>
          <a:prstGeom prst="wedgeRoundRectCallout">
            <a:avLst>
              <a:gd name="adj1" fmla="val 1862"/>
              <a:gd name="adj2" fmla="val 90052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43500" y="6069013"/>
            <a:ext cx="4000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Calibri" pitchFamily="34" charset="0"/>
              </a:rPr>
              <a:t>Возмущениям волка не была предела и он стал слушать </a:t>
            </a:r>
            <a:r>
              <a:rPr lang="ru-RU" b="1" dirty="0" smtClean="0">
                <a:latin typeface="Calibri" pitchFamily="34" charset="0"/>
              </a:rPr>
              <a:t>задание.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143500" y="0"/>
            <a:ext cx="36433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Представьте в виде обыкновенной дроби, и, если возможно, в виде десятичной:</a:t>
            </a:r>
            <a:endParaRPr lang="ru-RU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148064" y="404664"/>
            <a:ext cx="378618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</a:rPr>
              <a:t>Найдите частное:</a:t>
            </a:r>
          </a:p>
          <a:p>
            <a:pPr algn="ctr"/>
            <a:r>
              <a:rPr lang="ru-RU" sz="4000" b="1" dirty="0" smtClean="0">
                <a:latin typeface="Calibri" pitchFamily="34" charset="0"/>
              </a:rPr>
              <a:t>а) 2,25 : 4,5;</a:t>
            </a:r>
          </a:p>
          <a:p>
            <a:pPr algn="ctr"/>
            <a:r>
              <a:rPr lang="ru-RU" sz="4000" b="1" dirty="0" smtClean="0">
                <a:latin typeface="Calibri" pitchFamily="34" charset="0"/>
              </a:rPr>
              <a:t>в) 3,78 : 4,2</a:t>
            </a:r>
            <a:endParaRPr lang="ru-RU" sz="40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143500" y="6093296"/>
            <a:ext cx="4000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Calibri" pitchFamily="34" charset="0"/>
              </a:rPr>
              <a:t>Пока волк пытался </a:t>
            </a:r>
            <a:r>
              <a:rPr lang="ru-RU" b="1" dirty="0" smtClean="0">
                <a:latin typeface="Calibri" pitchFamily="34" charset="0"/>
              </a:rPr>
              <a:t>задание </a:t>
            </a:r>
            <a:r>
              <a:rPr lang="ru-RU" b="1" dirty="0">
                <a:latin typeface="Calibri" pitchFamily="34" charset="0"/>
              </a:rPr>
              <a:t>решить Колобок и от него укатился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/>
        </p:nvGraphicFramePr>
        <p:xfrm>
          <a:off x="5292080" y="1052736"/>
          <a:ext cx="1649638" cy="864096"/>
        </p:xfrm>
        <a:graphic>
          <a:graphicData uri="http://schemas.openxmlformats.org/presentationml/2006/ole">
            <p:oleObj spid="_x0000_s6155" name="Формула" r:id="rId4" imgW="799920" imgH="419040" progId="Equation.3">
              <p:embed/>
            </p:oleObj>
          </a:graphicData>
        </a:graphic>
      </p:graphicFrame>
      <p:graphicFrame>
        <p:nvGraphicFramePr>
          <p:cNvPr id="6156" name="Object 12"/>
          <p:cNvGraphicFramePr>
            <a:graphicFrameLocks noChangeAspect="1"/>
          </p:cNvGraphicFramePr>
          <p:nvPr/>
        </p:nvGraphicFramePr>
        <p:xfrm>
          <a:off x="6988175" y="1052513"/>
          <a:ext cx="1858963" cy="863600"/>
        </p:xfrm>
        <a:graphic>
          <a:graphicData uri="http://schemas.openxmlformats.org/presentationml/2006/ole">
            <p:oleObj spid="_x0000_s6156" name="Формула" r:id="rId5" imgW="901440" imgH="419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8" grpId="1"/>
      <p:bldP spid="10" grpId="0"/>
      <p:bldP spid="10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альтернативный процесс 8"/>
          <p:cNvSpPr/>
          <p:nvPr/>
        </p:nvSpPr>
        <p:spPr>
          <a:xfrm>
            <a:off x="5143500" y="5929313"/>
            <a:ext cx="4000500" cy="928687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0" y="0"/>
            <a:ext cx="4429125" cy="1571625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0" y="0"/>
            <a:ext cx="45005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Calibri" pitchFamily="34" charset="0"/>
              </a:rPr>
              <a:t>Катится колобок по лесу, а навстречу ему медведь идёт, хворост ломает, кусты к земле гнёт: «Колобок, колобок! Я тебя съем». – «Ну, что ты косолапый, совсем в лесу одичал, попробуй лучше мои </a:t>
            </a:r>
            <a:r>
              <a:rPr lang="ru-RU" sz="1600" b="1" dirty="0" smtClean="0">
                <a:latin typeface="Calibri" pitchFamily="34" charset="0"/>
              </a:rPr>
              <a:t>уравнения и задания решить </a:t>
            </a:r>
            <a:r>
              <a:rPr lang="ru-RU" sz="1600" b="1" dirty="0">
                <a:latin typeface="Calibri" pitchFamily="34" charset="0"/>
              </a:rPr>
              <a:t>, или тебе, СЛАБО?».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143500" y="0"/>
            <a:ext cx="3857625" cy="4214813"/>
          </a:xfrm>
          <a:prstGeom prst="wedgeRoundRectCallout">
            <a:avLst>
              <a:gd name="adj1" fmla="val -18783"/>
              <a:gd name="adj2" fmla="val 65208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43500" y="5929313"/>
            <a:ext cx="4000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«Мне, слабо?!» – проревел медведь. «Плохо, ты меня знаешь, Колобок, задавай , я готов!»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92080" y="0"/>
            <a:ext cx="3494733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Найдите неизвестное число:</a:t>
            </a:r>
          </a:p>
          <a:p>
            <a:pPr marL="457200" indent="-457200" algn="ctr"/>
            <a:r>
              <a:rPr lang="ru-RU" sz="2200" b="1" dirty="0" smtClean="0">
                <a:latin typeface="Calibri" pitchFamily="34" charset="0"/>
              </a:rPr>
              <a:t>А)  0,2 : </a:t>
            </a:r>
            <a:r>
              <a:rPr lang="ru-RU" sz="2200" b="1" dirty="0" err="1" smtClean="0">
                <a:latin typeface="Calibri" pitchFamily="34" charset="0"/>
              </a:rPr>
              <a:t>х</a:t>
            </a:r>
            <a:r>
              <a:rPr lang="ru-RU" sz="2200" b="1" dirty="0" smtClean="0">
                <a:latin typeface="Calibri" pitchFamily="34" charset="0"/>
              </a:rPr>
              <a:t> = 1,2;</a:t>
            </a:r>
          </a:p>
          <a:p>
            <a:pPr marL="457200" indent="-457200" algn="ctr"/>
            <a:r>
              <a:rPr lang="ru-RU" sz="2200" b="1" dirty="0" smtClean="0">
                <a:latin typeface="Calibri" pitchFamily="34" charset="0"/>
              </a:rPr>
              <a:t>В) 2,5 ∙ </a:t>
            </a:r>
            <a:r>
              <a:rPr lang="ru-RU" sz="2200" b="1" dirty="0" err="1" smtClean="0">
                <a:latin typeface="Calibri" pitchFamily="34" charset="0"/>
              </a:rPr>
              <a:t>х</a:t>
            </a:r>
            <a:r>
              <a:rPr lang="ru-RU" sz="2200" b="1" dirty="0" smtClean="0">
                <a:latin typeface="Calibri" pitchFamily="34" charset="0"/>
              </a:rPr>
              <a:t> = 7,75.</a:t>
            </a:r>
          </a:p>
          <a:p>
            <a:pPr marL="457200" indent="-457200" algn="ctr"/>
            <a:endParaRPr lang="ru-RU" sz="2200" b="1" dirty="0">
              <a:latin typeface="Calibri" pitchFamily="34" charset="0"/>
            </a:endParaRPr>
          </a:p>
          <a:p>
            <a:pPr marL="457200" indent="-457200"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Определите, какую часть составляет:</a:t>
            </a:r>
          </a:p>
          <a:p>
            <a:pPr marL="457200" indent="-457200">
              <a:buAutoNum type="arabicParenR"/>
            </a:pPr>
            <a:r>
              <a:rPr lang="ru-RU" sz="2200" b="1" dirty="0" smtClean="0">
                <a:latin typeface="Calibri" pitchFamily="34" charset="0"/>
              </a:rPr>
              <a:t>1,6 ч от 8 ч;</a:t>
            </a:r>
          </a:p>
          <a:p>
            <a:pPr marL="457200" indent="-457200">
              <a:buAutoNum type="arabicParenR"/>
            </a:pPr>
            <a:r>
              <a:rPr lang="ru-RU" sz="2200" b="1" dirty="0" smtClean="0">
                <a:latin typeface="Calibri" pitchFamily="34" charset="0"/>
              </a:rPr>
              <a:t>2000 р. от 5000 </a:t>
            </a:r>
            <a:r>
              <a:rPr lang="ru-RU" sz="2200" b="1" dirty="0" err="1" smtClean="0">
                <a:latin typeface="Calibri" pitchFamily="34" charset="0"/>
              </a:rPr>
              <a:t>р</a:t>
            </a:r>
            <a:r>
              <a:rPr lang="ru-RU" sz="2200" b="1" dirty="0" smtClean="0">
                <a:latin typeface="Calibri" pitchFamily="34" charset="0"/>
              </a:rPr>
              <a:t>;</a:t>
            </a:r>
          </a:p>
          <a:p>
            <a:pPr marL="457200" indent="-457200">
              <a:buAutoNum type="arabicParenR"/>
            </a:pPr>
            <a:r>
              <a:rPr lang="ru-RU" sz="2200" b="1" dirty="0" smtClean="0">
                <a:latin typeface="Calibri" pitchFamily="34" charset="0"/>
              </a:rPr>
              <a:t>2,5 </a:t>
            </a:r>
            <a:r>
              <a:rPr lang="ru-RU" sz="2200" b="1" dirty="0" err="1" smtClean="0">
                <a:latin typeface="Calibri" pitchFamily="34" charset="0"/>
              </a:rPr>
              <a:t>сут</a:t>
            </a:r>
            <a:r>
              <a:rPr lang="ru-RU" sz="2200" b="1" dirty="0" smtClean="0">
                <a:latin typeface="Calibri" pitchFamily="34" charset="0"/>
              </a:rPr>
              <a:t>. от 15 </a:t>
            </a:r>
            <a:r>
              <a:rPr lang="ru-RU" sz="2200" b="1" dirty="0" err="1" smtClean="0">
                <a:latin typeface="Calibri" pitchFamily="34" charset="0"/>
              </a:rPr>
              <a:t>сут</a:t>
            </a:r>
            <a:r>
              <a:rPr lang="ru-RU" sz="2200" b="1" dirty="0" smtClean="0">
                <a:latin typeface="Calibri" pitchFamily="34" charset="0"/>
              </a:rPr>
              <a:t>;</a:t>
            </a:r>
          </a:p>
          <a:p>
            <a:pPr marL="457200" indent="-457200">
              <a:buAutoNum type="arabicParenR"/>
            </a:pPr>
            <a:r>
              <a:rPr lang="ru-RU" sz="2200" b="1" dirty="0" smtClean="0">
                <a:latin typeface="Calibri" pitchFamily="34" charset="0"/>
              </a:rPr>
              <a:t>5000 р. от 5500 р.</a:t>
            </a:r>
            <a:endParaRPr lang="ru-RU" sz="22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143500" y="5934075"/>
            <a:ext cx="4000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Пока медведь вспоминал как осуществить деление Колобок и от него укатился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8" grpId="1"/>
      <p:bldP spid="10" grpId="0" build="p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альтернативный процесс 8"/>
          <p:cNvSpPr/>
          <p:nvPr/>
        </p:nvSpPr>
        <p:spPr>
          <a:xfrm>
            <a:off x="1857375" y="4572000"/>
            <a:ext cx="4000500" cy="22860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0" y="0"/>
            <a:ext cx="5072063" cy="1357313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0" y="0"/>
            <a:ext cx="50006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Calibri" pitchFamily="34" charset="0"/>
              </a:rPr>
              <a:t>Катится Колобок, а навстречу ему лиса: «Здравствуй, Колобок! Какой ты пригоженький, Румяненький!»  «Ой, лиса, ты тоже такая красивая, наверное, хитрая, умная и сообразительная?» – ответил Колобок. «Это, почему же, НАВЕРНОЕ?» -  возмутилась лиса.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143500" y="0"/>
            <a:ext cx="3857625" cy="3857625"/>
          </a:xfrm>
          <a:prstGeom prst="wedgeRoundRectCallout">
            <a:avLst>
              <a:gd name="adj1" fmla="val -22988"/>
              <a:gd name="adj2" fmla="val 7285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71688" y="4549775"/>
            <a:ext cx="38576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latin typeface="Calibri" pitchFamily="34" charset="0"/>
              </a:rPr>
              <a:t>- </a:t>
            </a:r>
            <a:r>
              <a:rPr lang="ru-RU" sz="2000" b="1" dirty="0" smtClean="0">
                <a:latin typeface="Calibri" pitchFamily="34" charset="0"/>
              </a:rPr>
              <a:t>Я </a:t>
            </a:r>
            <a:r>
              <a:rPr lang="ru-RU" sz="2000" b="1" dirty="0">
                <a:latin typeface="Calibri" pitchFamily="34" charset="0"/>
              </a:rPr>
              <a:t>же точно не знаю! Ты мне докажи это! - сказал Колобок. </a:t>
            </a:r>
          </a:p>
          <a:p>
            <a:pPr>
              <a:buFontTx/>
              <a:buChar char="-"/>
            </a:pPr>
            <a:r>
              <a:rPr lang="ru-RU" sz="2000" b="1" dirty="0">
                <a:latin typeface="Calibri" pitchFamily="34" charset="0"/>
              </a:rPr>
              <a:t> А как?! – спросила лиса.</a:t>
            </a:r>
          </a:p>
          <a:p>
            <a:r>
              <a:rPr lang="ru-RU" sz="2000" b="1" dirty="0">
                <a:latin typeface="Calibri" pitchFamily="34" charset="0"/>
              </a:rPr>
              <a:t>-  </a:t>
            </a:r>
            <a:r>
              <a:rPr lang="ru-RU" sz="2000" b="1" dirty="0" smtClean="0">
                <a:latin typeface="Calibri" pitchFamily="34" charset="0"/>
              </a:rPr>
              <a:t>Решишь задачи, которые я тебе предложу, значит докажешь! – проговорил Колобок.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3504" y="500042"/>
            <a:ext cx="3714776" cy="2893100"/>
          </a:xfrm>
          <a:prstGeom prst="rect">
            <a:avLst/>
          </a:prstGeom>
          <a:noFill/>
        </p:spPr>
        <p:txBody>
          <a:bodyPr numCol="1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sz="2000" b="1" dirty="0" smtClean="0">
                <a:latin typeface="+mn-lt"/>
              </a:rPr>
              <a:t>Скорость автомобиля 84 км/ ч. Какой путь  (в км) проезжает он за 1 мин? За 10 мин?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ru-RU" sz="2000" b="1" dirty="0" smtClean="0">
                <a:latin typeface="+mn-lt"/>
              </a:rPr>
              <a:t>Сколько пакетов с соком сходит с конвейера за 1 ч, если за 0,6 ч с него сходит 9 тыс. пакетов? </a:t>
            </a:r>
            <a:endParaRPr lang="ru-RU" sz="2000" b="1" dirty="0">
              <a:latin typeface="+mn-lt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ru-RU" sz="22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лок-схема: альтернативный процесс 8"/>
          <p:cNvSpPr/>
          <p:nvPr/>
        </p:nvSpPr>
        <p:spPr>
          <a:xfrm>
            <a:off x="1691680" y="4857750"/>
            <a:ext cx="4154785" cy="200025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0" y="0"/>
            <a:ext cx="5072063" cy="85725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-180528" y="0"/>
            <a:ext cx="52565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Calibri" pitchFamily="34" charset="0"/>
              </a:rPr>
              <a:t>Расхохоталась лиса,  подумав, что пустяковое задание для неё Колобок придумал и побежала быстренько за </a:t>
            </a:r>
            <a:r>
              <a:rPr lang="ru-RU" sz="1600" b="1" dirty="0" smtClean="0">
                <a:latin typeface="Calibri" pitchFamily="34" charset="0"/>
              </a:rPr>
              <a:t>справочником, чтобы правильно решить задачи .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143500" y="0"/>
            <a:ext cx="3857625" cy="3071813"/>
          </a:xfrm>
          <a:prstGeom prst="wedgeRoundRectCallout">
            <a:avLst>
              <a:gd name="adj1" fmla="val 10656"/>
              <a:gd name="adj2" fmla="val 102621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91681" y="4826000"/>
            <a:ext cx="4104456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atin typeface="Calibri" pitchFamily="34" charset="0"/>
              </a:rPr>
              <a:t>А Колобок в это время решил, что хватит ему по лесу гулять и пора возвращаться к бабушке и дедушке, им уже, наверное, скучно стало, </a:t>
            </a:r>
            <a:r>
              <a:rPr lang="ru-RU" sz="1700" b="1" dirty="0" smtClean="0">
                <a:latin typeface="Calibri" pitchFamily="34" charset="0"/>
              </a:rPr>
              <a:t>демонстрацию-то  уже несколько раз успели просмотреть. </a:t>
            </a:r>
            <a:r>
              <a:rPr lang="ru-RU" sz="1700" b="1" dirty="0">
                <a:latin typeface="Calibri" pitchFamily="34" charset="0"/>
              </a:rPr>
              <a:t>Но для Вас </a:t>
            </a:r>
            <a:r>
              <a:rPr lang="ru-RU" sz="1700" b="1" dirty="0" smtClean="0">
                <a:latin typeface="Calibri" pitchFamily="34" charset="0"/>
              </a:rPr>
              <a:t>Колобок </a:t>
            </a:r>
            <a:r>
              <a:rPr lang="ru-RU" sz="1700" b="1" dirty="0">
                <a:latin typeface="Calibri" pitchFamily="34" charset="0"/>
              </a:rPr>
              <a:t>тоже приготовил задание на дом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143500" y="0"/>
            <a:ext cx="371475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2800" b="1" u="sng" dirty="0">
                <a:latin typeface="Calibri" pitchFamily="34" charset="0"/>
              </a:rPr>
              <a:t>Домашнее задание:</a:t>
            </a:r>
          </a:p>
          <a:p>
            <a:pPr marL="457200" indent="-457200"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У. стр. 74, 75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 marL="457200" indent="-457200"/>
            <a:r>
              <a:rPr lang="ru-RU" sz="2400" b="1" smtClean="0">
                <a:latin typeface="Calibri" pitchFamily="34" charset="0"/>
              </a:rPr>
              <a:t>		№ </a:t>
            </a:r>
            <a:r>
              <a:rPr lang="ru-RU" sz="2400" b="1" dirty="0" smtClean="0">
                <a:latin typeface="Calibri" pitchFamily="34" charset="0"/>
              </a:rPr>
              <a:t>245 </a:t>
            </a:r>
            <a:r>
              <a:rPr lang="ru-RU" sz="1600" b="1" dirty="0" smtClean="0">
                <a:latin typeface="Calibri" pitchFamily="34" charset="0"/>
              </a:rPr>
              <a:t>(3-я строка) </a:t>
            </a:r>
          </a:p>
          <a:p>
            <a:pPr marL="457200" indent="-457200"/>
            <a:r>
              <a:rPr lang="ru-RU" sz="2400" b="1" dirty="0" smtClean="0">
                <a:latin typeface="Calibri" pitchFamily="34" charset="0"/>
              </a:rPr>
              <a:t>		№ 246 </a:t>
            </a:r>
            <a:r>
              <a:rPr lang="ru-RU" sz="1600" b="1" dirty="0" smtClean="0">
                <a:latin typeface="Calibri" pitchFamily="34" charset="0"/>
              </a:rPr>
              <a:t>(2-я строка)</a:t>
            </a:r>
            <a:r>
              <a:rPr lang="ru-RU" sz="2400" b="1" dirty="0" smtClean="0">
                <a:latin typeface="Calibri" pitchFamily="34" charset="0"/>
              </a:rPr>
              <a:t> </a:t>
            </a:r>
          </a:p>
          <a:p>
            <a:pPr marL="457200" indent="-457200"/>
            <a:r>
              <a:rPr lang="ru-RU" sz="2400" b="1" dirty="0" smtClean="0">
                <a:latin typeface="Calibri" pitchFamily="34" charset="0"/>
              </a:rPr>
              <a:t>		№ 247 </a:t>
            </a:r>
            <a:endParaRPr lang="ru-RU" sz="1600" b="1" dirty="0" smtClean="0">
              <a:latin typeface="Calibri" pitchFamily="34" charset="0"/>
            </a:endParaRPr>
          </a:p>
          <a:p>
            <a:pPr marL="457200" indent="-457200" algn="ctr"/>
            <a:r>
              <a:rPr lang="ru-RU" sz="1600" b="1" dirty="0" smtClean="0">
                <a:latin typeface="Calibri" pitchFamily="34" charset="0"/>
              </a:rPr>
              <a:t> </a:t>
            </a:r>
          </a:p>
          <a:p>
            <a:pPr marL="457200" indent="-457200" algn="ctr"/>
            <a:endParaRPr lang="ru-RU" sz="16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8" grpId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9000" r="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4286256"/>
            <a:ext cx="8869609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До новых встреч!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Успехов Вам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в математике!!!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582</Words>
  <Application>Microsoft Office PowerPoint</Application>
  <PresentationFormat>Экран (4:3)</PresentationFormat>
  <Paragraphs>50</Paragraphs>
  <Slides>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Monotype Corsiva</vt:lpstr>
      <vt:lpstr>Times New Roman</vt:lpstr>
      <vt:lpstr>Тема Office</vt:lpstr>
      <vt:lpstr>Microsoft Equation 3.0</vt:lpstr>
      <vt:lpstr>Математическая сказка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Математическая сказка</dc:title>
  <dc:creator>Пользователь</dc:creator>
  <cp:lastModifiedBy>Пользователь</cp:lastModifiedBy>
  <cp:revision>18</cp:revision>
  <dcterms:created xsi:type="dcterms:W3CDTF">2010-11-21T06:03:24Z</dcterms:created>
  <dcterms:modified xsi:type="dcterms:W3CDTF">2015-11-22T08:01:36Z</dcterms:modified>
</cp:coreProperties>
</file>