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57" r:id="rId8"/>
    <p:sldId id="259" r:id="rId9"/>
    <p:sldId id="26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Гурина Диана" userId="c8b863e692ab8bbe" providerId="LiveId" clId="{896D5A01-796E-46DE-9EBE-7810F60BD7A0}"/>
    <pc:docChg chg="undo custSel modSld">
      <pc:chgData name="Гурина Диана" userId="c8b863e692ab8bbe" providerId="LiveId" clId="{896D5A01-796E-46DE-9EBE-7810F60BD7A0}" dt="2022-11-15T12:47:50.140" v="10" actId="207"/>
      <pc:docMkLst>
        <pc:docMk/>
      </pc:docMkLst>
      <pc:sldChg chg="modSp mod">
        <pc:chgData name="Гурина Диана" userId="c8b863e692ab8bbe" providerId="LiveId" clId="{896D5A01-796E-46DE-9EBE-7810F60BD7A0}" dt="2022-11-15T12:47:50.140" v="10" actId="207"/>
        <pc:sldMkLst>
          <pc:docMk/>
          <pc:sldMk cId="3074354997" sldId="261"/>
        </pc:sldMkLst>
        <pc:spChg chg="mod">
          <ac:chgData name="Гурина Диана" userId="c8b863e692ab8bbe" providerId="LiveId" clId="{896D5A01-796E-46DE-9EBE-7810F60BD7A0}" dt="2022-11-15T12:47:50.140" v="10" actId="207"/>
          <ac:spMkLst>
            <pc:docMk/>
            <pc:sldMk cId="3074354997" sldId="261"/>
            <ac:spMk id="2" creationId="{FE87F5F0-F604-27DB-B884-5A101CC8882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63BE3-25DA-DD8E-D71B-0E04034928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DBE4C7-9A0A-866D-2233-5D2D7786C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34D516-50F5-DC21-813F-ACD6C2729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66A9-116C-4009-8342-074F499DA720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D2A962-2924-0B60-A3F5-8CD11715B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7E72C7-2AAC-9FB9-B266-1D3BF67AE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156D-781D-4671-9C96-73A0B477C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059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78658-F67E-A8CD-FC13-F4FCEAE9E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383100-F083-3277-0F78-AEEAEBB24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F9EFD0-E70D-8F31-2664-607D71F95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66A9-116C-4009-8342-074F499DA720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6EB478-82CC-D7C6-7EE0-711A34260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82881D-2338-D349-7AE5-39F07F6F4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156D-781D-4671-9C96-73A0B477C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018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E897050-3DF4-CCD1-3C27-C9244824CB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5C41D4-3041-9C7A-FED0-6A85B82C2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4F7D41-87A5-727F-40FC-1A832ECAA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66A9-116C-4009-8342-074F499DA720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066773-349D-0008-6E34-3A325C80F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1E6003-1CF6-BEEC-E7A6-5CD43291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156D-781D-4671-9C96-73A0B477C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023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CC446-80AE-4AB4-8348-C9A4D8D2F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6041EC-E9CB-5460-0597-037BDC439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20EC4A-1B95-2C03-B636-33C3BFE0D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66A9-116C-4009-8342-074F499DA720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C2E6F9-F26C-0A2D-9711-C8A365720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FD5723-2627-AC1E-265C-ADECB802A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156D-781D-4671-9C96-73A0B477C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97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E9EBB-A87E-1DDB-3EAF-8B385C48F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9F18C7-FF7A-4A78-FB1C-A50A1D1A4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7B75C3-6330-8AE1-0A25-FB70AFCAB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66A9-116C-4009-8342-074F499DA720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9D98A2-4306-9C2C-E174-546DBC726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D1B30F-1500-F6D2-8538-7F461C190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156D-781D-4671-9C96-73A0B477C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591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E1EC5-6A34-257C-227E-805FD34D8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9BA23A-2AA5-3E37-AFE4-5225E1BF91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F7CB13-5284-7DFB-C921-68FA6507A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A35EA1-10D0-818A-6F68-0DDEDFB5D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66A9-116C-4009-8342-074F499DA720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69DDBD-686F-668B-8B06-AD9371336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851B56-E903-CAB1-2E75-7F735B6F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156D-781D-4671-9C96-73A0B477C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765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DF7E7-D8BE-865B-7073-4010B2911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3FE19A-DA49-A082-54AD-3E07D50E4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6A1438-688C-4217-44CB-15383A6AB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716F8E-CA59-E8CD-B68A-FCCE43130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9AE3E33-EF92-2026-A154-19C50D4629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FF076A7-E01E-D343-EA02-3D533CEA0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66A9-116C-4009-8342-074F499DA720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AF5D74F-8A97-0226-B4EF-63F4E52EB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479DDD-2DF8-A46A-9BC7-42759BB1C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156D-781D-4671-9C96-73A0B477C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120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5E35DA-D798-E015-2AE3-E4E91CCF9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D0DDE57-E7A5-B9CE-510E-FCCFE1EBE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66A9-116C-4009-8342-074F499DA720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4A9CA3C-6DA8-E9D6-68E0-8A6571557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1A6BFFC-CEF0-44D2-D1BD-8BD405351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156D-781D-4671-9C96-73A0B477C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934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725765-65CA-6713-160A-BD6653E06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66A9-116C-4009-8342-074F499DA720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0E4B9-E341-18FF-97E6-4679FA271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9050559-163C-5310-495D-23BF98EF2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156D-781D-4671-9C96-73A0B477C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795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5721B-2EAB-D630-AFFA-83E6AF461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1EF2DF-DED7-3447-0E0B-FA0D4D2BB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7497A6-EE32-6600-93C7-0975F7920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2BCF1-6825-3F10-2685-0DC8FD6F6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66A9-116C-4009-8342-074F499DA720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9CF7EA-24DE-F00B-5BAD-BE8C13D27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A23EDD-BDE5-C465-D0AB-E149E23DB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156D-781D-4671-9C96-73A0B477C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638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CE6700-A395-6478-5B83-EB9B6881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14D9A54-89F2-10DF-D2FE-BE1E534CA1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17385F-C66A-1F63-3118-492A5356C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441775-3BE5-FC1D-83CF-A0E6E932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66A9-116C-4009-8342-074F499DA720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49B912-3B59-C948-0A92-C2B71CCBC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FCA31D-19A7-A6C7-1C01-9193E57B1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156D-781D-4671-9C96-73A0B477C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87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2A3236-7B38-7548-09B2-A395ABA92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277254-B99B-07AC-9F5A-ABD0EC470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E452F7-92CF-C09D-7816-DA1328DD08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266A9-116C-4009-8342-074F499DA720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918389-05F4-CB65-7EF9-B68AE606A2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99186F-F5E5-9B2E-5F54-1F2BE340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6156D-781D-4671-9C96-73A0B477C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71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325E72-550E-60B6-6810-9FCAAE044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2399" y="657808"/>
            <a:ext cx="3993503" cy="2771192"/>
          </a:xfrm>
        </p:spPr>
        <p:txBody>
          <a:bodyPr>
            <a:normAutofit/>
          </a:bodyPr>
          <a:lstStyle/>
          <a:p>
            <a:r>
              <a:rPr lang="ru-RU" sz="5400" b="1" dirty="0"/>
              <a:t>Типы химических реакций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F5054B9-245F-AA3F-F04D-3BE58E9CE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88" b="89912" l="10000" r="90000">
                        <a14:foregroundMark x1="29405" y1="21416" x2="29405" y2="21416"/>
                        <a14:foregroundMark x1="49286" y1="26018" x2="49286" y2="26018"/>
                        <a14:foregroundMark x1="51548" y1="9027" x2="51548" y2="9027"/>
                        <a14:foregroundMark x1="47143" y1="7788" x2="47143" y2="7788"/>
                        <a14:foregroundMark x1="45476" y1="10973" x2="45476" y2="10973"/>
                        <a14:foregroundMark x1="48810" y1="12566" x2="48810" y2="12566"/>
                        <a14:foregroundMark x1="70595" y1="11858" x2="70595" y2="11858"/>
                        <a14:foregroundMark x1="69762" y1="18938" x2="69762" y2="18938"/>
                        <a14:foregroundMark x1="69048" y1="15752" x2="69048" y2="15752"/>
                        <a14:foregroundMark x1="69286" y1="15752" x2="71071" y2="14690"/>
                        <a14:foregroundMark x1="74762" y1="15752" x2="78571" y2="24602"/>
                        <a14:foregroundMark x1="78571" y1="24602" x2="78333" y2="25133"/>
                        <a14:foregroundMark x1="26667" y1="58230" x2="25714" y2="46726"/>
                        <a14:foregroundMark x1="28095" y1="41062" x2="28095" y2="41062"/>
                        <a14:foregroundMark x1="23690" y1="39823" x2="23690" y2="39823"/>
                        <a14:foregroundMark x1="22857" y1="41770" x2="22857" y2="41770"/>
                        <a14:foregroundMark x1="50357" y1="43894" x2="47381" y2="53097"/>
                        <a14:foregroundMark x1="47381" y1="53097" x2="52738" y2="56283"/>
                        <a14:foregroundMark x1="72381" y1="74867" x2="72381" y2="74867"/>
                        <a14:foregroundMark x1="53095" y1="83186" x2="53095" y2="83186"/>
                        <a14:foregroundMark x1="26429" y1="81593" x2="26429" y2="81593"/>
                        <a14:foregroundMark x1="27024" y1="78761" x2="27024" y2="78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2432" y="211958"/>
            <a:ext cx="9060802" cy="609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B4BDA5B-D1C7-FB62-A048-51B05B6F36CC}"/>
              </a:ext>
            </a:extLst>
          </p:cNvPr>
          <p:cNvCxnSpPr/>
          <p:nvPr/>
        </p:nvCxnSpPr>
        <p:spPr>
          <a:xfrm>
            <a:off x="7352522" y="-83976"/>
            <a:ext cx="0" cy="7025951"/>
          </a:xfrm>
          <a:prstGeom prst="line">
            <a:avLst/>
          </a:prstGeom>
          <a:ln w="57150" cmpd="thickThin">
            <a:prstDash val="lgDash"/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172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D34E7D0-86C9-1C17-1032-55CCA6383A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9" b="8435"/>
          <a:stretch/>
        </p:blipFill>
        <p:spPr bwMode="auto">
          <a:xfrm>
            <a:off x="670087" y="178955"/>
            <a:ext cx="11030501" cy="650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194263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D34E7D0-86C9-1C17-1032-55CCA6383A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9" b="71556"/>
          <a:stretch/>
        </p:blipFill>
        <p:spPr bwMode="auto">
          <a:xfrm>
            <a:off x="670087" y="178955"/>
            <a:ext cx="11030501" cy="161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87F5F0-F604-27DB-B884-5A101CC8882E}"/>
              </a:ext>
            </a:extLst>
          </p:cNvPr>
          <p:cNvSpPr txBox="1"/>
          <p:nvPr/>
        </p:nvSpPr>
        <p:spPr>
          <a:xfrm>
            <a:off x="2407298" y="2183364"/>
            <a:ext cx="69326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Буквенное выражение:</a:t>
            </a:r>
          </a:p>
          <a:p>
            <a:pPr algn="ctr"/>
            <a:r>
              <a:rPr lang="ru-RU" sz="4000" b="1" dirty="0"/>
              <a:t>А+В=АВ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C2A903-8AC2-DF69-C156-AAB2516511B8}"/>
              </a:ext>
            </a:extLst>
          </p:cNvPr>
          <p:cNvSpPr txBox="1"/>
          <p:nvPr/>
        </p:nvSpPr>
        <p:spPr>
          <a:xfrm>
            <a:off x="2270449" y="4040155"/>
            <a:ext cx="7651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Химическое уравнение:</a:t>
            </a:r>
          </a:p>
          <a:p>
            <a:pPr algn="ctr"/>
            <a:r>
              <a:rPr lang="ru-RU" sz="2400" b="1" i="0" dirty="0">
                <a:solidFill>
                  <a:srgbClr val="FF0000"/>
                </a:solidFill>
                <a:effectLst/>
                <a:latin typeface="YS Text"/>
              </a:rPr>
              <a:t>2Mg</a:t>
            </a:r>
            <a:r>
              <a:rPr lang="ru-RU" sz="2400" b="1" i="0" dirty="0">
                <a:solidFill>
                  <a:srgbClr val="333333"/>
                </a:solidFill>
                <a:effectLst/>
                <a:latin typeface="YS Text"/>
              </a:rPr>
              <a:t> + </a:t>
            </a:r>
            <a:r>
              <a:rPr lang="ru-RU" sz="2400" b="1" i="0" dirty="0">
                <a:solidFill>
                  <a:srgbClr val="00B050"/>
                </a:solidFill>
                <a:effectLst/>
                <a:latin typeface="YS Text"/>
              </a:rPr>
              <a:t>O</a:t>
            </a:r>
            <a:r>
              <a:rPr lang="ru-RU" b="1" i="0" dirty="0">
                <a:solidFill>
                  <a:srgbClr val="00B050"/>
                </a:solidFill>
                <a:effectLst/>
                <a:latin typeface="YS Text"/>
              </a:rPr>
              <a:t>2</a:t>
            </a:r>
            <a:r>
              <a:rPr lang="ru-RU" sz="2400" b="1" i="0" dirty="0">
                <a:solidFill>
                  <a:srgbClr val="333333"/>
                </a:solidFill>
                <a:effectLst/>
                <a:latin typeface="YS Text"/>
              </a:rPr>
              <a:t> = </a:t>
            </a:r>
            <a:r>
              <a:rPr lang="ru-RU" sz="2400" b="1" i="0" dirty="0">
                <a:solidFill>
                  <a:srgbClr val="FF0000"/>
                </a:solidFill>
                <a:effectLst/>
                <a:latin typeface="YS Text"/>
              </a:rPr>
              <a:t>2Mg</a:t>
            </a:r>
            <a:r>
              <a:rPr lang="ru-RU" sz="2400" b="1" i="0" dirty="0">
                <a:solidFill>
                  <a:srgbClr val="00B050"/>
                </a:solidFill>
                <a:effectLst/>
                <a:latin typeface="YS Text"/>
              </a:rPr>
              <a:t>O</a:t>
            </a:r>
            <a:r>
              <a:rPr lang="ru-RU" sz="2400" b="1" i="0" dirty="0">
                <a:solidFill>
                  <a:srgbClr val="333333"/>
                </a:solidFill>
                <a:effectLst/>
                <a:latin typeface="YS Text"/>
              </a:rPr>
              <a:t>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74354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D34E7D0-86C9-1C17-1032-55CCA6383A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46" b="50408"/>
          <a:stretch/>
        </p:blipFill>
        <p:spPr bwMode="auto">
          <a:xfrm>
            <a:off x="580749" y="783772"/>
            <a:ext cx="11030501" cy="159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D8182C-F1D7-EF43-D358-BEA97B6CABEB}"/>
              </a:ext>
            </a:extLst>
          </p:cNvPr>
          <p:cNvSpPr txBox="1"/>
          <p:nvPr/>
        </p:nvSpPr>
        <p:spPr>
          <a:xfrm>
            <a:off x="2603241" y="2649894"/>
            <a:ext cx="6643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Буквенное выражение:</a:t>
            </a:r>
          </a:p>
          <a:p>
            <a:pPr algn="ctr"/>
            <a:r>
              <a:rPr lang="ru-RU" sz="2400" b="1" dirty="0"/>
              <a:t>АВ+С=АС+В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DF00F6-F6EE-8B8C-198B-A4715D64217F}"/>
              </a:ext>
            </a:extLst>
          </p:cNvPr>
          <p:cNvSpPr txBox="1"/>
          <p:nvPr/>
        </p:nvSpPr>
        <p:spPr>
          <a:xfrm>
            <a:off x="2573693" y="4105469"/>
            <a:ext cx="70446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Химическое уравнение: </a:t>
            </a:r>
          </a:p>
          <a:p>
            <a:pPr algn="ctr"/>
            <a:r>
              <a:rPr lang="en-US" sz="2800" b="1" i="0" dirty="0">
                <a:solidFill>
                  <a:srgbClr val="FF0000"/>
                </a:solidFill>
                <a:effectLst/>
                <a:latin typeface="YS Text"/>
              </a:rPr>
              <a:t>Fe</a:t>
            </a:r>
            <a:r>
              <a:rPr lang="en-US" b="1" i="0" dirty="0">
                <a:solidFill>
                  <a:srgbClr val="FF0000"/>
                </a:solidFill>
                <a:effectLst/>
                <a:latin typeface="YS Text"/>
              </a:rPr>
              <a:t>2</a:t>
            </a:r>
            <a:r>
              <a:rPr lang="en-US" sz="2800" b="1" i="0" dirty="0">
                <a:solidFill>
                  <a:schemeClr val="accent6"/>
                </a:solidFill>
                <a:effectLst/>
                <a:latin typeface="YS Text"/>
              </a:rPr>
              <a:t>O</a:t>
            </a:r>
            <a:r>
              <a:rPr lang="en-US" sz="2000" b="1" i="0" dirty="0">
                <a:solidFill>
                  <a:schemeClr val="accent6"/>
                </a:solidFill>
                <a:effectLst/>
                <a:latin typeface="YS Text"/>
              </a:rPr>
              <a:t>3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YS Text"/>
              </a:rPr>
              <a:t> + </a:t>
            </a:r>
            <a:r>
              <a:rPr lang="en-US" sz="2800" b="1" i="0" dirty="0">
                <a:solidFill>
                  <a:schemeClr val="accent1"/>
                </a:solidFill>
                <a:effectLst/>
                <a:latin typeface="YS Text"/>
              </a:rPr>
              <a:t>2Al 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YS Text"/>
              </a:rPr>
              <a:t>= </a:t>
            </a:r>
            <a:r>
              <a:rPr lang="en-US" sz="2800" b="1" i="0" dirty="0">
                <a:solidFill>
                  <a:schemeClr val="accent1"/>
                </a:solidFill>
                <a:effectLst/>
                <a:latin typeface="YS Text"/>
              </a:rPr>
              <a:t>Al</a:t>
            </a:r>
            <a:r>
              <a:rPr lang="en-US" b="1" i="0" dirty="0">
                <a:solidFill>
                  <a:schemeClr val="accent1"/>
                </a:solidFill>
                <a:effectLst/>
                <a:latin typeface="YS Text"/>
              </a:rPr>
              <a:t>2</a:t>
            </a:r>
            <a:r>
              <a:rPr lang="en-US" sz="2800" b="1" i="0" dirty="0">
                <a:solidFill>
                  <a:schemeClr val="accent6"/>
                </a:solidFill>
                <a:effectLst/>
                <a:latin typeface="YS Text"/>
              </a:rPr>
              <a:t>O</a:t>
            </a:r>
            <a:r>
              <a:rPr lang="en-US" sz="2000" b="1" i="0" dirty="0">
                <a:solidFill>
                  <a:schemeClr val="accent6"/>
                </a:solidFill>
                <a:effectLst/>
                <a:latin typeface="YS Text"/>
              </a:rPr>
              <a:t>3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YS Text"/>
              </a:rPr>
              <a:t> + 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YS Text"/>
              </a:rPr>
              <a:t>2Fe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885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D34E7D0-86C9-1C17-1032-55CCA6383A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92" b="31550"/>
          <a:stretch/>
        </p:blipFill>
        <p:spPr bwMode="auto">
          <a:xfrm>
            <a:off x="940675" y="685800"/>
            <a:ext cx="11030501" cy="14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BB8A4B-7593-88D6-1416-67E71F2C2C8D}"/>
              </a:ext>
            </a:extLst>
          </p:cNvPr>
          <p:cNvSpPr txBox="1"/>
          <p:nvPr/>
        </p:nvSpPr>
        <p:spPr>
          <a:xfrm>
            <a:off x="2303106" y="2951946"/>
            <a:ext cx="75857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Буквенное выражение:</a:t>
            </a:r>
          </a:p>
          <a:p>
            <a:pPr algn="ctr"/>
            <a:r>
              <a:rPr lang="ru-RU" sz="2800" b="1" dirty="0"/>
              <a:t>АВ=А+В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BAB2A7-2ED9-AE5B-2AE0-EBCD111F671D}"/>
              </a:ext>
            </a:extLst>
          </p:cNvPr>
          <p:cNvSpPr txBox="1"/>
          <p:nvPr/>
        </p:nvSpPr>
        <p:spPr>
          <a:xfrm>
            <a:off x="2303106" y="4376057"/>
            <a:ext cx="7688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Химическое уравнение:</a:t>
            </a:r>
          </a:p>
          <a:p>
            <a:pPr algn="ctr"/>
            <a:r>
              <a:rPr lang="pt-BR" sz="2400" b="1" i="0" dirty="0">
                <a:solidFill>
                  <a:srgbClr val="FF0000"/>
                </a:solidFill>
                <a:effectLst/>
                <a:latin typeface="YS Text"/>
              </a:rPr>
              <a:t>Ca</a:t>
            </a:r>
            <a:r>
              <a:rPr lang="pt-BR" sz="2400" b="1" i="0" dirty="0">
                <a:solidFill>
                  <a:srgbClr val="00B050"/>
                </a:solidFill>
                <a:effectLst/>
                <a:latin typeface="YS Text"/>
              </a:rPr>
              <a:t>C</a:t>
            </a:r>
            <a:r>
              <a:rPr lang="pt-BR" sz="2400" b="1" i="0" dirty="0">
                <a:solidFill>
                  <a:srgbClr val="00B0F0"/>
                </a:solidFill>
                <a:effectLst/>
                <a:latin typeface="YS Text"/>
              </a:rPr>
              <a:t>O</a:t>
            </a:r>
            <a:r>
              <a:rPr lang="pt-BR" b="1" i="0" dirty="0">
                <a:solidFill>
                  <a:srgbClr val="00B0F0"/>
                </a:solidFill>
                <a:effectLst/>
                <a:latin typeface="YS Text"/>
              </a:rPr>
              <a:t>3</a:t>
            </a:r>
            <a:r>
              <a:rPr lang="pt-BR" b="1" i="0" dirty="0">
                <a:solidFill>
                  <a:srgbClr val="333333"/>
                </a:solidFill>
                <a:effectLst/>
                <a:latin typeface="YS Text"/>
              </a:rPr>
              <a:t> </a:t>
            </a:r>
            <a:r>
              <a:rPr lang="pt-BR" sz="2400" b="1" i="0" dirty="0">
                <a:solidFill>
                  <a:srgbClr val="333333"/>
                </a:solidFill>
                <a:effectLst/>
                <a:latin typeface="YS Text"/>
              </a:rPr>
              <a:t>= </a:t>
            </a:r>
            <a:r>
              <a:rPr lang="pt-BR" sz="2400" b="1" i="0" dirty="0">
                <a:solidFill>
                  <a:srgbClr val="FF0000"/>
                </a:solidFill>
                <a:effectLst/>
                <a:latin typeface="YS Text"/>
              </a:rPr>
              <a:t>Ca</a:t>
            </a:r>
            <a:r>
              <a:rPr lang="pt-BR" sz="2400" b="1" i="0" dirty="0">
                <a:solidFill>
                  <a:srgbClr val="00B0F0"/>
                </a:solidFill>
                <a:effectLst/>
                <a:latin typeface="YS Text"/>
              </a:rPr>
              <a:t>O</a:t>
            </a:r>
            <a:r>
              <a:rPr lang="pt-BR" sz="2400" b="1" i="0" dirty="0">
                <a:solidFill>
                  <a:srgbClr val="333333"/>
                </a:solidFill>
                <a:effectLst/>
                <a:latin typeface="YS Text"/>
              </a:rPr>
              <a:t> + </a:t>
            </a:r>
            <a:r>
              <a:rPr lang="pt-BR" sz="2400" b="1" i="0" dirty="0">
                <a:solidFill>
                  <a:srgbClr val="00B050"/>
                </a:solidFill>
                <a:effectLst/>
                <a:latin typeface="YS Text"/>
              </a:rPr>
              <a:t>C</a:t>
            </a:r>
            <a:r>
              <a:rPr lang="pt-BR" sz="2400" b="1" i="0" dirty="0">
                <a:solidFill>
                  <a:srgbClr val="00B0F0"/>
                </a:solidFill>
                <a:effectLst/>
                <a:latin typeface="YS Text"/>
              </a:rPr>
              <a:t>O</a:t>
            </a:r>
            <a:r>
              <a:rPr lang="pt-BR" b="1" i="0" dirty="0">
                <a:solidFill>
                  <a:srgbClr val="00B0F0"/>
                </a:solidFill>
                <a:effectLst/>
                <a:latin typeface="YS Text"/>
              </a:rPr>
              <a:t>2</a:t>
            </a:r>
            <a:endParaRPr lang="ru-RU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450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D34E7D0-86C9-1C17-1032-55CCA6383A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964" b="89193" l="2377" r="89854">
                        <a14:foregroundMark x1="56216" y1="81771" x2="52285" y2="75000"/>
                        <a14:foregroundMark x1="52285" y1="75000" x2="47989" y2="75000"/>
                        <a14:foregroundMark x1="47989" y1="75000" x2="50091" y2="82813"/>
                        <a14:foregroundMark x1="50091" y1="82813" x2="57404" y2="78125"/>
                        <a14:foregroundMark x1="57404" y1="78125" x2="58592" y2="75651"/>
                        <a14:foregroundMark x1="62706" y1="79297" x2="62706" y2="79297"/>
                        <a14:foregroundMark x1="42687" y1="77865" x2="42687" y2="77865"/>
                        <a14:foregroundMark x1="41499" y1="81250" x2="41499" y2="81250"/>
                        <a14:foregroundMark x1="28702" y1="81771" x2="28702" y2="81771"/>
                        <a14:foregroundMark x1="19196" y1="80339" x2="19196" y2="80339"/>
                        <a14:foregroundMark x1="7130" y1="82813" x2="7130" y2="82813"/>
                        <a14:foregroundMark x1="7130" y1="82813" x2="7130" y2="82813"/>
                        <a14:foregroundMark x1="7130" y1="80859" x2="7130" y2="80859"/>
                        <a14:foregroundMark x1="5941" y1="72526" x2="8318" y2="85156"/>
                        <a14:foregroundMark x1="8318" y1="85156" x2="9689" y2="79297"/>
                        <a14:foregroundMark x1="9689" y1="79297" x2="7678" y2="73177"/>
                        <a14:foregroundMark x1="7678" y1="73177" x2="7861" y2="79557"/>
                        <a14:foregroundMark x1="7861" y1="79557" x2="12340" y2="82682"/>
                        <a14:foregroundMark x1="12340" y1="82682" x2="12249" y2="81380"/>
                        <a14:foregroundMark x1="2834" y1="82292" x2="2377" y2="79557"/>
                        <a14:backgroundMark x1="12797" y1="69661" x2="8501" y2="69141"/>
                        <a14:backgroundMark x1="8501" y1="69141" x2="8501" y2="69141"/>
                        <a14:backgroundMark x1="13163" y1="69661" x2="9963" y2="69271"/>
                        <a14:backgroundMark x1="12888" y1="69271" x2="12888" y2="69271"/>
                        <a14:backgroundMark x1="12888" y1="69271" x2="8684" y2="68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812" b="8435"/>
          <a:stretch/>
        </p:blipFill>
        <p:spPr bwMode="auto">
          <a:xfrm>
            <a:off x="810047" y="681136"/>
            <a:ext cx="11030501" cy="176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908F98-BD28-FAA9-10E7-95893E5DFA96}"/>
              </a:ext>
            </a:extLst>
          </p:cNvPr>
          <p:cNvSpPr txBox="1"/>
          <p:nvPr/>
        </p:nvSpPr>
        <p:spPr>
          <a:xfrm>
            <a:off x="2379306" y="2864498"/>
            <a:ext cx="7968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Буквенное выражение:</a:t>
            </a:r>
          </a:p>
          <a:p>
            <a:pPr algn="ctr"/>
            <a:r>
              <a:rPr lang="ru-RU" sz="2400" b="1" dirty="0"/>
              <a:t>А</a:t>
            </a:r>
            <a:r>
              <a:rPr lang="ru-RU" sz="2400" b="1" dirty="0">
                <a:solidFill>
                  <a:srgbClr val="FF0000"/>
                </a:solidFill>
              </a:rPr>
              <a:t>В</a:t>
            </a:r>
            <a:r>
              <a:rPr lang="ru-RU" sz="2400" b="1" dirty="0"/>
              <a:t>+С</a:t>
            </a:r>
            <a:r>
              <a:rPr lang="en-US" sz="2400" b="1" dirty="0">
                <a:solidFill>
                  <a:srgbClr val="00B050"/>
                </a:solidFill>
              </a:rPr>
              <a:t>D</a:t>
            </a:r>
            <a:r>
              <a:rPr lang="ru-RU" sz="2400" b="1" dirty="0"/>
              <a:t>=А</a:t>
            </a:r>
            <a:r>
              <a:rPr lang="en-US" sz="2400" b="1" dirty="0">
                <a:solidFill>
                  <a:srgbClr val="00B050"/>
                </a:solidFill>
              </a:rPr>
              <a:t>D</a:t>
            </a:r>
            <a:r>
              <a:rPr lang="ru-RU" sz="2400" b="1" dirty="0"/>
              <a:t>+С</a:t>
            </a:r>
            <a:r>
              <a:rPr lang="ru-RU" sz="2400" b="1" dirty="0">
                <a:solidFill>
                  <a:srgbClr val="FF0000"/>
                </a:solidFill>
              </a:rPr>
              <a:t>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6F4E6E-B382-BF60-BE5D-4B79AFAC3212}"/>
              </a:ext>
            </a:extLst>
          </p:cNvPr>
          <p:cNvSpPr txBox="1"/>
          <p:nvPr/>
        </p:nvSpPr>
        <p:spPr>
          <a:xfrm>
            <a:off x="2379306" y="4553339"/>
            <a:ext cx="6727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Химическое уравнение:</a:t>
            </a:r>
          </a:p>
          <a:p>
            <a:pPr algn="ctr"/>
            <a:r>
              <a:rPr lang="en-US" sz="2800" b="1" i="0" dirty="0">
                <a:effectLst/>
                <a:latin typeface="Helvetica Neue"/>
              </a:rPr>
              <a:t>Ag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Helvetica Neue"/>
              </a:rPr>
              <a:t>NO</a:t>
            </a:r>
            <a:r>
              <a:rPr lang="en-US" sz="2800" b="1" i="0" baseline="-25000" dirty="0">
                <a:solidFill>
                  <a:srgbClr val="FF0000"/>
                </a:solidFill>
                <a:effectLst/>
                <a:latin typeface="Helvetica Neue"/>
              </a:rPr>
              <a:t>3</a:t>
            </a:r>
            <a:r>
              <a:rPr lang="en-US" sz="2800" b="1" i="0" dirty="0">
                <a:effectLst/>
                <a:latin typeface="Helvetica Neue"/>
              </a:rPr>
              <a:t>+K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Helvetica Neue"/>
              </a:rPr>
              <a:t>Br</a:t>
            </a:r>
            <a:r>
              <a:rPr lang="en-US" sz="2800" b="1" i="0" dirty="0">
                <a:effectLst/>
                <a:latin typeface="Helvetica Neue"/>
              </a:rPr>
              <a:t>=Ag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Helvetica Neue"/>
              </a:rPr>
              <a:t>Br</a:t>
            </a:r>
            <a:r>
              <a:rPr lang="en-US" sz="2800" b="1" i="0" dirty="0">
                <a:effectLst/>
                <a:latin typeface="Helvetica Neue"/>
              </a:rPr>
              <a:t>+K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Helvetica Neue"/>
              </a:rPr>
              <a:t>NO</a:t>
            </a:r>
            <a:r>
              <a:rPr lang="en-US" sz="2800" b="1" i="0" baseline="-25000" dirty="0">
                <a:solidFill>
                  <a:srgbClr val="FF0000"/>
                </a:solidFill>
                <a:effectLst/>
                <a:latin typeface="Helvetica Neue"/>
              </a:rPr>
              <a:t>3</a:t>
            </a:r>
            <a:r>
              <a:rPr lang="ru-RU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2578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E3F6D78-9536-1363-0FA0-77C089FA84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6"/>
          <a:stretch/>
        </p:blipFill>
        <p:spPr bwMode="auto">
          <a:xfrm>
            <a:off x="221326" y="802432"/>
            <a:ext cx="11749348" cy="483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834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46FEA3DA-4A03-D3D4-EF5A-54D56E9C4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899"/>
            <a:ext cx="121920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994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03C8561B-0D45-AC05-B06E-620B74935C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92"/>
          <a:stretch/>
        </p:blipFill>
        <p:spPr bwMode="auto">
          <a:xfrm>
            <a:off x="686546" y="354563"/>
            <a:ext cx="10809801" cy="526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8214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77</Words>
  <Application>Microsoft Office PowerPoint</Application>
  <PresentationFormat>Широкоэкранный</PresentationFormat>
  <Paragraphs>17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Helvetica Neue</vt:lpstr>
      <vt:lpstr>YS Text</vt:lpstr>
      <vt:lpstr>Тема Office</vt:lpstr>
      <vt:lpstr>Типы химических реакций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Типы химических реакций</dc:title>
  <dc:creator>Гурина Диана</dc:creator>
  <cp:lastModifiedBy>Гурина Диана</cp:lastModifiedBy>
  <cp:revision>1</cp:revision>
  <dcterms:created xsi:type="dcterms:W3CDTF">2022-11-03T16:59:39Z</dcterms:created>
  <dcterms:modified xsi:type="dcterms:W3CDTF">2022-11-15T12:47:58Z</dcterms:modified>
</cp:coreProperties>
</file>