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урина Диана" userId="c8b863e692ab8bbe" providerId="LiveId" clId="{CBF52FA3-EF57-4C62-86C2-43C70D8C9EE2}"/>
    <pc:docChg chg="modSld">
      <pc:chgData name="Гурина Диана" userId="c8b863e692ab8bbe" providerId="LiveId" clId="{CBF52FA3-EF57-4C62-86C2-43C70D8C9EE2}" dt="2022-11-15T12:46:55.909" v="24" actId="404"/>
      <pc:docMkLst>
        <pc:docMk/>
      </pc:docMkLst>
      <pc:sldChg chg="addSp modSp">
        <pc:chgData name="Гурина Диана" userId="c8b863e692ab8bbe" providerId="LiveId" clId="{CBF52FA3-EF57-4C62-86C2-43C70D8C9EE2}" dt="2022-11-15T12:45:54.716" v="3" actId="1076"/>
        <pc:sldMkLst>
          <pc:docMk/>
          <pc:sldMk cId="3438686931" sldId="263"/>
        </pc:sldMkLst>
        <pc:picChg chg="add mod">
          <ac:chgData name="Гурина Диана" userId="c8b863e692ab8bbe" providerId="LiveId" clId="{CBF52FA3-EF57-4C62-86C2-43C70D8C9EE2}" dt="2022-11-15T12:45:54.716" v="3" actId="1076"/>
          <ac:picMkLst>
            <pc:docMk/>
            <pc:sldMk cId="3438686931" sldId="263"/>
            <ac:picMk id="1026" creationId="{B3E7DE80-B35E-502C-5FAE-E1BBA7B5AE88}"/>
          </ac:picMkLst>
        </pc:picChg>
      </pc:sldChg>
      <pc:sldChg chg="modSp mod">
        <pc:chgData name="Гурина Диана" userId="c8b863e692ab8bbe" providerId="LiveId" clId="{CBF52FA3-EF57-4C62-86C2-43C70D8C9EE2}" dt="2022-11-15T12:46:55.909" v="24" actId="404"/>
        <pc:sldMkLst>
          <pc:docMk/>
          <pc:sldMk cId="3742342811" sldId="265"/>
        </pc:sldMkLst>
        <pc:spChg chg="mod">
          <ac:chgData name="Гурина Диана" userId="c8b863e692ab8bbe" providerId="LiveId" clId="{CBF52FA3-EF57-4C62-86C2-43C70D8C9EE2}" dt="2022-11-15T12:46:55.909" v="24" actId="404"/>
          <ac:spMkLst>
            <pc:docMk/>
            <pc:sldMk cId="3742342811" sldId="265"/>
            <ac:spMk id="3" creationId="{7A9C2488-7E82-4C09-AED0-973162522D25}"/>
          </ac:spMkLst>
        </pc:spChg>
      </pc:sldChg>
      <pc:sldChg chg="modSp mod">
        <pc:chgData name="Гурина Диана" userId="c8b863e692ab8bbe" providerId="LiveId" clId="{CBF52FA3-EF57-4C62-86C2-43C70D8C9EE2}" dt="2022-11-15T12:43:37.183" v="0" actId="1076"/>
        <pc:sldMkLst>
          <pc:docMk/>
          <pc:sldMk cId="4088015724" sldId="269"/>
        </pc:sldMkLst>
        <pc:picChg chg="mod">
          <ac:chgData name="Гурина Диана" userId="c8b863e692ab8bbe" providerId="LiveId" clId="{CBF52FA3-EF57-4C62-86C2-43C70D8C9EE2}" dt="2022-11-15T12:43:37.183" v="0" actId="1076"/>
          <ac:picMkLst>
            <pc:docMk/>
            <pc:sldMk cId="4088015724" sldId="269"/>
            <ac:picMk id="7" creationId="{5309741A-7BDD-4F5A-8B20-C91B17DE9195}"/>
          </ac:picMkLst>
        </pc:picChg>
      </pc:sldChg>
    </pc:docChg>
  </pc:docChgLst>
  <pc:docChgLst>
    <pc:chgData name="Гурина Диана" userId="c8b863e692ab8bbe" providerId="LiveId" clId="{804E4D36-44C4-40A8-BECC-085F4090BF39}"/>
    <pc:docChg chg="custSel addSld delSld modSld">
      <pc:chgData name="Гурина Диана" userId="c8b863e692ab8bbe" providerId="LiveId" clId="{804E4D36-44C4-40A8-BECC-085F4090BF39}" dt="2022-10-23T19:35:39.056" v="17" actId="1076"/>
      <pc:docMkLst>
        <pc:docMk/>
      </pc:docMkLst>
      <pc:sldChg chg="addSp delSp modSp new mod">
        <pc:chgData name="Гурина Диана" userId="c8b863e692ab8bbe" providerId="LiveId" clId="{804E4D36-44C4-40A8-BECC-085F4090BF39}" dt="2022-10-23T19:35:39.056" v="17" actId="1076"/>
        <pc:sldMkLst>
          <pc:docMk/>
          <pc:sldMk cId="2164208572" sldId="273"/>
        </pc:sldMkLst>
        <pc:spChg chg="del">
          <ac:chgData name="Гурина Диана" userId="c8b863e692ab8bbe" providerId="LiveId" clId="{804E4D36-44C4-40A8-BECC-085F4090BF39}" dt="2022-10-23T19:32:17.136" v="3" actId="478"/>
          <ac:spMkLst>
            <pc:docMk/>
            <pc:sldMk cId="2164208572" sldId="273"/>
            <ac:spMk id="2" creationId="{4C5AE820-A5D2-47E4-B87A-9C679A426B7E}"/>
          </ac:spMkLst>
        </pc:spChg>
        <pc:spChg chg="del">
          <ac:chgData name="Гурина Диана" userId="c8b863e692ab8bbe" providerId="LiveId" clId="{804E4D36-44C4-40A8-BECC-085F4090BF39}" dt="2022-10-23T19:32:14.788" v="2" actId="478"/>
          <ac:spMkLst>
            <pc:docMk/>
            <pc:sldMk cId="2164208572" sldId="273"/>
            <ac:spMk id="3" creationId="{B85899A5-627A-4F16-9BCB-4580A15E2939}"/>
          </ac:spMkLst>
        </pc:spChg>
        <pc:picChg chg="add mod modCrop">
          <ac:chgData name="Гурина Диана" userId="c8b863e692ab8bbe" providerId="LiveId" clId="{804E4D36-44C4-40A8-BECC-085F4090BF39}" dt="2022-10-23T19:35:39.056" v="17" actId="1076"/>
          <ac:picMkLst>
            <pc:docMk/>
            <pc:sldMk cId="2164208572" sldId="273"/>
            <ac:picMk id="5" creationId="{242B6275-419D-4608-B527-09276A306E76}"/>
          </ac:picMkLst>
        </pc:picChg>
      </pc:sldChg>
      <pc:sldChg chg="new del">
        <pc:chgData name="Гурина Диана" userId="c8b863e692ab8bbe" providerId="LiveId" clId="{804E4D36-44C4-40A8-BECC-085F4090BF39}" dt="2022-10-23T19:35:08.207" v="14" actId="2696"/>
        <pc:sldMkLst>
          <pc:docMk/>
          <pc:sldMk cId="2119443592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5DB41-7B80-4261-BC45-865BDB3AE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069056-AA38-4D06-98DE-130830C5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2850A-A918-4D0E-8D3E-EE9823A5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FC76E-D8A0-4B8F-B98F-05FEB130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25D21-45A5-4FF2-9F95-EF6EEB64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86831-C6D8-4E7D-89DA-5733C673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4C6038-4A3D-4339-A931-D829C58A8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99056-73BB-4BCC-89F4-7462CCDA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AD46B-C579-4FD0-850C-DC4BE00D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0F47C-AB3C-4580-AACE-8DD90230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1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061EFA-05D8-4C57-8CB4-068031820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117925-6D6D-48F0-935C-893BA3861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C6BC2-F99D-42DC-8644-28BFA58A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C89FA-E161-47ED-B8F4-9DB68F86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905D5-BB26-4A7F-8476-5521A201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2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E86EE-ADD6-4323-9389-5ADE50B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6EFFE-7733-4253-80BA-0FD1D409C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A50D1-4761-4032-A753-0E5D8505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22FB2-2752-46C6-9720-D9FCF6EA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552C9-501D-47B8-B885-AFA08E4E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2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3D938-07EC-48C3-95E7-3B22A69E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41271-F4F4-4446-8BB4-32AAEF9D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5359F-DD45-47FA-8E8D-FCB5EB33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ECCB8A-3CDE-4013-90A0-677E61FD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C1F0C-B463-4FDA-B64D-693311FE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3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0CE13-1064-4CB1-85C5-2B0FF0DE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975C3-F148-4890-B68C-E8294108E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D5CB8-5C8C-452B-9D6C-EC11D6D3B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0E3FB3-8B1C-4C5E-8B7A-56D8E275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41AD4C-4BB7-4DA6-AE88-3D406443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DC098-EA73-4489-8857-79494B1E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9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21239-03C9-4B2E-9A76-D85B54DE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30376-5872-4454-B91C-B19FE243E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91292B-95F4-49F4-AEF0-130774B16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1FDEB4-A799-47A7-B20F-D942F636F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1355FC-1258-482D-8D40-DD6EA4F71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A2C562-3249-444F-891D-E66966B8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419CA6-1CA0-46D4-A5B6-0030F149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0594E2-E734-41BC-AB24-19D07433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7A795-B381-4EFC-A91E-5F4F2966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B3E42F-5B33-4050-A00B-4735EB5E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EA7CDA-6E4A-4F02-8DF5-2C148F7C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D98CC8-465F-4DE6-B9BC-0A720C1E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7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8C0C9-CAF7-461F-8456-D0B788A9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A9CFD9-0F1C-4957-A714-3EE15BC8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617815-FCF1-462E-96FC-53AB2E3D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6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A5F00-76D2-44DA-87C8-C90F5D94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D4E70-3E15-4096-AF3E-28F356BB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010772-2A93-47B0-94F7-039CA3FA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48EBA-B0E3-410B-8E6D-CA39345E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CD4BCF-11D5-4965-A0ED-93B1942B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960FBC-7DDC-494B-B9F0-95E81929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3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F69B2-CE04-4A4C-9EE6-2FF0AAB7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C90C4E-7CD1-49DC-8321-A1318AFCE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9B694C-103B-4682-A64C-C92FE6A28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41DE5-4087-4496-BB95-BA3F092E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07F778-C301-45C5-8FCD-A838E755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F265E6-7DD5-467A-9D42-EC3B6258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0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5D937-34CC-4582-A1B5-979A86EB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86B63-5685-41BB-AF9A-92B09F01E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B0B97-2200-4F76-A86F-F754A23F4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3F28-E399-4E0D-B19B-B97F828367B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108D0-520C-4CFC-9A1C-F67FD3E43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C8CE3-5B31-4F9E-ADDF-7FFE775E8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6DF93-91BB-40ED-A86D-E9C1F5251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9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e8MEq7YeY" TargetMode="External"/><Relationship Id="rId2" Type="http://schemas.openxmlformats.org/officeDocument/2006/relationships/hyperlink" Target="https://www.youtube.com/watch?v=rq5guXZ6h4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34DD9-1C56-4024-BEEB-87EED82B7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3" y="1617306"/>
            <a:ext cx="8721012" cy="1282960"/>
          </a:xfrm>
        </p:spPr>
        <p:txBody>
          <a:bodyPr/>
          <a:lstStyle/>
          <a:p>
            <a:r>
              <a:rPr lang="ru-RU" b="1" dirty="0">
                <a:latin typeface="Bahnschrift SemiBold Condensed" panose="020B0502040204020203" pitchFamily="34" charset="0"/>
              </a:rPr>
              <a:t>Химические уравнения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925292-8CEF-4E53-B503-7B6643589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6BCBC1B-422A-4120-9CF1-6A110392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506"/>
            <a:ext cx="12192000" cy="36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3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BEFE8C-052F-4B15-B39C-DFDBC50F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5" t="31364" r="18263" b="12175"/>
          <a:stretch/>
        </p:blipFill>
        <p:spPr>
          <a:xfrm>
            <a:off x="1073783" y="569169"/>
            <a:ext cx="10356218" cy="52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6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46B929-92D7-4A45-B6CF-D3DAC41C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2" t="17142" r="18265" b="28572"/>
          <a:stretch/>
        </p:blipFill>
        <p:spPr>
          <a:xfrm>
            <a:off x="884854" y="701026"/>
            <a:ext cx="10711152" cy="51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09741A-7BDD-4F5A-8B20-C91B17DE9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4" t="17551" r="18801" b="22041"/>
          <a:stretch/>
        </p:blipFill>
        <p:spPr>
          <a:xfrm>
            <a:off x="810397" y="447868"/>
            <a:ext cx="10571205" cy="56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1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7DF96E-ACAE-44CC-9F29-C4DAA0AA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9" t="16871" r="19260" b="37959"/>
          <a:stretch/>
        </p:blipFill>
        <p:spPr>
          <a:xfrm>
            <a:off x="1260494" y="1101013"/>
            <a:ext cx="9671011" cy="39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E4320B-4B36-47F6-AC15-D6A81224F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88" t="18095" r="18878" b="45035"/>
          <a:stretch/>
        </p:blipFill>
        <p:spPr>
          <a:xfrm>
            <a:off x="485191" y="1324947"/>
            <a:ext cx="11048545" cy="34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9CE10-8B33-46BF-AEDC-0F093851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9388" r="18495" b="24490"/>
          <a:stretch/>
        </p:blipFill>
        <p:spPr>
          <a:xfrm>
            <a:off x="1184987" y="1101011"/>
            <a:ext cx="10404596" cy="43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9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2B6275-419D-4608-B527-09276A306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1" t="20545" r="18801" b="22041"/>
          <a:stretch/>
        </p:blipFill>
        <p:spPr>
          <a:xfrm>
            <a:off x="128035" y="447870"/>
            <a:ext cx="11935930" cy="61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0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6A1EB6-D9EB-4C42-99EA-CD889AF7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3" y="261257"/>
            <a:ext cx="11868539" cy="6326155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ru-RU" sz="1800" b="1" i="0" dirty="0">
                <a:solidFill>
                  <a:srgbClr val="212121"/>
                </a:solidFill>
                <a:effectLst/>
                <a:latin typeface="Bitter"/>
              </a:rPr>
              <a:t>№1.</a:t>
            </a:r>
            <a:endParaRPr lang="ru-RU" sz="1800" b="0" i="0" dirty="0">
              <a:solidFill>
                <a:srgbClr val="212121"/>
              </a:solidFill>
              <a:effectLst/>
              <a:latin typeface="Bitter"/>
            </a:endParaRPr>
          </a:p>
          <a:p>
            <a:pPr marL="0" indent="0" algn="l" rtl="0">
              <a:buNone/>
            </a:pPr>
            <a:r>
              <a:rPr lang="ru-RU" sz="1800" b="0" i="0" dirty="0">
                <a:solidFill>
                  <a:srgbClr val="212121"/>
                </a:solidFill>
                <a:effectLst/>
                <a:latin typeface="Bitter"/>
              </a:rPr>
              <a:t>Преобразуйте следующие схемы в уравнения химических реакций расставив необходимые коэффициенты и заменив стрелки на знак равенства:</a:t>
            </a:r>
          </a:p>
          <a:p>
            <a:pPr algn="l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Zn + O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 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→ 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Bitter"/>
              </a:rPr>
              <a:t>ZnO</a:t>
            </a:r>
            <a:endParaRPr lang="en-US" sz="3200" b="0" i="0" dirty="0">
              <a:solidFill>
                <a:srgbClr val="212121"/>
              </a:solidFill>
              <a:effectLst/>
              <a:latin typeface="Bitter"/>
            </a:endParaRPr>
          </a:p>
          <a:p>
            <a:pPr algn="l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Fe + Cl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→ FeCl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3</a:t>
            </a:r>
            <a:endParaRPr lang="en-US" sz="3200" b="0" i="0" dirty="0">
              <a:solidFill>
                <a:srgbClr val="212121"/>
              </a:solidFill>
              <a:effectLst/>
              <a:latin typeface="Bitter"/>
            </a:endParaRPr>
          </a:p>
          <a:p>
            <a:pPr algn="l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Mg + HCl → MgCl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 + H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endParaRPr lang="en-US" sz="3200" b="0" i="0" dirty="0">
              <a:solidFill>
                <a:srgbClr val="212121"/>
              </a:solidFill>
              <a:effectLst/>
              <a:latin typeface="Bitter"/>
            </a:endParaRPr>
          </a:p>
          <a:p>
            <a:pPr algn="l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Al(OH)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3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 → Al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O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3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 + H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O</a:t>
            </a:r>
          </a:p>
          <a:p>
            <a:pPr algn="just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HNO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3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→ H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O+NO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+O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endParaRPr lang="en-US" sz="3200" b="0" i="0" dirty="0">
              <a:solidFill>
                <a:srgbClr val="212121"/>
              </a:solidFill>
              <a:effectLst/>
              <a:latin typeface="Bitter"/>
            </a:endParaRPr>
          </a:p>
          <a:p>
            <a:pPr algn="just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CaO+H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O→ Ca(OH)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endParaRPr lang="en-US" sz="3200" b="0" i="0" dirty="0">
              <a:solidFill>
                <a:srgbClr val="212121"/>
              </a:solidFill>
              <a:effectLst/>
              <a:latin typeface="Bitter"/>
            </a:endParaRPr>
          </a:p>
          <a:p>
            <a:pPr algn="just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H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+Cl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→ HCl</a:t>
            </a:r>
          </a:p>
          <a:p>
            <a:pPr algn="just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KClO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3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→ KClO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4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+KCl</a:t>
            </a:r>
          </a:p>
          <a:p>
            <a:pPr algn="just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Fe(OH)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+H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O+O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→ Fe(OH)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3</a:t>
            </a:r>
            <a:endParaRPr lang="en-US" sz="3200" b="0" i="0" dirty="0">
              <a:solidFill>
                <a:srgbClr val="212121"/>
              </a:solidFill>
              <a:effectLst/>
              <a:latin typeface="Bitter"/>
            </a:endParaRPr>
          </a:p>
          <a:p>
            <a:pPr algn="just" rtl="0"/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KBr+Cl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Bitter"/>
              </a:rPr>
              <a:t>→ KCl+Br</a:t>
            </a:r>
            <a:r>
              <a:rPr lang="en-US" sz="32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endParaRPr lang="en-US" sz="3200" b="0" i="0" dirty="0">
              <a:solidFill>
                <a:srgbClr val="212121"/>
              </a:solidFill>
              <a:effectLst/>
              <a:latin typeface="Bitter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854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639ADE-1683-48D1-A572-4D89D2977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298580"/>
            <a:ext cx="10989906" cy="5878383"/>
          </a:xfrm>
        </p:spPr>
        <p:txBody>
          <a:bodyPr/>
          <a:lstStyle/>
          <a:p>
            <a:pPr marL="0" indent="0" algn="l" rtl="0">
              <a:buNone/>
            </a:pPr>
            <a:r>
              <a:rPr lang="ru-RU" sz="1800" b="1" i="0" dirty="0">
                <a:solidFill>
                  <a:srgbClr val="212121"/>
                </a:solidFill>
                <a:effectLst/>
                <a:latin typeface="Bitter"/>
              </a:rPr>
              <a:t>№2.</a:t>
            </a:r>
            <a:endParaRPr lang="ru-RU" sz="1800" b="0" i="0" dirty="0">
              <a:solidFill>
                <a:srgbClr val="212121"/>
              </a:solidFill>
              <a:effectLst/>
              <a:latin typeface="Bitter"/>
            </a:endParaRPr>
          </a:p>
          <a:p>
            <a:pPr marL="0" indent="0" algn="l" rtl="0">
              <a:buNone/>
            </a:pPr>
            <a:r>
              <a:rPr lang="ru-RU" sz="1800" b="0" i="0" dirty="0">
                <a:solidFill>
                  <a:srgbClr val="212121"/>
                </a:solidFill>
                <a:effectLst/>
                <a:latin typeface="Bitter"/>
              </a:rPr>
              <a:t>Используя алгоритм составления уравнений химических реакций, составьте уравнения реакций взаимодействия между следующими парами веществ:</a:t>
            </a:r>
          </a:p>
          <a:p>
            <a:pPr algn="l" rtl="0"/>
            <a:r>
              <a:rPr lang="ru-RU" sz="2400" b="0" i="0" dirty="0">
                <a:solidFill>
                  <a:srgbClr val="212121"/>
                </a:solidFill>
                <a:effectLst/>
                <a:latin typeface="Bitter"/>
              </a:rPr>
              <a:t>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Bitter"/>
              </a:rPr>
              <a:t>Na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Bitter"/>
              </a:rPr>
              <a:t> и O</a:t>
            </a:r>
            <a:r>
              <a:rPr lang="ru-RU" sz="24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endParaRPr lang="ru-RU" sz="2400" b="0" i="0" dirty="0">
              <a:solidFill>
                <a:srgbClr val="212121"/>
              </a:solidFill>
              <a:effectLst/>
              <a:latin typeface="Bitter"/>
            </a:endParaRPr>
          </a:p>
          <a:p>
            <a:pPr algn="l" rtl="0"/>
            <a:r>
              <a:rPr lang="ru-RU" sz="2400" b="0" i="0" dirty="0">
                <a:solidFill>
                  <a:srgbClr val="212121"/>
                </a:solidFill>
                <a:effectLst/>
                <a:latin typeface="Bitter"/>
              </a:rPr>
              <a:t>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Bitter"/>
              </a:rPr>
              <a:t>Na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Bitter"/>
              </a:rPr>
              <a:t> и Cl</a:t>
            </a:r>
            <a:r>
              <a:rPr lang="ru-RU" sz="2400" b="0" i="0" baseline="-25000" dirty="0">
                <a:solidFill>
                  <a:srgbClr val="212121"/>
                </a:solidFill>
                <a:effectLst/>
                <a:latin typeface="Bitter"/>
              </a:rPr>
              <a:t>2</a:t>
            </a:r>
            <a:endParaRPr lang="ru-RU" sz="2400" b="0" i="0" dirty="0">
              <a:solidFill>
                <a:srgbClr val="212121"/>
              </a:solidFill>
              <a:effectLst/>
              <a:latin typeface="Bitter"/>
            </a:endParaRPr>
          </a:p>
          <a:p>
            <a:pPr algn="l" rtl="0"/>
            <a:r>
              <a:rPr lang="ru-RU" sz="2400" b="0" i="0" dirty="0" err="1">
                <a:solidFill>
                  <a:srgbClr val="212121"/>
                </a:solidFill>
                <a:effectLst/>
                <a:latin typeface="Bitter"/>
              </a:rPr>
              <a:t>Al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Bitter"/>
              </a:rPr>
              <a:t> и 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02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927DD2-3D30-47DA-AEDB-9207B0137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526" y="2523930"/>
            <a:ext cx="5156719" cy="11756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«Все перемены, в натуре случающиеся, такого суть состояния, что сколько чего у одного тела отнимется, столько присовокупится к другому...»</a:t>
            </a:r>
            <a:endParaRPr lang="ru-RU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F934E2-74DC-463D-909E-5D1DD15D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55" y="1567543"/>
            <a:ext cx="3932747" cy="3088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CE238-7FE6-4E10-AEF7-083B821B37EF}"/>
              </a:ext>
            </a:extLst>
          </p:cNvPr>
          <p:cNvSpPr txBox="1"/>
          <p:nvPr/>
        </p:nvSpPr>
        <p:spPr>
          <a:xfrm>
            <a:off x="8264590" y="4921125"/>
            <a:ext cx="3806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Михаил Васильевич Ломоносов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547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70146C-28EB-403B-9805-6F42F96E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2" y="2699624"/>
            <a:ext cx="4414935" cy="1458751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Сделал вывод о том, что в процессе химической реакции масса веществ не изменяется</a:t>
            </a:r>
            <a:endParaRPr lang="ru-RU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4B12FB-42C3-4446-B17A-0AE8C893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765" y="1296954"/>
            <a:ext cx="3209964" cy="38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96F5F-C3DB-45E6-B82F-BC0297C030A3}"/>
              </a:ext>
            </a:extLst>
          </p:cNvPr>
          <p:cNvSpPr txBox="1"/>
          <p:nvPr/>
        </p:nvSpPr>
        <p:spPr>
          <a:xfrm>
            <a:off x="9206982" y="5376380"/>
            <a:ext cx="2372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Антуан Лавуазье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245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3CF583-F641-4670-BF43-75C11E08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541176"/>
            <a:ext cx="10737980" cy="5635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настоящее время закон сохранения массы формулируется так: </a:t>
            </a:r>
            <a:r>
              <a:rPr lang="ru-RU" sz="2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«масса веществ, вступивших в химическую реакцию, равна массе образовавшихся веществ»</a:t>
            </a:r>
            <a:r>
              <a:rPr lang="ru-RU" sz="2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br>
              <a:rPr lang="ru-RU" sz="2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1D1D1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Химическая реакция </a:t>
            </a:r>
            <a:r>
              <a:rPr lang="ru-RU" sz="2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это процесс превращения одних веществ в другие. А каждое вещество имеет свой состав, который можно записать при помощи химической формулы. </a:t>
            </a:r>
            <a:endParaRPr lang="ru-RU" sz="3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981EAC-138F-4A85-B4D9-6C1BC7BA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0" y="1746542"/>
            <a:ext cx="10737980" cy="30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6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8A04-B60B-432F-B9A9-A8861978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B728A-0D2E-4B35-BDFA-89E33AF6E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https://www.youtube.com/watch?v=rq5guXZ6h4M</a:t>
            </a:r>
            <a:endParaRPr lang="ru-RU" dirty="0"/>
          </a:p>
          <a:p>
            <a:r>
              <a:rPr lang="en-US" dirty="0">
                <a:hlinkClick r:id="rId3"/>
              </a:rPr>
              <a:t>https://www.youtube.com/watch?v=CEe8MEq7YeY</a:t>
            </a: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7782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085120-7A2C-4019-8714-3624DDA2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88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Продуктом этой реакции является сульфид магния, вещество, которое состоит из магния и серы.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Валентности магния и серы в этом веществе одинаковы: </a:t>
            </a: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Mg</a:t>
            </a:r>
            <a:r>
              <a:rPr lang="ru-RU" sz="2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+ S = </a:t>
            </a:r>
            <a:r>
              <a:rPr lang="ru-RU" sz="2400" dirty="0" err="1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MgS</a:t>
            </a:r>
            <a:endParaRPr lang="ru-RU" sz="2400" dirty="0">
              <a:solidFill>
                <a:srgbClr val="1D1D1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1D1D1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Магний и сера в этой реакции будут исходными веществами, а сульфид магния – продуктом реакции.</a:t>
            </a:r>
            <a:br>
              <a:rPr lang="ru-RU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E7DE80-B35E-502C-5FAE-E1BBA7B5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819" y="4907901"/>
            <a:ext cx="2052320" cy="18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8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73D931-D71B-4EC4-8FFC-32FF6C2A5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869" y="2525421"/>
            <a:ext cx="4414935" cy="310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Уравнение химической реакции </a:t>
            </a: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условная запись химической реакции посредством математических знаков, химических формул и коэффициентов. </a:t>
            </a:r>
            <a:endParaRPr lang="ru-RU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A00246-7356-489A-ADEA-A69A0132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94" y="2612571"/>
            <a:ext cx="5687106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6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E48C7-58B7-4F6D-977C-A0DE0281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Алгоритм составления уравнения реакции на примере взаимодействия фосфора с кислородом: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C2488-7E82-4C09-AED0-973162522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539552"/>
            <a:ext cx="1112053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Запишем исходные вещества P + O</a:t>
            </a:r>
            <a:r>
              <a:rPr lang="ru-RU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</a:p>
          <a:p>
            <a:pPr marL="0" indent="0">
              <a:buNone/>
            </a:pPr>
            <a:b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Составим продукт реакции исходя из валентностей элементов P + O</a:t>
            </a:r>
            <a:r>
              <a:rPr lang="ru-RU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→ P</a:t>
            </a:r>
            <a:r>
              <a:rPr lang="ru-RU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ru-RU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</a:p>
          <a:p>
            <a:pPr marL="0" indent="0">
              <a:buNone/>
            </a:pPr>
            <a:b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Определим коэффициенты перед веществами, содержащими кислород. Чтобы число атомов кислорода стало одинаковым, поставим перед молекулой кислорода коэффициент 5, а перед оксидом фосфора 2, таким образом, число атомов кислорода в левой и правой частях уравнения стало одинаковым: P + 5O</a:t>
            </a:r>
            <a:r>
              <a:rPr lang="ru-RU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→ 2P</a:t>
            </a:r>
            <a:r>
              <a:rPr lang="ru-RU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ru-RU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</a:p>
          <a:p>
            <a:pPr marL="0" indent="0">
              <a:buNone/>
            </a:pPr>
            <a:endParaRPr lang="ru-RU" sz="2000" dirty="0">
              <a:solidFill>
                <a:srgbClr val="1D1D1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Коэффициент перед формулой относится к атомам всех химических элементов в веществе. Поэтому в правой части уравнения стало 4 атома фосфора. Для того, чтобы число атомов фосфора было равным, поставим коэффициент 4 перед фосфором в исходном веществе: 4P + 5O</a:t>
            </a:r>
            <a:r>
              <a:rPr lang="ru-RU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= 2P</a:t>
            </a:r>
            <a:r>
              <a:rPr lang="ru-RU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ru-RU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br>
              <a:rPr lang="ru-RU" sz="20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234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0AA112-DFE7-4131-A139-C7F551E1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39959"/>
            <a:ext cx="10933922" cy="60370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Справочный материал:</a:t>
            </a:r>
          </a:p>
          <a:p>
            <a:pPr marL="0" indent="0">
              <a:buNone/>
            </a:pPr>
            <a:b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сохранения массы веществ 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масса веществ, вступивших в химическую реакцию, равна массе образовавшихся веществ.</a:t>
            </a:r>
            <a:b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Уравнение химической реакции 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условная запись химической реакции посредством математических знаков, химических формул и коэффициентов.</a:t>
            </a:r>
            <a:b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Уравнение химической реакции показывает </a:t>
            </a:r>
            <a:r>
              <a:rPr lang="ru-RU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химической реакции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позиции атомно-молекулярной теории.</a:t>
            </a:r>
            <a:b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Коэффициенты в уравнении химических реакций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цифры, стоящие перед химическими формулами, характеризуют количественные соотношения между массами вещество вступивших в реакцию и продуктами реакции.</a:t>
            </a:r>
            <a:b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Химическая формула 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условная запись состава вещества посредством химических знаков и индексов.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23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546</Words>
  <Application>Microsoft Office PowerPoint</Application>
  <PresentationFormat>Широкоэкранный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Bahnschrift SemiBold Condensed</vt:lpstr>
      <vt:lpstr>Bitter</vt:lpstr>
      <vt:lpstr>Calibri</vt:lpstr>
      <vt:lpstr>Calibri Light</vt:lpstr>
      <vt:lpstr>Тема Office</vt:lpstr>
      <vt:lpstr>Химические уравнения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составления уравнения реакции на примере взаимодействия фосфора с кислородом: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уравнения</dc:title>
  <dc:creator>Гурина Диана</dc:creator>
  <cp:lastModifiedBy>Гурина Диана</cp:lastModifiedBy>
  <cp:revision>1</cp:revision>
  <dcterms:created xsi:type="dcterms:W3CDTF">2022-10-23T18:49:02Z</dcterms:created>
  <dcterms:modified xsi:type="dcterms:W3CDTF">2022-11-15T12:46:58Z</dcterms:modified>
</cp:coreProperties>
</file>