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99" r:id="rId5"/>
    <p:sldId id="279" r:id="rId6"/>
    <p:sldId id="260" r:id="rId7"/>
    <p:sldId id="259" r:id="rId8"/>
    <p:sldId id="261" r:id="rId9"/>
    <p:sldId id="264" r:id="rId10"/>
    <p:sldId id="301" r:id="rId11"/>
    <p:sldId id="289" r:id="rId12"/>
    <p:sldId id="262" r:id="rId13"/>
    <p:sldId id="263" r:id="rId14"/>
    <p:sldId id="267" r:id="rId15"/>
    <p:sldId id="265" r:id="rId16"/>
    <p:sldId id="300" r:id="rId17"/>
    <p:sldId id="266" r:id="rId18"/>
    <p:sldId id="302" r:id="rId19"/>
    <p:sldId id="296" r:id="rId20"/>
    <p:sldId id="304" r:id="rId21"/>
    <p:sldId id="269" r:id="rId22"/>
    <p:sldId id="268" r:id="rId23"/>
    <p:sldId id="303" r:id="rId24"/>
    <p:sldId id="305" r:id="rId25"/>
    <p:sldId id="270" r:id="rId26"/>
    <p:sldId id="288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725"/>
    <a:srgbClr val="CDDE2E"/>
    <a:srgbClr val="C7CA42"/>
    <a:srgbClr val="0076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2301-2AEA-4666-BC74-AFAFCE410A05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F188-448C-4090-AEB7-7276F5877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2301-2AEA-4666-BC74-AFAFCE410A05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F188-448C-4090-AEB7-7276F5877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2301-2AEA-4666-BC74-AFAFCE410A05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F188-448C-4090-AEB7-7276F5877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2301-2AEA-4666-BC74-AFAFCE410A05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F188-448C-4090-AEB7-7276F5877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2301-2AEA-4666-BC74-AFAFCE410A05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F188-448C-4090-AEB7-7276F5877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2301-2AEA-4666-BC74-AFAFCE410A05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F188-448C-4090-AEB7-7276F5877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2301-2AEA-4666-BC74-AFAFCE410A05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F188-448C-4090-AEB7-7276F5877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2301-2AEA-4666-BC74-AFAFCE410A05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F188-448C-4090-AEB7-7276F5877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2301-2AEA-4666-BC74-AFAFCE410A05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F188-448C-4090-AEB7-7276F5877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2301-2AEA-4666-BC74-AFAFCE410A05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F188-448C-4090-AEB7-7276F5877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2301-2AEA-4666-BC74-AFAFCE410A05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F188-448C-4090-AEB7-7276F5877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D2301-2AEA-4666-BC74-AFAFCE410A05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DF188-448C-4090-AEB7-7276F5877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72494" cy="335758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</a:rPr>
              <a:t>Один костёр весь свет </a:t>
            </a:r>
            <a:r>
              <a:rPr lang="ru-RU" sz="4800" b="1" dirty="0" smtClean="0">
                <a:solidFill>
                  <a:srgbClr val="002060"/>
                </a:solidFill>
              </a:rPr>
              <a:t>согревает</a:t>
            </a:r>
            <a:r>
              <a:rPr lang="ru-RU" sz="3200" b="1" dirty="0" smtClean="0">
                <a:solidFill>
                  <a:srgbClr val="002060"/>
                </a:solidFill>
              </a:rPr>
              <a:t>».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В </a:t>
            </a:r>
            <a:r>
              <a:rPr lang="ru-RU" sz="3600" b="1" dirty="0">
                <a:solidFill>
                  <a:srgbClr val="FF0000"/>
                </a:solidFill>
              </a:rPr>
              <a:t>сказке «Двенадцать месяцев» все братья месяцы собрались у </a:t>
            </a:r>
            <a:r>
              <a:rPr lang="ru-RU" sz="3600" b="1" dirty="0" smtClean="0">
                <a:solidFill>
                  <a:srgbClr val="FF0000"/>
                </a:solidFill>
              </a:rPr>
              <a:t>...»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yildiz_0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00438"/>
            <a:ext cx="3143272" cy="3143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0496" y="3786190"/>
            <a:ext cx="4643470" cy="2786082"/>
          </a:xfrm>
          <a:prstGeom prst="rect">
            <a:avLst/>
          </a:prstGeom>
          <a:solidFill>
            <a:srgbClr val="CDDE2E"/>
          </a:solidFill>
          <a:ln>
            <a:solidFill>
              <a:srgbClr val="E2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Ежегодно по утрам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Он в окошко входит к нам.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Если он уже вошёл,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Значит, день пришёл.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89"/>
            <a:ext cx="8643998" cy="6482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5643578"/>
            <a:ext cx="6786610" cy="1000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42 +17+14+4+11+50 =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5643578"/>
            <a:ext cx="1500198" cy="985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138 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928670"/>
            <a:ext cx="8286808" cy="5715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1000108"/>
            <a:ext cx="8286808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равила сбережения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воды дома, в школе, везде, где ей можно воспользоваться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Напрасно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лить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Плотно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закрывать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краны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обнаружим, что где–то протекает вода, то говорим об этом взрослым;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Закрывать воду, когда чистим зубы;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Мало чистой воды на Земле! Воду надо беречь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8" y="28575"/>
            <a:ext cx="9142412" cy="6829425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0"/>
            <a:ext cx="8715436" cy="15001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ав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78267">
            <a:off x="823657" y="2297417"/>
            <a:ext cx="1516799" cy="1569102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-500098" y="0"/>
            <a:ext cx="942981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just" fontAlgn="base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всегда тепло, светит яркое солнце, а на деревьях растут кокосы и бананы!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0OE051Ou0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414" y="1643050"/>
            <a:ext cx="10668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8" y="4763"/>
            <a:ext cx="9142412" cy="6853237"/>
          </a:xfrm>
          <a:prstGeom prst="rect">
            <a:avLst/>
          </a:prstGeom>
          <a:noFill/>
        </p:spPr>
      </p:pic>
      <p:pic>
        <p:nvPicPr>
          <p:cNvPr id="3" name="Рисунок 2" descr="ав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0863">
            <a:off x="2127489" y="2820408"/>
            <a:ext cx="1829064" cy="18921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214290"/>
            <a:ext cx="8358246" cy="1143008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Ребята,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солнце пропало!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Крокодил его проглотил!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Надо выручать жителей города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i="1" dirty="0" err="1" smtClean="0">
                <a:solidFill>
                  <a:schemeClr val="bg1"/>
                </a:solidFill>
              </a:rPr>
              <a:t>Теплосити</a:t>
            </a:r>
            <a:r>
              <a:rPr lang="ru-RU" sz="2800" b="1" i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0OE051Ou0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14752"/>
            <a:ext cx="604842" cy="648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8" y="28575"/>
            <a:ext cx="9142412" cy="68294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Попало наше тесто в горячее место.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Попало- не пропало, румяной булкой стало.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Что, дотронувшись едва,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Превращает в дым дрова?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143380"/>
            <a:ext cx="5000660" cy="27146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Т</a:t>
            </a:r>
            <a:r>
              <a:rPr lang="ru-RU" sz="3200" b="1" dirty="0" smtClean="0">
                <a:solidFill>
                  <a:srgbClr val="002060"/>
                </a:solidFill>
              </a:rPr>
              <a:t>ы весь мир обогреваешь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 усталости не знаешь,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Улыбаешься в оконце,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 зовут тебя все…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Я –особенная печь.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Дров во мне не надо жечь.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Но зимой квартиру грею,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Называюсь…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8" y="28575"/>
            <a:ext cx="9142412" cy="6829425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429684" cy="1128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Вот и солнце засияло над </a:t>
            </a:r>
            <a:r>
              <a:rPr lang="ru-RU" sz="3200" b="1" dirty="0" err="1" smtClean="0">
                <a:solidFill>
                  <a:srgbClr val="FFC000"/>
                </a:solidFill>
              </a:rPr>
              <a:t>Теплосити</a:t>
            </a:r>
            <a:r>
              <a:rPr lang="ru-RU" sz="3200" b="1" dirty="0" smtClean="0">
                <a:solidFill>
                  <a:srgbClr val="FFC000"/>
                </a:solidFill>
              </a:rPr>
              <a:t>!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Вы молодцы!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ав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21804">
            <a:off x="5891396" y="3232744"/>
            <a:ext cx="2076491" cy="2148094"/>
          </a:xfrm>
          <a:prstGeom prst="rect">
            <a:avLst/>
          </a:prstGeom>
        </p:spPr>
      </p:pic>
      <p:pic>
        <p:nvPicPr>
          <p:cNvPr id="5" name="Рисунок 4" descr="00OE051Ou0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414" y="1643050"/>
            <a:ext cx="10668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6028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a5d7fd79367e8206bf81cce1c96689c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08" y="3429000"/>
            <a:ext cx="2442592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750"/>
            <a:ext cx="9088438" cy="682625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214290"/>
            <a:ext cx="9144000" cy="1143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Город </a:t>
            </a:r>
            <a:r>
              <a:rPr lang="ru-RU" sz="3200" b="1" dirty="0" err="1" smtClean="0">
                <a:solidFill>
                  <a:srgbClr val="7030A0"/>
                </a:solidFill>
              </a:rPr>
              <a:t>Электросити</a:t>
            </a:r>
            <a:r>
              <a:rPr lang="ru-RU" sz="3200" b="1" dirty="0" smtClean="0">
                <a:solidFill>
                  <a:srgbClr val="7030A0"/>
                </a:solidFill>
              </a:rPr>
              <a:t> – родной город нашего </a:t>
            </a:r>
            <a:r>
              <a:rPr lang="ru-RU" sz="3200" b="1" dirty="0" err="1" smtClean="0">
                <a:solidFill>
                  <a:srgbClr val="7030A0"/>
                </a:solidFill>
              </a:rPr>
              <a:t>Электроши</a:t>
            </a:r>
            <a:r>
              <a:rPr lang="ru-RU" sz="3200" b="1" dirty="0" smtClean="0">
                <a:solidFill>
                  <a:srgbClr val="7030A0"/>
                </a:solidFill>
              </a:rPr>
              <a:t>. А для чего нужно электричество?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ав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1202">
            <a:off x="6059023" y="1183851"/>
            <a:ext cx="2076491" cy="2148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m_full.asp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идея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642918"/>
            <a:ext cx="1857388" cy="2838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610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2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00438"/>
            <a:ext cx="3571868" cy="3134314"/>
          </a:xfrm>
          <a:prstGeom prst="rect">
            <a:avLst/>
          </a:prstGeom>
        </p:spPr>
      </p:pic>
      <p:pic>
        <p:nvPicPr>
          <p:cNvPr id="4" name="Рисунок 3" descr="reciclar-lampadas-fluorescent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8373" y="785794"/>
            <a:ext cx="2645723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357554" y="2643182"/>
            <a:ext cx="2357454" cy="12001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вет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16388953">
            <a:off x="3056251" y="4793970"/>
            <a:ext cx="2790551" cy="114822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Электриче-ский</a:t>
            </a:r>
            <a:r>
              <a:rPr lang="ru-RU" sz="2800" b="1" dirty="0" smtClean="0">
                <a:solidFill>
                  <a:srgbClr val="002060"/>
                </a:solidFill>
              </a:rPr>
              <a:t> свет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875028">
            <a:off x="4774581" y="4229939"/>
            <a:ext cx="2671890" cy="115566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Свет мой, зеркальце, скажи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21014887">
            <a:off x="1004035" y="2900097"/>
            <a:ext cx="2282570" cy="10847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Свет знаний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1435139">
            <a:off x="5739990" y="2610209"/>
            <a:ext cx="2474775" cy="11016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Свет солнца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1875441">
            <a:off x="955945" y="1331681"/>
            <a:ext cx="2733930" cy="114654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Ученье- свет, а не ученье- тьма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4174738">
            <a:off x="2730628" y="809200"/>
            <a:ext cx="2366985" cy="111753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Светлый  день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19514345">
            <a:off x="4540711" y="984183"/>
            <a:ext cx="2557707" cy="12102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Светлый человек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19377120">
            <a:off x="1571203" y="4027907"/>
            <a:ext cx="2659613" cy="12963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Свет  далекой звезды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yildiz_0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214290"/>
            <a:ext cx="2143108" cy="2143108"/>
          </a:xfrm>
          <a:prstGeom prst="rect">
            <a:avLst/>
          </a:prstGeom>
        </p:spPr>
      </p:pic>
      <p:pic>
        <p:nvPicPr>
          <p:cNvPr id="15" name="Рисунок 14" descr="bul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256"/>
            <a:ext cx="1571636" cy="2357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gi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0"/>
            <a:ext cx="4283633" cy="2928934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3071810"/>
            <a:ext cx="8572560" cy="350046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hangingPunct="0">
              <a:buNone/>
            </a:pPr>
            <a:r>
              <a:rPr lang="ru-RU" b="1" dirty="0" smtClean="0"/>
              <a:t>                </a:t>
            </a:r>
            <a:r>
              <a:rPr lang="ru-RU" b="1" dirty="0" smtClean="0">
                <a:solidFill>
                  <a:srgbClr val="C00000"/>
                </a:solidFill>
              </a:rPr>
              <a:t>Правила экономии</a:t>
            </a:r>
          </a:p>
          <a:p>
            <a:pPr hangingPunc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1.Уходишь </a:t>
            </a:r>
            <a:r>
              <a:rPr lang="ru-RU" b="1" dirty="0">
                <a:solidFill>
                  <a:srgbClr val="002060"/>
                </a:solidFill>
              </a:rPr>
              <a:t>из дома — выключи свет</a:t>
            </a:r>
          </a:p>
          <a:p>
            <a:pPr hangingPunct="0">
              <a:buNone/>
            </a:pPr>
            <a:r>
              <a:rPr lang="ru-RU" b="1" dirty="0">
                <a:solidFill>
                  <a:srgbClr val="002060"/>
                </a:solidFill>
              </a:rPr>
              <a:t>2.Если сидишь за столом — выключи общую люстру и включи настольную лампу. </a:t>
            </a:r>
          </a:p>
          <a:p>
            <a:pPr hangingPunct="0">
              <a:buNone/>
            </a:pPr>
            <a:r>
              <a:rPr lang="ru-RU" b="1" dirty="0">
                <a:solidFill>
                  <a:srgbClr val="002060"/>
                </a:solidFill>
              </a:rPr>
              <a:t>3.Выключай электроприборы, когда ими не пользуешься.</a:t>
            </a:r>
          </a:p>
          <a:p>
            <a:endParaRPr lang="ru-RU" dirty="0"/>
          </a:p>
        </p:txBody>
      </p:sp>
      <p:pic>
        <p:nvPicPr>
          <p:cNvPr id="6" name="Рисунок 5" descr="1411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61044"/>
            <a:ext cx="3643338" cy="273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3"/>
            <a:ext cx="9037638" cy="68532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929718" cy="15716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Мы побывали в </a:t>
            </a:r>
            <a:r>
              <a:rPr lang="ru-RU" sz="2800" b="1" dirty="0" smtClean="0">
                <a:solidFill>
                  <a:srgbClr val="002060"/>
                </a:solidFill>
              </a:rPr>
              <a:t>городе </a:t>
            </a:r>
            <a:r>
              <a:rPr lang="ru-RU" sz="2800" b="1" dirty="0" err="1">
                <a:solidFill>
                  <a:srgbClr val="002060"/>
                </a:solidFill>
              </a:rPr>
              <a:t>Электросити</a:t>
            </a:r>
            <a:r>
              <a:rPr lang="ru-RU" sz="2800" b="1" dirty="0">
                <a:solidFill>
                  <a:srgbClr val="002060"/>
                </a:solidFill>
              </a:rPr>
              <a:t> и можем направляться </a:t>
            </a:r>
            <a:r>
              <a:rPr lang="ru-RU" sz="2800" b="1" dirty="0" smtClean="0">
                <a:solidFill>
                  <a:srgbClr val="002060"/>
                </a:solidFill>
              </a:rPr>
              <a:t>дальше. Но </a:t>
            </a:r>
            <a:r>
              <a:rPr lang="ru-RU" sz="2800" b="1" dirty="0" err="1" smtClean="0">
                <a:solidFill>
                  <a:srgbClr val="002060"/>
                </a:solidFill>
              </a:rPr>
              <a:t>Электроша</a:t>
            </a:r>
            <a:r>
              <a:rPr lang="ru-RU" sz="2800" b="1" dirty="0" smtClean="0">
                <a:solidFill>
                  <a:srgbClr val="002060"/>
                </a:solidFill>
              </a:rPr>
              <a:t> не </a:t>
            </a:r>
            <a:r>
              <a:rPr lang="ru-RU" sz="2800" b="1" dirty="0">
                <a:solidFill>
                  <a:srgbClr val="002060"/>
                </a:solidFill>
              </a:rPr>
              <a:t>может дальше ехать, у него закончился заряд электричества. Давайте </a:t>
            </a:r>
            <a:r>
              <a:rPr lang="ru-RU" sz="2800" b="1" dirty="0" smtClean="0">
                <a:solidFill>
                  <a:srgbClr val="002060"/>
                </a:solidFill>
              </a:rPr>
              <a:t>поможем ему…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f1789250-b24d-4b96-8ca3-89ae8a4bfeb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9144000" cy="5286388"/>
          </a:xfrm>
          <a:prstGeom prst="rect">
            <a:avLst/>
          </a:prstGeom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85720" y="1857364"/>
            <a:ext cx="8643998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Папа с мамой заменили все старые лампочки в доме на новые энергосберегающие. Правильный поступок?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Мальчик Петя сделал все уроки и побежал гулять на улицу с друзьями, забыв выключить свет в комнате?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Папа сел смотреть телевизор и уснул?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Оцените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поступок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на улице стало светло, учитель выключил в коридорах школы свет!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Мама, поработав за компьютером, оставила его включенным и пошла готовить ужин.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Правильный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поступок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3"/>
            <a:ext cx="9037638" cy="685323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0"/>
            <a:ext cx="8715436" cy="13572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Добро пожаловать в город </a:t>
            </a:r>
            <a:r>
              <a:rPr lang="ru-RU" sz="2800" b="1" dirty="0" err="1">
                <a:solidFill>
                  <a:srgbClr val="FFFF00"/>
                </a:solidFill>
              </a:rPr>
              <a:t>Энергосити</a:t>
            </a:r>
            <a:r>
              <a:rPr lang="ru-RU" sz="2800" b="1" dirty="0" smtClean="0">
                <a:solidFill>
                  <a:srgbClr val="FFFF00"/>
                </a:solidFill>
              </a:rPr>
              <a:t>! Это столица страны Энергосбережение!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ав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37618">
            <a:off x="5467280" y="959270"/>
            <a:ext cx="1605873" cy="1661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71" y="285728"/>
            <a:ext cx="8382058" cy="6286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929718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Возобновляемые  источники энергии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7256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635"/>
                </a:solidFill>
              </a:rPr>
              <a:t>Как сэкономить 1000 кВт/ч в год?</a:t>
            </a:r>
          </a:p>
          <a:p>
            <a:pPr algn="ctr"/>
            <a:r>
              <a:rPr lang="ru-RU" sz="3200" b="1" dirty="0" smtClean="0">
                <a:solidFill>
                  <a:srgbClr val="007635"/>
                </a:solidFill>
              </a:rPr>
              <a:t>Простые советы для бережливой семьи </a:t>
            </a:r>
            <a:endParaRPr lang="ru-RU" sz="3200" b="1" dirty="0">
              <a:solidFill>
                <a:srgbClr val="00763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786058"/>
            <a:ext cx="2857488" cy="1285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 сэкономите 800 кВт/ч в год </a:t>
            </a:r>
            <a:r>
              <a:rPr lang="ru-RU" sz="2000" b="1" dirty="0" smtClean="0">
                <a:solidFill>
                  <a:srgbClr val="C00000"/>
                </a:solidFill>
              </a:rPr>
              <a:t>(200 000 рублей!)</a:t>
            </a:r>
            <a:r>
              <a:rPr lang="ru-RU" sz="2000" b="1" dirty="0" smtClean="0">
                <a:solidFill>
                  <a:srgbClr val="002060"/>
                </a:solidFill>
              </a:rPr>
              <a:t> при замене 10 лампочек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7950" y="1285860"/>
            <a:ext cx="2500330" cy="1428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Совет 3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Покупайте технику с низким классом энергопотребления А или Б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285860"/>
            <a:ext cx="2643206" cy="12858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Совет 2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Выключайте бытовые приборы из сети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2714612" cy="14144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Совет 1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Замените обычные лампочки на энергосберегающие</a:t>
            </a:r>
          </a:p>
          <a:p>
            <a:pPr algn="ctr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786058"/>
            <a:ext cx="2714644" cy="11430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 сэкономите около 200 кВт/ч в год </a:t>
            </a:r>
            <a:r>
              <a:rPr lang="ru-RU" sz="2000" b="1" dirty="0" smtClean="0">
                <a:solidFill>
                  <a:srgbClr val="C00000"/>
                </a:solidFill>
              </a:rPr>
              <a:t>(50 000 рублей!)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357826"/>
            <a:ext cx="8358246" cy="1071570"/>
          </a:xfrm>
          <a:prstGeom prst="rect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Бытовые приборы потребляют энергию даже в режиме ожидания!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214818"/>
            <a:ext cx="8429684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Берегите энергию и сэкономьте 1000 кВт/ч в год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(250 000 рублей)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bul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2786058"/>
            <a:ext cx="928694" cy="1393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428604"/>
            <a:ext cx="4210080" cy="642939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Мы будем экономны!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Мы будем бережливы!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Закрутим мы все краны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И окна утеплим,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Не включим понапрасну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Ни свет, ни телевизор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И пользу экономии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Мы людям разъясним. 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_20131022_1403360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428604"/>
            <a:ext cx="4351397" cy="6154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643998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ридумайте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свою сказку про свет и энергосбережение.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42976" y="0"/>
            <a:ext cx="8001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3421425_Risunok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068"/>
            <a:ext cx="9144000" cy="65089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1142984"/>
            <a:ext cx="8143932" cy="414340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Cambria" pitchFamily="18" charset="0"/>
              </a:rPr>
              <a:t>Знай, что нужно экономить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Cambria" pitchFamily="18" charset="0"/>
              </a:rPr>
              <a:t>Воду, уголь, газ и нефть.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Cambria" pitchFamily="18" charset="0"/>
              </a:rPr>
              <a:t> Если будешь это делать,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Cambria" pitchFamily="18" charset="0"/>
              </a:rPr>
              <a:t> Хватит их на много лет.</a:t>
            </a: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ccf321d7a78b4f7238105c496bb6b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"/>
            <a:ext cx="9143998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77998">
            <a:off x="2711581" y="1854035"/>
            <a:ext cx="1865991" cy="457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Школа №2</a:t>
            </a:r>
            <a:r>
              <a:rPr lang="ru-RU" sz="2400" dirty="0" smtClean="0"/>
              <a:t>2</a:t>
            </a:r>
            <a:endParaRPr lang="ru-RU" sz="2400" dirty="0"/>
          </a:p>
        </p:txBody>
      </p:sp>
      <p:pic>
        <p:nvPicPr>
          <p:cNvPr id="4" name="Рисунок 3" descr="C:\Users\SAHAROVA.SCHOOL\Desktop\Экология\apogoda-9.gif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142984"/>
            <a:ext cx="2786082" cy="27146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14876" y="4572008"/>
            <a:ext cx="4214842" cy="2071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Свет </a:t>
            </a:r>
            <a:r>
              <a:rPr lang="ru-RU" sz="5400" b="1" dirty="0">
                <a:solidFill>
                  <a:srgbClr val="002060"/>
                </a:solidFill>
              </a:rPr>
              <a:t>в нашей </a:t>
            </a:r>
            <a:r>
              <a:rPr lang="ru-RU" sz="5400" b="1" dirty="0" smtClean="0">
                <a:solidFill>
                  <a:srgbClr val="002060"/>
                </a:solidFill>
              </a:rPr>
              <a:t>жизни. 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71604" y="214290"/>
            <a:ext cx="6143668" cy="17859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Источники света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571744"/>
            <a:ext cx="2643206" cy="7000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Естественные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2500306"/>
            <a:ext cx="3000396" cy="7715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Искусственные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071942"/>
            <a:ext cx="8643998" cy="2500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 -</a:t>
            </a:r>
            <a:r>
              <a:rPr lang="ru-RU" sz="4400" b="1" dirty="0" smtClean="0">
                <a:solidFill>
                  <a:srgbClr val="C00000"/>
                </a:solidFill>
              </a:rPr>
              <a:t>Надо ли экономить </a:t>
            </a:r>
            <a:r>
              <a:rPr lang="ru-RU" sz="4400" b="1" dirty="0" smtClean="0">
                <a:solidFill>
                  <a:srgbClr val="C00000"/>
                </a:solidFill>
              </a:rPr>
              <a:t>энергию</a:t>
            </a:r>
            <a:r>
              <a:rPr lang="ru-RU" sz="4400" b="1" dirty="0" smtClean="0">
                <a:solidFill>
                  <a:srgbClr val="C00000"/>
                </a:solidFill>
              </a:rPr>
              <a:t>?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00OE051Ou0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1266833" cy="1357322"/>
          </a:xfrm>
          <a:prstGeom prst="rect">
            <a:avLst/>
          </a:prstGeom>
        </p:spPr>
      </p:pic>
      <p:pic>
        <p:nvPicPr>
          <p:cNvPr id="7" name="Рисунок 6" descr="bul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285992"/>
            <a:ext cx="1095379" cy="1643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f5c87c456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015367" cy="601024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00034" y="0"/>
            <a:ext cx="8001056" cy="13430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Страна Энергосбережение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ав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286256"/>
            <a:ext cx="2140759" cy="2214578"/>
          </a:xfrm>
          <a:prstGeom prst="rect">
            <a:avLst/>
          </a:prstGeom>
        </p:spPr>
      </p:pic>
      <p:pic>
        <p:nvPicPr>
          <p:cNvPr id="9" name="Рисунок 8" descr="00OE051Ou0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43074" cy="1760436"/>
          </a:xfrm>
          <a:prstGeom prst="rect">
            <a:avLst/>
          </a:prstGeom>
        </p:spPr>
      </p:pic>
      <p:sp>
        <p:nvSpPr>
          <p:cNvPr id="10" name="Блок-схема: память с посл. доступом 9"/>
          <p:cNvSpPr/>
          <p:nvPr/>
        </p:nvSpPr>
        <p:spPr>
          <a:xfrm>
            <a:off x="642910" y="4071942"/>
            <a:ext cx="2827226" cy="1184152"/>
          </a:xfrm>
          <a:prstGeom prst="flowChartMagneticTap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Привет, я </a:t>
            </a:r>
            <a:r>
              <a:rPr lang="ru-RU" sz="2800" b="1" dirty="0" err="1" smtClean="0">
                <a:solidFill>
                  <a:srgbClr val="002060"/>
                </a:solidFill>
              </a:rPr>
              <a:t>Электроша</a:t>
            </a:r>
            <a:r>
              <a:rPr lang="ru-RU" sz="2800" b="1" dirty="0" smtClean="0">
                <a:solidFill>
                  <a:srgbClr val="002060"/>
                </a:solidFill>
              </a:rPr>
              <a:t>!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8" y="28575"/>
            <a:ext cx="9142412" cy="682942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286808" cy="135732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              </a:t>
            </a:r>
            <a:r>
              <a:rPr lang="ru-RU" sz="4400" b="1" dirty="0" smtClean="0">
                <a:solidFill>
                  <a:srgbClr val="FFFF00"/>
                </a:solidFill>
              </a:rPr>
              <a:t>Страна Энергосбережение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00OE051Ou0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1500198" cy="1607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8" y="28575"/>
            <a:ext cx="9142412" cy="6829425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929718" cy="1128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 какой город привёз нас </a:t>
            </a:r>
            <a:r>
              <a:rPr lang="ru-RU" sz="4000" b="1" dirty="0" err="1" smtClean="0">
                <a:solidFill>
                  <a:srgbClr val="FFFF00"/>
                </a:solidFill>
              </a:rPr>
              <a:t>Электроша</a:t>
            </a:r>
            <a:r>
              <a:rPr lang="ru-RU" sz="4000" b="1" dirty="0" smtClean="0">
                <a:solidFill>
                  <a:srgbClr val="FFFF00"/>
                </a:solidFill>
              </a:rPr>
              <a:t>?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ав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857496"/>
            <a:ext cx="1143008" cy="1182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5"/>
            <a:ext cx="9142412" cy="6829425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16430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" name="Стрелка вправо 3"/>
          <p:cNvSpPr/>
          <p:nvPr/>
        </p:nvSpPr>
        <p:spPr>
          <a:xfrm rot="16409320">
            <a:off x="1006388" y="3929559"/>
            <a:ext cx="653930" cy="2405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000232" y="3714752"/>
            <a:ext cx="785818" cy="2703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3118383" y="3953923"/>
            <a:ext cx="621218" cy="2857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5992190" y="3866198"/>
            <a:ext cx="731520" cy="2857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786314" y="5572140"/>
            <a:ext cx="978408" cy="34175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8929718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8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водоемах установлены насосы – они качают воду из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рек, озер и других источников. Воду пропускают через фильтры, которые не пропускают крупные частицы мусора, грязи.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Затем вода она отстаивается и проходит через 2-хслойную очистку – песок и гравий, где застревают уже мелкие пылинки и соринки. Воду хлорируют, чтобы убить вредные микробы и бактерии. И затем вода закачивается насосами через водонапорные башни в трубы наших домов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6929454" y="5715016"/>
            <a:ext cx="928694" cy="34175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000892" y="4286256"/>
            <a:ext cx="714380" cy="2703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8" y="28575"/>
            <a:ext cx="9142412" cy="6829425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13430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О, нет!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Случилась беда: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мостик,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через который должен проехать </a:t>
            </a:r>
            <a:r>
              <a:rPr lang="ru-RU" sz="3200" b="1" dirty="0" err="1" smtClean="0">
                <a:solidFill>
                  <a:srgbClr val="002060"/>
                </a:solidFill>
              </a:rPr>
              <a:t>Электроша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>
                <a:solidFill>
                  <a:srgbClr val="002060"/>
                </a:solidFill>
              </a:rPr>
              <a:t>сломался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4" name="Рисунок 3" descr="ав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3439">
            <a:off x="2293150" y="3424663"/>
            <a:ext cx="1285884" cy="133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645</Words>
  <Application>Microsoft Office PowerPoint</Application>
  <PresentationFormat>Экран (4:3)</PresentationFormat>
  <Paragraphs>93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«Один костёр весь свет согревает».  В сказке «Двенадцать месяцев» все братья месяцы собрались у ...»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"Хоум Кредит энд Финанс Банк"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39</cp:revision>
  <dcterms:created xsi:type="dcterms:W3CDTF">2015-12-14T11:27:31Z</dcterms:created>
  <dcterms:modified xsi:type="dcterms:W3CDTF">2015-12-17T07:07:22Z</dcterms:modified>
</cp:coreProperties>
</file>