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65" r:id="rId2"/>
    <p:sldId id="314" r:id="rId3"/>
    <p:sldId id="263" r:id="rId4"/>
    <p:sldId id="264" r:id="rId5"/>
    <p:sldId id="286" r:id="rId6"/>
    <p:sldId id="287" r:id="rId7"/>
    <p:sldId id="300" r:id="rId8"/>
    <p:sldId id="277" r:id="rId9"/>
    <p:sldId id="268" r:id="rId10"/>
    <p:sldId id="270" r:id="rId11"/>
    <p:sldId id="302" r:id="rId12"/>
    <p:sldId id="311" r:id="rId13"/>
    <p:sldId id="271" r:id="rId14"/>
    <p:sldId id="308" r:id="rId15"/>
    <p:sldId id="307" r:id="rId16"/>
    <p:sldId id="272" r:id="rId17"/>
    <p:sldId id="273" r:id="rId18"/>
    <p:sldId id="274" r:id="rId19"/>
    <p:sldId id="315" r:id="rId20"/>
    <p:sldId id="305" r:id="rId21"/>
    <p:sldId id="294" r:id="rId22"/>
    <p:sldId id="288" r:id="rId23"/>
    <p:sldId id="289" r:id="rId24"/>
    <p:sldId id="290" r:id="rId25"/>
    <p:sldId id="291" r:id="rId26"/>
    <p:sldId id="296" r:id="rId27"/>
    <p:sldId id="303" r:id="rId28"/>
    <p:sldId id="297" r:id="rId29"/>
    <p:sldId id="298" r:id="rId30"/>
    <p:sldId id="309" r:id="rId31"/>
    <p:sldId id="299" r:id="rId32"/>
    <p:sldId id="316" r:id="rId33"/>
    <p:sldId id="317" r:id="rId34"/>
    <p:sldId id="31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192" autoAdjust="0"/>
  </p:normalViewPr>
  <p:slideViewPr>
    <p:cSldViewPr>
      <p:cViewPr varScale="1">
        <p:scale>
          <a:sx n="83" d="100"/>
          <a:sy n="83" d="100"/>
        </p:scale>
        <p:origin x="-1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5 класс</c:v>
                </c:pt>
                <c:pt idx="1">
                  <c:v>6 класс</c:v>
                </c:pt>
                <c:pt idx="2">
                  <c:v>7класс</c:v>
                </c:pt>
                <c:pt idx="3">
                  <c:v>8 класс</c:v>
                </c:pt>
                <c:pt idx="4">
                  <c:v>9класс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</c:v>
                </c:pt>
                <c:pt idx="1">
                  <c:v>8.0000000000000224E-2</c:v>
                </c:pt>
                <c:pt idx="2">
                  <c:v>0.9</c:v>
                </c:pt>
                <c:pt idx="3">
                  <c:v>0.85000000000000064</c:v>
                </c:pt>
                <c:pt idx="4">
                  <c:v>0.9</c:v>
                </c:pt>
              </c:numCache>
            </c:numRef>
          </c:val>
        </c:ser>
        <c:axId val="91335296"/>
        <c:axId val="91349376"/>
      </c:barChart>
      <c:catAx>
        <c:axId val="91335296"/>
        <c:scaling>
          <c:orientation val="minMax"/>
        </c:scaling>
        <c:axPos val="b"/>
        <c:tickLblPos val="nextTo"/>
        <c:crossAx val="91349376"/>
        <c:crosses val="autoZero"/>
        <c:auto val="1"/>
        <c:lblAlgn val="ctr"/>
        <c:lblOffset val="100"/>
      </c:catAx>
      <c:valAx>
        <c:axId val="91349376"/>
        <c:scaling>
          <c:orientation val="minMax"/>
        </c:scaling>
        <c:axPos val="l"/>
        <c:majorGridlines/>
        <c:numFmt formatCode="0%" sourceLinked="1"/>
        <c:tickLblPos val="nextTo"/>
        <c:crossAx val="91335296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5 класс</c:v>
                </c:pt>
                <c:pt idx="1">
                  <c:v>6 класс</c:v>
                </c:pt>
                <c:pt idx="2">
                  <c:v>7класс</c:v>
                </c:pt>
                <c:pt idx="3">
                  <c:v>8 класс</c:v>
                </c:pt>
                <c:pt idx="4">
                  <c:v>9класс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0.60000000000000064</c:v>
                </c:pt>
                <c:pt idx="1">
                  <c:v>0.75000000000000278</c:v>
                </c:pt>
                <c:pt idx="2">
                  <c:v>0.95000000000000062</c:v>
                </c:pt>
                <c:pt idx="3">
                  <c:v>0.98</c:v>
                </c:pt>
                <c:pt idx="4">
                  <c:v>0.98</c:v>
                </c:pt>
              </c:numCache>
            </c:numRef>
          </c:val>
        </c:ser>
        <c:axId val="91418624"/>
        <c:axId val="91420160"/>
      </c:barChart>
      <c:catAx>
        <c:axId val="91418624"/>
        <c:scaling>
          <c:orientation val="minMax"/>
        </c:scaling>
        <c:axPos val="b"/>
        <c:tickLblPos val="nextTo"/>
        <c:crossAx val="91420160"/>
        <c:crosses val="autoZero"/>
        <c:auto val="1"/>
        <c:lblAlgn val="ctr"/>
        <c:lblOffset val="100"/>
      </c:catAx>
      <c:valAx>
        <c:axId val="91420160"/>
        <c:scaling>
          <c:orientation val="minMax"/>
        </c:scaling>
        <c:axPos val="l"/>
        <c:majorGridlines/>
        <c:numFmt formatCode="0%" sourceLinked="1"/>
        <c:tickLblPos val="nextTo"/>
        <c:crossAx val="91418624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5 класс</c:v>
                </c:pt>
                <c:pt idx="1">
                  <c:v>6 класс</c:v>
                </c:pt>
                <c:pt idx="2">
                  <c:v>7класс</c:v>
                </c:pt>
                <c:pt idx="3">
                  <c:v>8 класс</c:v>
                </c:pt>
                <c:pt idx="4">
                  <c:v>9класс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0.8</c:v>
                </c:pt>
                <c:pt idx="1">
                  <c:v>0.75000000000000278</c:v>
                </c:pt>
                <c:pt idx="2">
                  <c:v>0.95000000000000062</c:v>
                </c:pt>
                <c:pt idx="3">
                  <c:v>0.98</c:v>
                </c:pt>
                <c:pt idx="4">
                  <c:v>0.98</c:v>
                </c:pt>
              </c:numCache>
            </c:numRef>
          </c:val>
        </c:ser>
        <c:axId val="91443968"/>
        <c:axId val="91445504"/>
      </c:barChart>
      <c:catAx>
        <c:axId val="91443968"/>
        <c:scaling>
          <c:orientation val="minMax"/>
        </c:scaling>
        <c:axPos val="b"/>
        <c:tickLblPos val="nextTo"/>
        <c:crossAx val="91445504"/>
        <c:crosses val="autoZero"/>
        <c:auto val="1"/>
        <c:lblAlgn val="ctr"/>
        <c:lblOffset val="100"/>
      </c:catAx>
      <c:valAx>
        <c:axId val="91445504"/>
        <c:scaling>
          <c:orientation val="minMax"/>
        </c:scaling>
        <c:axPos val="l"/>
        <c:majorGridlines/>
        <c:numFmt formatCode="0%" sourceLinked="1"/>
        <c:tickLblPos val="nextTo"/>
        <c:crossAx val="91443968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5 класс</c:v>
                </c:pt>
                <c:pt idx="1">
                  <c:v>6 класс</c:v>
                </c:pt>
                <c:pt idx="2">
                  <c:v>7класс</c:v>
                </c:pt>
                <c:pt idx="3">
                  <c:v>8 класс</c:v>
                </c:pt>
                <c:pt idx="4">
                  <c:v>9класс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0.8</c:v>
                </c:pt>
                <c:pt idx="1">
                  <c:v>0.85000000000000064</c:v>
                </c:pt>
                <c:pt idx="2">
                  <c:v>0.95000000000000062</c:v>
                </c:pt>
                <c:pt idx="3">
                  <c:v>0.98</c:v>
                </c:pt>
                <c:pt idx="4">
                  <c:v>1</c:v>
                </c:pt>
              </c:numCache>
            </c:numRef>
          </c:val>
        </c:ser>
        <c:axId val="91527040"/>
        <c:axId val="91528576"/>
      </c:barChart>
      <c:catAx>
        <c:axId val="91527040"/>
        <c:scaling>
          <c:orientation val="minMax"/>
        </c:scaling>
        <c:axPos val="b"/>
        <c:tickLblPos val="nextTo"/>
        <c:crossAx val="91528576"/>
        <c:crosses val="autoZero"/>
        <c:auto val="1"/>
        <c:lblAlgn val="ctr"/>
        <c:lblOffset val="100"/>
      </c:catAx>
      <c:valAx>
        <c:axId val="91528576"/>
        <c:scaling>
          <c:orientation val="minMax"/>
        </c:scaling>
        <c:axPos val="l"/>
        <c:majorGridlines/>
        <c:numFmt formatCode="0%" sourceLinked="1"/>
        <c:tickLblPos val="nextTo"/>
        <c:crossAx val="91527040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5 класс</c:v>
                </c:pt>
                <c:pt idx="1">
                  <c:v>6 класс</c:v>
                </c:pt>
                <c:pt idx="2">
                  <c:v>7класс</c:v>
                </c:pt>
                <c:pt idx="3">
                  <c:v>8 класс</c:v>
                </c:pt>
                <c:pt idx="4">
                  <c:v>9класс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</c:v>
                </c:pt>
                <c:pt idx="1">
                  <c:v>0.30000000000000032</c:v>
                </c:pt>
                <c:pt idx="2">
                  <c:v>0.8</c:v>
                </c:pt>
                <c:pt idx="3">
                  <c:v>0.65000000000000335</c:v>
                </c:pt>
                <c:pt idx="4">
                  <c:v>1</c:v>
                </c:pt>
              </c:numCache>
            </c:numRef>
          </c:val>
        </c:ser>
        <c:axId val="91544576"/>
        <c:axId val="92607232"/>
      </c:barChart>
      <c:catAx>
        <c:axId val="91544576"/>
        <c:scaling>
          <c:orientation val="minMax"/>
        </c:scaling>
        <c:axPos val="b"/>
        <c:tickLblPos val="nextTo"/>
        <c:crossAx val="92607232"/>
        <c:crosses val="autoZero"/>
        <c:auto val="1"/>
        <c:lblAlgn val="ctr"/>
        <c:lblOffset val="100"/>
      </c:catAx>
      <c:valAx>
        <c:axId val="92607232"/>
        <c:scaling>
          <c:orientation val="minMax"/>
        </c:scaling>
        <c:axPos val="l"/>
        <c:majorGridlines/>
        <c:numFmt formatCode="0%" sourceLinked="1"/>
        <c:tickLblPos val="nextTo"/>
        <c:crossAx val="91544576"/>
        <c:crosses val="autoZero"/>
        <c:crossBetween val="between"/>
      </c:valAx>
    </c:plotArea>
    <c:legend>
      <c:legendPos val="r"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90% болели</c:v>
                </c:pt>
                <c:pt idx="1">
                  <c:v>10% не знают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</c:pie3DChart>
    </c:plotArea>
    <c:legend>
      <c:legendPos val="r"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00559B-4E58-419E-A479-C991267E9125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875DE-B133-415E-8040-32CAA11979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875DE-B133-415E-8040-32CAA1197965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875DE-B133-415E-8040-32CAA119796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875DE-B133-415E-8040-32CAA119796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875DE-B133-415E-8040-32CAA119796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7597D8-B79A-4FC8-984E-D24D0586EB6F}" type="datetimeFigureOut">
              <a:rPr lang="ru-RU" smtClean="0"/>
              <a:pPr/>
              <a:t>22.10.2017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560461B-FAF8-48F4-8742-D498ECE7A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  <p:pic>
        <p:nvPicPr>
          <p:cNvPr id="1026" name="Picture 2" descr="C:\Users\ИМПЕРАТОР\Desktop\1343333577_prichiny-i-lechenie-glistov-v-organizm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00437"/>
            <a:ext cx="4214842" cy="26432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357298"/>
            <a:ext cx="778674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sz="3200" dirty="0" smtClean="0">
                <a:solidFill>
                  <a:srgbClr val="92D050"/>
                </a:solidFill>
              </a:rPr>
              <a:t>Исследовательская работа «Загрязнение окружающей среды червями –паразитами и их влияние на здоровье школьников</a:t>
            </a:r>
            <a:r>
              <a:rPr lang="ru-RU" sz="3600" dirty="0" smtClean="0">
                <a:solidFill>
                  <a:srgbClr val="92D050"/>
                </a:solidFill>
              </a:rPr>
              <a:t>»</a:t>
            </a:r>
          </a:p>
          <a:p>
            <a:pPr algn="r">
              <a:buNone/>
              <a:defRPr/>
            </a:pPr>
            <a:r>
              <a:rPr lang="ru-RU" dirty="0" smtClean="0">
                <a:solidFill>
                  <a:srgbClr val="92D050"/>
                </a:solidFill>
              </a:rPr>
              <a:t>Автор проекта:</a:t>
            </a:r>
          </a:p>
          <a:p>
            <a:pPr algn="r">
              <a:buNone/>
              <a:defRPr/>
            </a:pPr>
            <a:r>
              <a:rPr lang="ru-RU" dirty="0" smtClean="0">
                <a:solidFill>
                  <a:srgbClr val="92D050"/>
                </a:solidFill>
              </a:rPr>
              <a:t>Зорин Михаил</a:t>
            </a:r>
          </a:p>
          <a:p>
            <a:pPr algn="r">
              <a:buNone/>
              <a:defRPr/>
            </a:pPr>
            <a:r>
              <a:rPr lang="ru-RU" smtClean="0">
                <a:solidFill>
                  <a:srgbClr val="92D050"/>
                </a:solidFill>
              </a:rPr>
              <a:t>ученик </a:t>
            </a:r>
            <a:r>
              <a:rPr lang="ru-RU" smtClean="0">
                <a:solidFill>
                  <a:srgbClr val="92D050"/>
                </a:solidFill>
              </a:rPr>
              <a:t>7 </a:t>
            </a:r>
            <a:r>
              <a:rPr lang="ru-RU" dirty="0" smtClean="0">
                <a:solidFill>
                  <a:srgbClr val="92D050"/>
                </a:solidFill>
              </a:rPr>
              <a:t>класса.</a:t>
            </a:r>
          </a:p>
          <a:p>
            <a:pPr algn="r">
              <a:buNone/>
              <a:defRPr/>
            </a:pPr>
            <a:r>
              <a:rPr lang="ru-RU" dirty="0" smtClean="0">
                <a:solidFill>
                  <a:srgbClr val="92D050"/>
                </a:solidFill>
              </a:rPr>
              <a:t>Руководитель проекта:</a:t>
            </a:r>
          </a:p>
          <a:p>
            <a:pPr algn="r">
              <a:buNone/>
              <a:defRPr/>
            </a:pPr>
            <a:r>
              <a:rPr lang="ru-RU" dirty="0" smtClean="0">
                <a:solidFill>
                  <a:srgbClr val="92D050"/>
                </a:solidFill>
              </a:rPr>
              <a:t>Чайкина Ольга Петровна</a:t>
            </a:r>
          </a:p>
          <a:p>
            <a:pPr algn="r">
              <a:buNone/>
              <a:defRPr/>
            </a:pPr>
            <a:r>
              <a:rPr lang="ru-RU" dirty="0" smtClean="0">
                <a:solidFill>
                  <a:srgbClr val="92D050"/>
                </a:solidFill>
              </a:rPr>
              <a:t>учитель биологии</a:t>
            </a:r>
          </a:p>
          <a:p>
            <a:pPr algn="r">
              <a:buNone/>
              <a:defRPr/>
            </a:pPr>
            <a:r>
              <a:rPr lang="ru-RU" dirty="0" smtClean="0">
                <a:solidFill>
                  <a:srgbClr val="92D050"/>
                </a:solidFill>
              </a:rPr>
              <a:t>МБОУ «ООШ №2 г. Зубцова</a:t>
            </a:r>
          </a:p>
          <a:p>
            <a:pPr algn="r">
              <a:buNone/>
              <a:defRPr/>
            </a:pPr>
            <a:endParaRPr lang="ru-RU" dirty="0" smtClean="0">
              <a:solidFill>
                <a:srgbClr val="92D050"/>
              </a:solidFill>
            </a:endParaRPr>
          </a:p>
          <a:p>
            <a:pPr algn="r">
              <a:buNone/>
              <a:defRPr/>
            </a:pPr>
            <a:r>
              <a:rPr lang="ru-RU" dirty="0" smtClean="0">
                <a:solidFill>
                  <a:srgbClr val="92D05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00042"/>
            <a:ext cx="8229600" cy="171451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Паразитических червей более 260 видов, 70 из которых распространены в России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428868"/>
            <a:ext cx="7286676" cy="300039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Гельминты чрезвычайно широко распространены в окружающей среде. Они встречаются и в земле, и в воде, и в воздухе, а также на растениях и, конечно, животных. Это многократно увеличивает риск заражения. Огромным масштабам заражения способствует всеобщая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восприимчивость к гельминтам.</a:t>
            </a:r>
            <a:br>
              <a:rPr lang="ru-RU" dirty="0" smtClean="0">
                <a:solidFill>
                  <a:schemeClr val="accent1"/>
                </a:solidFill>
              </a:rPr>
            </a:br>
            <a:endParaRPr lang="ru-RU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Причины высокого распространения глистов в природе.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Низкий социально – экономический уровень жизни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Недостаточное финансирование мер по профилактике гельминтозов.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Безхозность водопроводов и канализационных систем.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Увеличение численности домашних животных.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Низкие санитарно-гигиенические требования к  сфере питания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Недооценка органами здравоохранения влияния данной патологии на здоровье человека.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часть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1.Изучение влияния гельминтозов на здоровье школьников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2. Проведение тестирования 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- Тест «На возможность заражения гельминтами»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-  Тест «На вероятность присутствия у вас гельминтов»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3 . Анкетирование.</a:t>
            </a:r>
          </a:p>
          <a:p>
            <a:pPr>
              <a:buNone/>
            </a:pP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 fontScale="85000" lnSpcReduction="20000"/>
          </a:bodyPr>
          <a:lstStyle/>
          <a:p>
            <a:r>
              <a:rPr lang="ru-RU" sz="3000" dirty="0" smtClean="0">
                <a:solidFill>
                  <a:schemeClr val="accent1"/>
                </a:solidFill>
              </a:rPr>
              <a:t>Общее количество больных паразитарными болезнями достигает почти 20 млн человек,</a:t>
            </a:r>
            <a:r>
              <a:rPr lang="en-US" sz="3000" dirty="0" smtClean="0">
                <a:solidFill>
                  <a:schemeClr val="accent1"/>
                </a:solidFill>
              </a:rPr>
              <a:t> </a:t>
            </a:r>
            <a:endParaRPr lang="ru-RU" sz="3000" dirty="0" smtClean="0">
              <a:solidFill>
                <a:schemeClr val="accent1"/>
              </a:solidFill>
            </a:endParaRPr>
          </a:p>
          <a:p>
            <a:r>
              <a:rPr lang="ru-RU" sz="3000" dirty="0" smtClean="0">
                <a:solidFill>
                  <a:schemeClr val="accent1"/>
                </a:solidFill>
              </a:rPr>
              <a:t>70% из них - дети. По оценке российских специалистов-паразитологов, </a:t>
            </a:r>
          </a:p>
          <a:p>
            <a:r>
              <a:rPr lang="ru-RU" sz="3000" dirty="0" smtClean="0">
                <a:solidFill>
                  <a:schemeClr val="accent1"/>
                </a:solidFill>
              </a:rPr>
              <a:t>8 из 10 дошкольников России</a:t>
            </a:r>
            <a:r>
              <a:rPr lang="en-US" sz="3000" dirty="0" smtClean="0">
                <a:solidFill>
                  <a:schemeClr val="accent1"/>
                </a:solidFill>
              </a:rPr>
              <a:t> </a:t>
            </a:r>
            <a:r>
              <a:rPr lang="ru-RU" sz="3000" dirty="0" smtClean="0">
                <a:solidFill>
                  <a:schemeClr val="accent1"/>
                </a:solidFill>
              </a:rPr>
              <a:t> заражены глистами.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ИМПЕРАТОР\Desktop\i (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000240"/>
            <a:ext cx="3714776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Влияние гельминтозов на здоровье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329114" cy="52578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800" dirty="0" smtClean="0">
                <a:solidFill>
                  <a:schemeClr val="accent1"/>
                </a:solidFill>
              </a:rPr>
              <a:t>Симптомы заражения глистами у школьников: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общее недомогание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тошнота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 рвота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 изменения стула 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боли в животе, кишечные колики снижение или отсутствие аппетита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потеря в весе, признаки нарушения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питания (сухость кожи, ломкость ногтей и повышенное выпадение волос)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боли в мышцах, суставах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повышение температуры тела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вялость, сонливость, головные боли</a:t>
            </a:r>
          </a:p>
          <a:p>
            <a:pPr>
              <a:buFontTx/>
              <a:buChar char="-"/>
            </a:pPr>
            <a:r>
              <a:rPr lang="ru-RU" sz="2900" dirty="0" smtClean="0">
                <a:solidFill>
                  <a:schemeClr val="accent1"/>
                </a:solidFill>
              </a:rPr>
              <a:t>сухой кашель</a:t>
            </a:r>
            <a:br>
              <a:rPr lang="ru-RU" sz="2900" dirty="0" smtClean="0">
                <a:solidFill>
                  <a:schemeClr val="accent1"/>
                </a:solidFill>
              </a:rPr>
            </a:br>
            <a:endParaRPr lang="ru-RU" sz="2900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C:\Users\ИМПЕРАТОР\Desktop\i (6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43116"/>
            <a:ext cx="3643338" cy="3357586"/>
          </a:xfrm>
          <a:prstGeom prst="rect">
            <a:avLst/>
          </a:prstGeom>
          <a:noFill/>
        </p:spPr>
      </p:pic>
      <p:pic>
        <p:nvPicPr>
          <p:cNvPr id="1027" name="Picture 3" descr="C:\Users\ИМПЕРАТОР\Desktop\glista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49922">
            <a:off x="7879703" y="3333574"/>
            <a:ext cx="1080143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Влияние гельминтозов на учебу.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Гельминтоз у детей может быть причиной отставания в физическом и умственном развитии.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Российские ученые обнаружили поразительный факт:</a:t>
            </a:r>
            <a:r>
              <a:rPr lang="en-US" dirty="0" smtClean="0">
                <a:solidFill>
                  <a:schemeClr val="accent1"/>
                </a:solidFill>
              </a:rPr>
              <a:t> </a:t>
            </a:r>
            <a:r>
              <a:rPr lang="ru-RU" dirty="0" smtClean="0">
                <a:solidFill>
                  <a:schemeClr val="accent1"/>
                </a:solidFill>
              </a:rPr>
              <a:t>одним из ранних признаков гельминтоза может быть... плохая успеваемость!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Ребенок не хочет и не может учиться, потому что у него интоксикация.</a:t>
            </a:r>
          </a:p>
          <a:p>
            <a:endParaRPr lang="ru-RU" dirty="0"/>
          </a:p>
        </p:txBody>
      </p:sp>
      <p:pic>
        <p:nvPicPr>
          <p:cNvPr id="2050" name="Picture 2" descr="C:\Users\ИМПЕРАТОР\Desktop\i (7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071678"/>
            <a:ext cx="3000396" cy="2786082"/>
          </a:xfrm>
          <a:prstGeom prst="rect">
            <a:avLst/>
          </a:prstGeom>
          <a:noFill/>
        </p:spPr>
      </p:pic>
      <p:pic>
        <p:nvPicPr>
          <p:cNvPr id="2051" name="Picture 3" descr="C:\Users\ИМПЕРАТОР\Desktop\glista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648832">
            <a:off x="5857884" y="1500174"/>
            <a:ext cx="10287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5572164" cy="1143000"/>
          </a:xfrm>
        </p:spPr>
        <p:txBody>
          <a:bodyPr/>
          <a:lstStyle/>
          <a:p>
            <a:r>
              <a:rPr lang="ru-RU" dirty="0" smtClean="0"/>
              <a:t>Аскариды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smtClean="0">
                <a:solidFill>
                  <a:schemeClr val="accent1"/>
                </a:solidFill>
              </a:rPr>
              <a:t>      Аскарида</a:t>
            </a:r>
            <a:r>
              <a:rPr lang="en-US" dirty="0" smtClean="0">
                <a:solidFill>
                  <a:schemeClr val="accent1"/>
                </a:solidFill>
              </a:rPr>
              <a:t> </a:t>
            </a:r>
            <a:r>
              <a:rPr lang="ru-RU" dirty="0" smtClean="0">
                <a:solidFill>
                  <a:schemeClr val="accent1"/>
                </a:solidFill>
              </a:rPr>
              <a:t>- круглый червь длиной 15-35см. Самка откладывает в кишечнике человека около 200000 яиц, которые выделяются наружу вместе с испражнениями. Человек заражается глистами, проглатывая зрелые яйца аскарид вместе с водой или пищей, загрязненной яйцами аскарид, главным образом, при употреблении немытых свежих овощей, ягод, фруктов 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3074" name="Picture 2" descr="C:\Users\ИМПЕРАТОР\Desktop\12695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714489"/>
            <a:ext cx="4038600" cy="371477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Власоглав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1"/>
                </a:solidFill>
              </a:rPr>
              <a:t>Власоглав</a:t>
            </a:r>
            <a:r>
              <a:rPr lang="en-US" i="1" dirty="0" smtClean="0">
                <a:solidFill>
                  <a:schemeClr val="accent1"/>
                </a:solidFill>
              </a:rPr>
              <a:t> </a:t>
            </a:r>
            <a:r>
              <a:rPr lang="ru-RU" dirty="0" smtClean="0">
                <a:solidFill>
                  <a:schemeClr val="accent1"/>
                </a:solidFill>
              </a:rPr>
              <a:t>- круглый глист 4-5м длиной. Живет в толстых кишках человека. Пути заражения власоглавом такие же, что и аскаридами.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098" name="Picture 2" descr="C:\Users\ИМПЕРАТОР\Desktop\i (4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714488"/>
            <a:ext cx="3857652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Острицы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 smtClean="0">
                <a:solidFill>
                  <a:schemeClr val="accent1"/>
                </a:solidFill>
              </a:rPr>
              <a:t>Острицы</a:t>
            </a:r>
            <a:r>
              <a:rPr lang="en-US" i="1" dirty="0" smtClean="0">
                <a:solidFill>
                  <a:schemeClr val="accent1"/>
                </a:solidFill>
              </a:rPr>
              <a:t> </a:t>
            </a:r>
            <a:r>
              <a:rPr lang="ru-RU" dirty="0" smtClean="0">
                <a:solidFill>
                  <a:schemeClr val="accent1"/>
                </a:solidFill>
              </a:rPr>
              <a:t>- маленькие беленькие червячки, около 1 см длиной. Самки остриц выползают из кишечника (чаще во время сна) и откладывает около 12000 яиц. Ползая, самка вызывает сильный зуд, а, расчёсывая зудящие места, больной загрязняет яйцами свои руки и </a:t>
            </a:r>
            <a:r>
              <a:rPr lang="ru-RU" dirty="0" err="1" smtClean="0">
                <a:solidFill>
                  <a:schemeClr val="accent1"/>
                </a:solidFill>
              </a:rPr>
              <a:t>подногтевые</a:t>
            </a:r>
            <a:r>
              <a:rPr lang="ru-RU" dirty="0" smtClean="0">
                <a:solidFill>
                  <a:schemeClr val="accent1"/>
                </a:solidFill>
              </a:rPr>
              <a:t> пространства. Отсюда яйца легко могут быть занесены в рот и вновь заразить человека. Кроме того, загрязняется и постельное бельё. При встряхивании его яйца остриц попадают на пол и, поднимаясь вместе с пылью в воздух, загрязняют окружающие предметы и пищевые продукты.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5122" name="Picture 2" descr="C:\Users\ИМПЕРАТОР\Desktop\i (5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857364"/>
            <a:ext cx="3500462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043362" cy="11620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Карликовый цепень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1"/>
                </a:solidFill>
              </a:rPr>
              <a:t>Небольшой ленточный глист около 2см длиной. Заражение происходит теми же путями, что и заражение острицами.</a:t>
            </a:r>
          </a:p>
          <a:p>
            <a:endParaRPr lang="ru-RU" dirty="0"/>
          </a:p>
        </p:txBody>
      </p:sp>
      <p:pic>
        <p:nvPicPr>
          <p:cNvPr id="5122" name="Picture 2" descr="C:\Users\ИМПЕРАТОР\Desktop\39_0_3982_07bad1d649ee1d6c43668886b2cc8bbc_d1b798_7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14422"/>
            <a:ext cx="4000528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571612"/>
            <a:ext cx="4972056" cy="48577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По оценкам Всемирной Организации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Здравоохранения (ВОЗ) более 4,5 млрд.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Человек в мире заражены</a:t>
            </a:r>
            <a:r>
              <a:rPr lang="en-US" sz="2000" dirty="0" smtClean="0">
                <a:solidFill>
                  <a:schemeClr val="accent1"/>
                </a:solidFill>
              </a:rPr>
              <a:t> </a:t>
            </a:r>
            <a:r>
              <a:rPr lang="ru-RU" sz="2000" dirty="0" smtClean="0">
                <a:solidFill>
                  <a:schemeClr val="accent1"/>
                </a:solidFill>
              </a:rPr>
              <a:t>паразитами.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В России</a:t>
            </a:r>
            <a:r>
              <a:rPr lang="en-US" sz="2000" dirty="0" smtClean="0">
                <a:solidFill>
                  <a:schemeClr val="accent1"/>
                </a:solidFill>
              </a:rPr>
              <a:t> </a:t>
            </a:r>
            <a:r>
              <a:rPr lang="ru-RU" sz="2000" dirty="0" smtClean="0">
                <a:solidFill>
                  <a:schemeClr val="accent1"/>
                </a:solidFill>
              </a:rPr>
              <a:t>ежегодно регистрируется до 1,5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млн.</a:t>
            </a:r>
            <a:r>
              <a:rPr lang="en-US" sz="2000" dirty="0" smtClean="0">
                <a:solidFill>
                  <a:schemeClr val="accent1"/>
                </a:solidFill>
              </a:rPr>
              <a:t> </a:t>
            </a:r>
            <a:r>
              <a:rPr lang="ru-RU" sz="2000" dirty="0" smtClean="0">
                <a:solidFill>
                  <a:schemeClr val="accent1"/>
                </a:solidFill>
              </a:rPr>
              <a:t>случаев заболеваний</a:t>
            </a:r>
            <a:r>
              <a:rPr lang="en-US" sz="2000" dirty="0" smtClean="0">
                <a:solidFill>
                  <a:schemeClr val="accent1"/>
                </a:solidFill>
              </a:rPr>
              <a:t> </a:t>
            </a:r>
            <a:r>
              <a:rPr lang="ru-RU" sz="2000" dirty="0" smtClean="0">
                <a:solidFill>
                  <a:schemeClr val="accent1"/>
                </a:solidFill>
              </a:rPr>
              <a:t>глистами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человека.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Рост заболеваемости гельминтозами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является следствием высокого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загрязнения окружающей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среды яйцами гельминтов. </a:t>
            </a:r>
          </a:p>
          <a:p>
            <a:endParaRPr lang="ru-RU" sz="2000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C:\Users\ИМПЕРАТОР\Desktop\i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214554"/>
            <a:ext cx="2928958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86238" cy="1162050"/>
          </a:xfrm>
        </p:spPr>
        <p:txBody>
          <a:bodyPr/>
          <a:lstStyle/>
          <a:p>
            <a:r>
              <a:rPr lang="ru-RU" sz="3200" dirty="0" smtClean="0"/>
              <a:t>Широкий лентец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/>
                </a:solidFill>
              </a:rPr>
              <a:t>Большой ленточный глист, длиною около 1 см и больше. Человек заражается им при употреблении в пищу плохо проваренной, недостаточно прожаренной или мало просоленной рыбы, а также и икры, содержащих личинки паразита.</a:t>
            </a:r>
            <a:endParaRPr lang="ru-RU" sz="2400" dirty="0">
              <a:solidFill>
                <a:schemeClr val="accent1"/>
              </a:solidFill>
            </a:endParaRPr>
          </a:p>
        </p:txBody>
      </p:sp>
      <p:pic>
        <p:nvPicPr>
          <p:cNvPr id="4098" name="Picture 2" descr="C:\Users\ИМПЕРАТОР\Desktop\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7" y="2143116"/>
            <a:ext cx="3071834" cy="3214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Анкетирование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1.</a:t>
            </a:r>
            <a:r>
              <a:rPr lang="en-US" dirty="0" smtClean="0">
                <a:solidFill>
                  <a:schemeClr val="accent1"/>
                </a:solidFill>
              </a:rPr>
              <a:t>Знакомы ли вы:</a:t>
            </a:r>
            <a:endParaRPr lang="ru-RU" dirty="0" smtClean="0">
              <a:solidFill>
                <a:schemeClr val="accent1"/>
              </a:solidFill>
            </a:endParaRPr>
          </a:p>
          <a:p>
            <a:pPr lvl="0"/>
            <a:r>
              <a:rPr lang="ru-RU" dirty="0" smtClean="0">
                <a:solidFill>
                  <a:schemeClr val="accent1"/>
                </a:solidFill>
              </a:rPr>
              <a:t>с биологией наиболее широко распространенных гельминтов?</a:t>
            </a:r>
          </a:p>
          <a:p>
            <a:pPr lvl="0"/>
            <a:r>
              <a:rPr lang="en-US" dirty="0" smtClean="0">
                <a:solidFill>
                  <a:schemeClr val="accent1"/>
                </a:solidFill>
              </a:rPr>
              <a:t>с путями заражения гельминтами?</a:t>
            </a:r>
            <a:endParaRPr lang="ru-RU" dirty="0" smtClean="0">
              <a:solidFill>
                <a:schemeClr val="accent1"/>
              </a:solidFill>
            </a:endParaRPr>
          </a:p>
          <a:p>
            <a:pPr lvl="0"/>
            <a:r>
              <a:rPr lang="en-US" dirty="0" smtClean="0">
                <a:solidFill>
                  <a:schemeClr val="accent1"/>
                </a:solidFill>
              </a:rPr>
              <a:t>с вредом, приносимым гельминтами?</a:t>
            </a:r>
            <a:endParaRPr lang="ru-RU" dirty="0" smtClean="0">
              <a:solidFill>
                <a:schemeClr val="accent1"/>
              </a:solidFill>
            </a:endParaRPr>
          </a:p>
          <a:p>
            <a:pPr lvl="0"/>
            <a:r>
              <a:rPr lang="en-US" dirty="0" smtClean="0">
                <a:solidFill>
                  <a:schemeClr val="accent1"/>
                </a:solidFill>
              </a:rPr>
              <a:t>с симптомами  заражения  паразитами?</a:t>
            </a:r>
            <a:endParaRPr lang="ru-RU" dirty="0" smtClean="0">
              <a:solidFill>
                <a:schemeClr val="accent1"/>
              </a:solidFill>
            </a:endParaRPr>
          </a:p>
          <a:p>
            <a:pPr lvl="0"/>
            <a:r>
              <a:rPr lang="ru-RU" dirty="0" smtClean="0">
                <a:solidFill>
                  <a:schemeClr val="accent1"/>
                </a:solidFill>
              </a:rPr>
              <a:t>с правилами профилактики глистных заболеваний?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2.Приходилось ли вам болеть глистными заболеваниями?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072494" cy="917596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/>
              <a:t>Как часто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Знакомы ли вы</a:t>
            </a:r>
            <a:br>
              <a:rPr lang="ru-RU" sz="2800" dirty="0" smtClean="0"/>
            </a:br>
            <a:r>
              <a:rPr lang="ru-RU" sz="2800" dirty="0" smtClean="0"/>
              <a:t> с биологией наиболее широко </a:t>
            </a:r>
            <a:r>
              <a:rPr lang="ru-RU" sz="3200" dirty="0" smtClean="0"/>
              <a:t>распространенных</a:t>
            </a:r>
            <a:r>
              <a:rPr lang="ru-RU" sz="2800" dirty="0" smtClean="0"/>
              <a:t> гельминтов?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027" name="Picture 3" descr="C:\Users\ИМПЕРАТОР\Desktop\25827406_sign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357166"/>
            <a:ext cx="1071570" cy="107157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58204" cy="1203348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dirty="0" smtClean="0"/>
              <a:t>Знакомы ли вы:</a:t>
            </a:r>
            <a:br>
              <a:rPr lang="ru-RU" sz="3600" dirty="0" smtClean="0"/>
            </a:br>
            <a:r>
              <a:rPr lang="ru-RU" sz="3600" dirty="0" smtClean="0"/>
              <a:t> с путями заражения гельминтами</a:t>
            </a:r>
            <a:r>
              <a:rPr lang="ru-RU" dirty="0" smtClean="0"/>
              <a:t>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ИМПЕРАТОР\Desktop\25827406_sign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1000108"/>
            <a:ext cx="1190620" cy="107157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Знакомы ли вы с вредом, приносимым гельминтами?</a:t>
            </a:r>
            <a:endParaRPr lang="ru-RU" dirty="0"/>
          </a:p>
        </p:txBody>
      </p:sp>
      <p:pic>
        <p:nvPicPr>
          <p:cNvPr id="3074" name="Picture 2" descr="C:\Users\ИМПЕРАТОР\Desktop\25827406_sign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928694" cy="1000132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Знакомы ли вы с симптомами заражения паразитами?</a:t>
            </a:r>
            <a:endParaRPr lang="ru-RU" dirty="0"/>
          </a:p>
        </p:txBody>
      </p:sp>
      <p:pic>
        <p:nvPicPr>
          <p:cNvPr id="4098" name="Picture 2" descr="C:\Users\ИМПЕРАТОР\Desktop\25827406_sign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1000100" cy="107157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Знакомы ли вы с правилами профилактики глистных заболеваний?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C:\Users\ИМПЕРАТОР\Desktop\25827406_sign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714356"/>
            <a:ext cx="857256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Приходилось</a:t>
            </a:r>
            <a:r>
              <a:rPr lang="en-US" dirty="0" smtClean="0"/>
              <a:t> ли </a:t>
            </a:r>
            <a:r>
              <a:rPr lang="en-US" dirty="0" err="1" smtClean="0"/>
              <a:t>вам</a:t>
            </a:r>
            <a:r>
              <a:rPr lang="en-US" dirty="0" smtClean="0"/>
              <a:t> </a:t>
            </a:r>
            <a:r>
              <a:rPr lang="en-US" dirty="0" err="1" smtClean="0"/>
              <a:t>болеть</a:t>
            </a:r>
            <a:r>
              <a:rPr lang="en-US" dirty="0" smtClean="0"/>
              <a:t> </a:t>
            </a:r>
            <a:r>
              <a:rPr lang="en-US" dirty="0" err="1" smtClean="0"/>
              <a:t>глистными</a:t>
            </a:r>
            <a:r>
              <a:rPr lang="en-US" dirty="0" smtClean="0"/>
              <a:t> </a:t>
            </a:r>
            <a:r>
              <a:rPr lang="en-US" dirty="0" err="1" smtClean="0"/>
              <a:t>заболеваниями</a:t>
            </a:r>
            <a:r>
              <a:rPr lang="en-US" dirty="0" smtClean="0"/>
              <a:t>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    Таким образом, мы можем утверждать, что учащихся нашей школы владеют  некоторыми  знаниями по данной проблеме. Однако, эти знания недостаточно полные.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1"/>
                </a:solidFill>
              </a:rPr>
              <a:t>Считаем, что недостаточные знания могут стать причиной распространения гельминтозов среди школьников.</a:t>
            </a:r>
          </a:p>
          <a:p>
            <a:pPr>
              <a:buNone/>
            </a:pPr>
            <a:endParaRPr lang="ru-RU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Санитарно-просветительные мероприятия:</a:t>
            </a:r>
            <a:endParaRPr lang="ru-RU" dirty="0" smtClean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>
                <a:solidFill>
                  <a:schemeClr val="accent1"/>
                </a:solidFill>
              </a:rPr>
              <a:t>  </a:t>
            </a:r>
            <a:r>
              <a:rPr lang="ru-RU" dirty="0" smtClean="0">
                <a:solidFill>
                  <a:schemeClr val="accent1"/>
                </a:solidFill>
              </a:rPr>
              <a:t>проведение лекций и бесед для школьников;</a:t>
            </a:r>
          </a:p>
          <a:p>
            <a:pPr lvl="0"/>
            <a:r>
              <a:rPr lang="en-US" dirty="0" smtClean="0">
                <a:solidFill>
                  <a:schemeClr val="accent1"/>
                </a:solidFill>
              </a:rPr>
              <a:t>   </a:t>
            </a:r>
            <a:r>
              <a:rPr lang="ru-RU" dirty="0" smtClean="0">
                <a:solidFill>
                  <a:schemeClr val="accent1"/>
                </a:solidFill>
              </a:rPr>
              <a:t>выпуск газет и оформление уголка здоровья;</a:t>
            </a:r>
          </a:p>
          <a:p>
            <a:pPr lvl="0"/>
            <a:r>
              <a:rPr lang="en-US" dirty="0" smtClean="0">
                <a:solidFill>
                  <a:schemeClr val="accent1"/>
                </a:solidFill>
              </a:rPr>
              <a:t>   </a:t>
            </a:r>
            <a:r>
              <a:rPr lang="ru-RU" dirty="0" smtClean="0">
                <a:solidFill>
                  <a:schemeClr val="accent1"/>
                </a:solidFill>
              </a:rPr>
              <a:t>проведение совместно с администрацией работы с родителями: беседы и лекции</a:t>
            </a:r>
          </a:p>
          <a:p>
            <a:pPr lvl="0"/>
            <a:r>
              <a:rPr lang="en-US" dirty="0" smtClean="0">
                <a:solidFill>
                  <a:schemeClr val="accent1"/>
                </a:solidFill>
              </a:rPr>
              <a:t>тираж листовок</a:t>
            </a:r>
            <a:endParaRPr lang="ru-RU" dirty="0" smtClean="0">
              <a:solidFill>
                <a:schemeClr val="accent1"/>
              </a:solidFill>
            </a:endParaRPr>
          </a:p>
          <a:p>
            <a:pPr lvl="0"/>
            <a:r>
              <a:rPr lang="ru-RU" dirty="0" smtClean="0">
                <a:solidFill>
                  <a:schemeClr val="accent1"/>
                </a:solidFill>
              </a:rPr>
              <a:t>демонстрация кинофильма по борьбе с гельминтозами.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01080" cy="1828800"/>
          </a:xfrm>
        </p:spPr>
        <p:txBody>
          <a:bodyPr/>
          <a:lstStyle/>
          <a:p>
            <a:r>
              <a:rPr lang="ru-RU" dirty="0" smtClean="0"/>
              <a:t>Цель : </a:t>
            </a:r>
            <a:r>
              <a:rPr lang="ru-RU" sz="4000" dirty="0" smtClean="0"/>
              <a:t> изучить влияние   червей- паразитов   на здоровье  школьников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ИМПЕРАТОР\Desktop\vhmvvcbsxczvbzxc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643182"/>
            <a:ext cx="3500462" cy="3786214"/>
          </a:xfrm>
          <a:prstGeom prst="rect">
            <a:avLst/>
          </a:prstGeom>
          <a:noFill/>
        </p:spPr>
      </p:pic>
      <p:pic>
        <p:nvPicPr>
          <p:cNvPr id="19458" name="Picture 2" descr="C:\Users\ИМПЕРАТОР\Desktop\parazit-300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571744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00042"/>
            <a:ext cx="7658128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/>
                </a:solidFill>
              </a:rPr>
              <a:t>Результаты исследования</a:t>
            </a:r>
            <a:r>
              <a:rPr lang="ru-RU" dirty="0" smtClean="0">
                <a:solidFill>
                  <a:schemeClr val="accent1"/>
                </a:solidFill>
              </a:rPr>
              <a:t>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1.Вооружили учеников знаниями по данной проблеме.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2.Заставили задуматься и повысить ответственность  за  состояние своего здоровья.       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3.Научили учащихся  применять теоретические знания  о мерах профилактики гельминтозов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chemeClr val="accent1"/>
                </a:solidFill>
              </a:rPr>
              <a:t>Яйца глистов- являются загрязнителями окружающей среды . Заразиться ими можно везде и повсюду. Но, соблюдая правила личной гигиены, зная о мерах профилактики глистных заболеваний можно обезопасить себя от непрошенных « гостей».</a:t>
            </a:r>
          </a:p>
          <a:p>
            <a:pPr>
              <a:buNone/>
            </a:pPr>
            <a:endParaRPr lang="ru-RU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chemeClr val="accent2"/>
                </a:solidFill>
              </a:rPr>
              <a:t>   Ваше здоровье в ваших  руках!</a:t>
            </a:r>
            <a:endParaRPr lang="ru-RU" sz="4400" dirty="0">
              <a:solidFill>
                <a:schemeClr val="accent2"/>
              </a:solidFill>
            </a:endParaRPr>
          </a:p>
        </p:txBody>
      </p:sp>
      <p:pic>
        <p:nvPicPr>
          <p:cNvPr id="4" name="Picture 2" descr="C:\Users\ИМПЕРАТОР\Desktop\688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500042"/>
            <a:ext cx="2000264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1.</a:t>
            </a:r>
            <a:r>
              <a:rPr lang="en-US" dirty="0" smtClean="0">
                <a:solidFill>
                  <a:schemeClr val="accent1"/>
                </a:solidFill>
              </a:rPr>
              <a:t>     </a:t>
            </a:r>
            <a:r>
              <a:rPr lang="ru-RU" dirty="0" smtClean="0">
                <a:solidFill>
                  <a:schemeClr val="accent1"/>
                </a:solidFill>
              </a:rPr>
              <a:t>Мыть руки с мылом и щеткой перед едой и после каждого посещения уборной. Следить за чистотой ногтей.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2.</a:t>
            </a:r>
            <a:r>
              <a:rPr lang="en-US" dirty="0" smtClean="0">
                <a:solidFill>
                  <a:schemeClr val="accent1"/>
                </a:solidFill>
              </a:rPr>
              <a:t>     </a:t>
            </a:r>
            <a:r>
              <a:rPr lang="ru-RU" dirty="0" smtClean="0">
                <a:solidFill>
                  <a:schemeClr val="accent1"/>
                </a:solidFill>
              </a:rPr>
              <a:t>Употребляемые в пищу в сыром виде овощи и фрукты тщательно мыть и по возможности обдавать кипятком.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3.</a:t>
            </a:r>
            <a:r>
              <a:rPr lang="en-US" dirty="0" smtClean="0">
                <a:solidFill>
                  <a:schemeClr val="accent1"/>
                </a:solidFill>
              </a:rPr>
              <a:t>     </a:t>
            </a:r>
            <a:r>
              <a:rPr lang="ru-RU" dirty="0" smtClean="0">
                <a:solidFill>
                  <a:schemeClr val="accent1"/>
                </a:solidFill>
              </a:rPr>
              <a:t>Защищать пищу от пыли, мух, мышей и крыс. Уничтожать мух и грызунов.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4.</a:t>
            </a:r>
            <a:r>
              <a:rPr lang="en-US" dirty="0" smtClean="0">
                <a:solidFill>
                  <a:schemeClr val="accent1"/>
                </a:solidFill>
              </a:rPr>
              <a:t>     </a:t>
            </a:r>
            <a:r>
              <a:rPr lang="ru-RU" dirty="0" smtClean="0">
                <a:solidFill>
                  <a:schemeClr val="accent1"/>
                </a:solidFill>
              </a:rPr>
              <a:t>Воду, получаемую из открытых водоемов, питье только после кипячения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5844" name="Picture 4" descr="C:\Users\ИМПЕРАТОР\Desktop\688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214290"/>
            <a:ext cx="1500198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5.</a:t>
            </a:r>
            <a:r>
              <a:rPr lang="en-US" dirty="0" smtClean="0">
                <a:solidFill>
                  <a:schemeClr val="accent1"/>
                </a:solidFill>
              </a:rPr>
              <a:t>     </a:t>
            </a:r>
            <a:r>
              <a:rPr lang="ru-RU" dirty="0" smtClean="0">
                <a:solidFill>
                  <a:schemeClr val="accent1"/>
                </a:solidFill>
              </a:rPr>
              <a:t>Тщательно проваривать и прожаривать рыбу и мясо, не пробовать сырой фарш.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6.</a:t>
            </a:r>
            <a:r>
              <a:rPr lang="en-US" dirty="0" smtClean="0">
                <a:solidFill>
                  <a:schemeClr val="accent1"/>
                </a:solidFill>
              </a:rPr>
              <a:t>     </a:t>
            </a:r>
            <a:r>
              <a:rPr lang="ru-RU" dirty="0" smtClean="0">
                <a:solidFill>
                  <a:schemeClr val="accent1"/>
                </a:solidFill>
              </a:rPr>
              <a:t>Содержать в чистоте уборную, не загрязнять испражнениями почву, не удобрять огороды необеззараженными нечистотами.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7.</a:t>
            </a:r>
            <a:r>
              <a:rPr lang="en-US" dirty="0" smtClean="0">
                <a:solidFill>
                  <a:schemeClr val="accent1"/>
                </a:solidFill>
              </a:rPr>
              <a:t>     </a:t>
            </a:r>
            <a:r>
              <a:rPr lang="ru-RU" dirty="0" smtClean="0">
                <a:solidFill>
                  <a:schemeClr val="accent1"/>
                </a:solidFill>
              </a:rPr>
              <a:t>Следить за чистотой белья и одежды.</a:t>
            </a:r>
          </a:p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8.</a:t>
            </a:r>
            <a:r>
              <a:rPr lang="en-US" dirty="0" smtClean="0">
                <a:solidFill>
                  <a:schemeClr val="accent1"/>
                </a:solidFill>
              </a:rPr>
              <a:t>     </a:t>
            </a:r>
            <a:r>
              <a:rPr lang="ru-RU" dirty="0" smtClean="0">
                <a:solidFill>
                  <a:schemeClr val="accent1"/>
                </a:solidFill>
              </a:rPr>
              <a:t>Систематически проводить влажную уборку жилища; тряпки ошпаривать.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 </a:t>
            </a:r>
            <a:r>
              <a:rPr lang="ru-RU" dirty="0" smtClean="0">
                <a:solidFill>
                  <a:schemeClr val="accent1"/>
                </a:solidFill>
              </a:rPr>
              <a:t>9.</a:t>
            </a:r>
            <a:r>
              <a:rPr lang="en-US" dirty="0" smtClean="0">
                <a:solidFill>
                  <a:schemeClr val="accent1"/>
                </a:solidFill>
              </a:rPr>
              <a:t> </a:t>
            </a:r>
            <a:r>
              <a:rPr lang="ru-RU" dirty="0" smtClean="0">
                <a:solidFill>
                  <a:schemeClr val="accent1"/>
                </a:solidFill>
              </a:rPr>
              <a:t> Обнаружив у себя признаки заражения глистами, обращайтесь к врачу</a:t>
            </a:r>
            <a:r>
              <a:rPr lang="en-US" dirty="0" smtClean="0">
                <a:solidFill>
                  <a:schemeClr val="accent1"/>
                </a:solidFill>
              </a:rPr>
              <a:t> </a:t>
            </a:r>
            <a:r>
              <a:rPr lang="ru-RU" dirty="0" smtClean="0">
                <a:solidFill>
                  <a:schemeClr val="accent1"/>
                </a:solidFill>
              </a:rPr>
              <a:t>для лечения.</a:t>
            </a:r>
          </a:p>
          <a:p>
            <a:endParaRPr lang="ru-RU" dirty="0"/>
          </a:p>
        </p:txBody>
      </p:sp>
      <p:pic>
        <p:nvPicPr>
          <p:cNvPr id="36866" name="Picture 2" descr="C:\Users\ИМПЕРАТОР\Desktop\688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0"/>
            <a:ext cx="1928826" cy="164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https://sites.google.com/site/parazityavdeeva/statistika-zabolevanij-parazitami</a:t>
            </a:r>
          </a:p>
          <a:p>
            <a:r>
              <a:rPr lang="ru-RU" dirty="0" smtClean="0"/>
              <a:t>http://www.pasteur-nii.spb.ru/gel-mintozy/gel-mintozy-u-cheloveka/page-4.html</a:t>
            </a:r>
          </a:p>
          <a:p>
            <a:r>
              <a:rPr lang="ru-RU" dirty="0" smtClean="0"/>
              <a:t>http://yurgacrb.kmr.medobl.ru/gelmintozy/</a:t>
            </a:r>
          </a:p>
          <a:p>
            <a:r>
              <a:rPr lang="ru-RU" dirty="0" smtClean="0"/>
              <a:t>http://nutritest.lv/publ/khozjaeva_ponevole/1-1-0-1</a:t>
            </a:r>
          </a:p>
          <a:p>
            <a:r>
              <a:rPr lang="ru-RU" dirty="0" smtClean="0"/>
              <a:t>https://yandex.ru/clck/jsredir?from=yandex.ru%3Bsearch%2F%3Bweb%3B%3B&amp;text=&amp;etext=1572.</a:t>
            </a:r>
          </a:p>
          <a:p>
            <a:r>
              <a:rPr lang="ru-RU" dirty="0" smtClean="0"/>
              <a:t>http://mudrost.mirtesen.ru/blog/43330374991/Ostorozhno!-Gelmintyi!</a:t>
            </a:r>
          </a:p>
          <a:p>
            <a:r>
              <a:rPr lang="ru-RU" dirty="0" smtClean="0"/>
              <a:t>http://www.klbviktoria.com/novosti/2011-god/aprel/19-04-2011-5.html</a:t>
            </a:r>
          </a:p>
          <a:p>
            <a:r>
              <a:rPr lang="ru-RU" dirty="0" smtClean="0"/>
              <a:t>http://old.hippokrat.kz/FAQ/662</a:t>
            </a:r>
          </a:p>
          <a:p>
            <a:r>
              <a:rPr lang="ru-RU" dirty="0" smtClean="0"/>
              <a:t>http://varmed.livejournal.com/3751.html</a:t>
            </a:r>
          </a:p>
          <a:p>
            <a:r>
              <a:rPr lang="ru-RU" dirty="0" err="1" smtClean="0"/>
              <a:t>ht:tp</a:t>
            </a:r>
            <a:r>
              <a:rPr lang="ru-RU" dirty="0" smtClean="0"/>
              <a:t>//</a:t>
            </a:r>
            <a:r>
              <a:rPr lang="ru-RU" dirty="0" err="1" smtClean="0"/>
              <a:t>vitnik.ru</a:t>
            </a:r>
            <a:r>
              <a:rPr lang="ru-RU" dirty="0" smtClean="0"/>
              <a:t>/</a:t>
            </a:r>
            <a:r>
              <a:rPr lang="ru-RU" dirty="0" err="1" smtClean="0"/>
              <a:t>testpr.htm</a:t>
            </a:r>
            <a:endParaRPr lang="ru-RU" dirty="0" smtClean="0"/>
          </a:p>
          <a:p>
            <a:r>
              <a:rPr lang="ru-RU" dirty="0" smtClean="0"/>
              <a:t>https://yandex.ru/search/?text=Приложение%201%20ТЕСТ%20НА%20ВОЗМОЖНОСТЬ%20ЗАРАЖЕНИЯ%20ГЕЛЬМИНТАМИ%20&amp;lr=14&amp;clid=1955454&amp;win=154</a:t>
            </a:r>
          </a:p>
          <a:p>
            <a:r>
              <a:rPr lang="ru-RU" dirty="0" smtClean="0"/>
              <a:t>http://parazitipro.ru/tests/nalichie-parazitov-v-organizme.html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428628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Задачи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800" dirty="0" smtClean="0">
                <a:solidFill>
                  <a:schemeClr val="accent1"/>
                </a:solidFill>
              </a:rPr>
              <a:t>изучить  вопрос о степени распространения гельминтов в окружающей среде;</a:t>
            </a:r>
          </a:p>
          <a:p>
            <a:r>
              <a:rPr lang="ru-RU" sz="3800" dirty="0" smtClean="0">
                <a:solidFill>
                  <a:schemeClr val="accent1"/>
                </a:solidFill>
              </a:rPr>
              <a:t> выявить вред, наносимый человеку, паразитическими червями;</a:t>
            </a:r>
          </a:p>
          <a:p>
            <a:r>
              <a:rPr lang="ru-RU" sz="3800" dirty="0" smtClean="0">
                <a:solidFill>
                  <a:schemeClr val="accent1"/>
                </a:solidFill>
              </a:rPr>
              <a:t> изучить пути заражения гельминтозами;</a:t>
            </a:r>
          </a:p>
          <a:p>
            <a:r>
              <a:rPr lang="ru-RU" sz="3800" dirty="0" smtClean="0">
                <a:solidFill>
                  <a:schemeClr val="accent1"/>
                </a:solidFill>
              </a:rPr>
              <a:t>познакомить с симптомами заражения паразитами;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 изучить вопрос о характере распространения  знаний по данной теме среди учащихся МБОУ «ООШ №2 г. Зубцова»;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разработать практические рекомендации для учащихся, работников образовательных учреждений направленные на усиление мер по профилактики гельминтных заболеваний.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 изучить правила профилактики заражения глистными заболеваниями;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507786"/>
            <a:ext cx="8115328" cy="150971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1"/>
                </a:solidFill>
              </a:rPr>
              <a:t>Если окружающая среда загрязнена  гельминтами, значит они  могут причинить вред  здоровью школьников.</a:t>
            </a:r>
            <a:endParaRPr lang="ru-RU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785794"/>
            <a:ext cx="8229600" cy="1928826"/>
          </a:xfrm>
        </p:spPr>
        <p:txBody>
          <a:bodyPr>
            <a:noAutofit/>
          </a:bodyPr>
          <a:lstStyle/>
          <a:p>
            <a:r>
              <a:rPr lang="ru-RU" sz="3200" dirty="0" smtClean="0"/>
              <a:t>Объект изучения:  биология гельминтов   и степень их распространения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331698"/>
            <a:ext cx="8358246" cy="17526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1"/>
                </a:solidFill>
              </a:rPr>
              <a:t>Изучаемое свойство: влияние гельминтов на здоровье школьников</a:t>
            </a:r>
            <a:endParaRPr lang="ru-RU" sz="44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Теоретическая часть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0" dirty="0" smtClean="0"/>
              <a:t>Насколько давно известна заболеваемость гельминтозом у людей?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Паразитирование в организме глистов было обнаружено еще в глубокой древности.</a:t>
            </a:r>
            <a:r>
              <a:rPr lang="en-US" dirty="0" smtClean="0">
                <a:solidFill>
                  <a:schemeClr val="accent1"/>
                </a:solidFill>
              </a:rPr>
              <a:t> </a:t>
            </a:r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Термин «гельминтоз» (от латинского </a:t>
            </a:r>
            <a:r>
              <a:rPr lang="en-US" dirty="0" smtClean="0">
                <a:solidFill>
                  <a:schemeClr val="accent1"/>
                </a:solidFill>
              </a:rPr>
              <a:t>Helminthos</a:t>
            </a:r>
            <a:r>
              <a:rPr lang="ru-RU" dirty="0" smtClean="0">
                <a:solidFill>
                  <a:schemeClr val="accent1"/>
                </a:solidFill>
              </a:rPr>
              <a:t> – глист) был введен Гиппократом, он первым подробно описал клинику поражения некоторыми из гельминтов.</a:t>
            </a:r>
          </a:p>
          <a:p>
            <a:endParaRPr lang="ru-RU" dirty="0"/>
          </a:p>
        </p:txBody>
      </p:sp>
      <p:pic>
        <p:nvPicPr>
          <p:cNvPr id="1026" name="Picture 2" descr="C:\Users\ИМПЕРАТОР\Desktop\1284640487_000-rirjoryiryirryesr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86350" y="1648619"/>
            <a:ext cx="3162300" cy="44291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457</TotalTime>
  <Words>767</Words>
  <Application>Microsoft Office PowerPoint</Application>
  <PresentationFormat>Экран (4:3)</PresentationFormat>
  <Paragraphs>146</Paragraphs>
  <Slides>34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Апекс</vt:lpstr>
      <vt:lpstr>Слайд 1</vt:lpstr>
      <vt:lpstr>Актуальность</vt:lpstr>
      <vt:lpstr>Цель :  изучить влияние   червей- паразитов   на здоровье  школьников</vt:lpstr>
      <vt:lpstr>Задачи :</vt:lpstr>
      <vt:lpstr>Задачи проекта:</vt:lpstr>
      <vt:lpstr>Гипотеза</vt:lpstr>
      <vt:lpstr>Объект изучения:  биология гельминтов   и степень их распространения</vt:lpstr>
      <vt:lpstr>Теоретическая часть </vt:lpstr>
      <vt:lpstr>Насколько давно известна заболеваемость гельминтозом у людей? </vt:lpstr>
      <vt:lpstr>Паразитических червей более 260 видов, 70 из которых распространены в России.</vt:lpstr>
      <vt:lpstr>Причины высокого распространения глистов в природе.</vt:lpstr>
      <vt:lpstr>Практическая часть </vt:lpstr>
      <vt:lpstr>Слайд 13</vt:lpstr>
      <vt:lpstr>Влияние гельминтозов на здоровье школьников</vt:lpstr>
      <vt:lpstr>Влияние гельминтозов на учебу.</vt:lpstr>
      <vt:lpstr>Аскариды</vt:lpstr>
      <vt:lpstr>Власоглав</vt:lpstr>
      <vt:lpstr>Острицы</vt:lpstr>
      <vt:lpstr>Карликовый цепень</vt:lpstr>
      <vt:lpstr>Широкий лентец </vt:lpstr>
      <vt:lpstr>Анкетирование </vt:lpstr>
      <vt:lpstr>Как часто                      Знакомы ли вы  с биологией наиболее широко распространенных гельминтов?                      </vt:lpstr>
      <vt:lpstr>Знакомы ли вы:  с путями заражения гельминтами? </vt:lpstr>
      <vt:lpstr>Знакомы ли вы с вредом, приносимым гельминтами?</vt:lpstr>
      <vt:lpstr>Знакомы ли вы с симптомами заражения паразитами?</vt:lpstr>
      <vt:lpstr>Знакомы ли вы с правилами профилактики глистных заболеваний?</vt:lpstr>
      <vt:lpstr>Приходилось ли вам болеть глистными заболеваниями?</vt:lpstr>
      <vt:lpstr>Вывод:</vt:lpstr>
      <vt:lpstr>Санитарно-просветительные мероприятия:</vt:lpstr>
      <vt:lpstr>Результаты исследования:</vt:lpstr>
      <vt:lpstr>Заключение</vt:lpstr>
      <vt:lpstr>Рекомендации</vt:lpstr>
      <vt:lpstr>Рекомендации</vt:lpstr>
      <vt:lpstr>Интернет ресурсы: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Основная общеобразовательная школа №2</dc:title>
  <dc:creator>ИМПЕРАТОР</dc:creator>
  <cp:lastModifiedBy>верв</cp:lastModifiedBy>
  <cp:revision>70</cp:revision>
  <dcterms:created xsi:type="dcterms:W3CDTF">2013-03-29T14:51:20Z</dcterms:created>
  <dcterms:modified xsi:type="dcterms:W3CDTF">2017-10-22T14:06:42Z</dcterms:modified>
</cp:coreProperties>
</file>