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0"/>
  </p:notesMasterIdLst>
  <p:sldIdLst>
    <p:sldId id="294" r:id="rId2"/>
    <p:sldId id="295" r:id="rId3"/>
    <p:sldId id="296" r:id="rId4"/>
    <p:sldId id="372" r:id="rId5"/>
    <p:sldId id="306" r:id="rId6"/>
    <p:sldId id="293" r:id="rId7"/>
    <p:sldId id="258" r:id="rId8"/>
    <p:sldId id="287" r:id="rId9"/>
    <p:sldId id="289" r:id="rId10"/>
    <p:sldId id="262" r:id="rId11"/>
    <p:sldId id="264" r:id="rId12"/>
    <p:sldId id="266" r:id="rId13"/>
    <p:sldId id="268" r:id="rId14"/>
    <p:sldId id="273" r:id="rId15"/>
    <p:sldId id="272" r:id="rId16"/>
    <p:sldId id="352" r:id="rId17"/>
    <p:sldId id="311" r:id="rId18"/>
    <p:sldId id="312" r:id="rId19"/>
    <p:sldId id="315" r:id="rId20"/>
    <p:sldId id="286" r:id="rId21"/>
    <p:sldId id="281" r:id="rId22"/>
    <p:sldId id="283" r:id="rId23"/>
    <p:sldId id="317" r:id="rId24"/>
    <p:sldId id="316" r:id="rId25"/>
    <p:sldId id="280" r:id="rId26"/>
    <p:sldId id="291" r:id="rId27"/>
    <p:sldId id="376" r:id="rId28"/>
    <p:sldId id="353" r:id="rId29"/>
    <p:sldId id="379" r:id="rId30"/>
    <p:sldId id="366" r:id="rId31"/>
    <p:sldId id="368" r:id="rId32"/>
    <p:sldId id="327" r:id="rId33"/>
    <p:sldId id="371" r:id="rId34"/>
    <p:sldId id="380" r:id="rId35"/>
    <p:sldId id="347" r:id="rId36"/>
    <p:sldId id="348" r:id="rId37"/>
    <p:sldId id="381" r:id="rId38"/>
    <p:sldId id="346" r:id="rId39"/>
    <p:sldId id="337" r:id="rId40"/>
    <p:sldId id="341" r:id="rId41"/>
    <p:sldId id="340" r:id="rId42"/>
    <p:sldId id="338" r:id="rId43"/>
    <p:sldId id="344" r:id="rId44"/>
    <p:sldId id="361" r:id="rId45"/>
    <p:sldId id="362" r:id="rId46"/>
    <p:sldId id="363" r:id="rId47"/>
    <p:sldId id="343" r:id="rId48"/>
    <p:sldId id="383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78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CC447-3277-4944-B5C3-2F52FDDFE477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C2809-72DD-4D1B-9F39-521B6BEC6E9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C2809-72DD-4D1B-9F39-521B6BEC6E9F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C2809-72DD-4D1B-9F39-521B6BEC6E9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FFFF44B-4CBC-4DF3-B24C-012AF042353E}" type="datetimeFigureOut">
              <a:rPr lang="ru-RU" smtClean="0"/>
              <a:pPr/>
              <a:t>15.11.2015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8AACF3-22B7-4178-9429-AF8F41582B81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ksystem-az.com/urok-na-temu-zagadochnyj-mir-nevidimok/" TargetMode="External"/><Relationship Id="rId3" Type="http://schemas.openxmlformats.org/officeDocument/2006/relationships/hyperlink" Target="http://prezentacii.com/biologiya/5715-evglena-zelenaya.html" TargetMode="External"/><Relationship Id="rId7" Type="http://schemas.openxmlformats.org/officeDocument/2006/relationships/hyperlink" Target="http://refdb.ru/look/1596172.html" TargetMode="External"/><Relationship Id="rId2" Type="http://schemas.openxmlformats.org/officeDocument/2006/relationships/hyperlink" Target="http://festival.1september.ru/articles/557104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58;&#1088;&#1080;&#1087;&#1072;&#1085;&#1086;&#1089;&#1086;&#1084;&#1099;" TargetMode="External"/><Relationship Id="rId5" Type="http://schemas.openxmlformats.org/officeDocument/2006/relationships/hyperlink" Target="file:///C:\Users\&#1074;&#1077;&#1088;&#1074;\Downloads\cgiirbis_64%20(2).pdf" TargetMode="External"/><Relationship Id="rId4" Type="http://schemas.openxmlformats.org/officeDocument/2006/relationships/hyperlink" Target="https://docviewer.yandex.ru/?url=http://festival.1september.ru/articles/603296/pril1.doc&amp;name=pril1.doc&amp;lang=ru&amp;c=564619696970" TargetMode="External"/><Relationship Id="rId9" Type="http://schemas.openxmlformats.org/officeDocument/2006/relationships/hyperlink" Target="http://media.oprb.ru/files/%20&#1040;.&#1040;.&#1046;&#1080;&#1079;&#1085;&#1077;&#1076;&#1077;&#1103;&#1090;&#1077;&#1083;&#1100;&#1085;&#1086;&#1089;&#1090;&#1100;%20&#1087;&#1088;&#1086;&#1089;&#1090;&#1077;&#1081;&#1096;&#1080;&#1093;pt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357298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«Подтип Жгутиконосцы»</a:t>
            </a:r>
            <a:br>
              <a:rPr lang="ru-RU" dirty="0" smtClean="0"/>
            </a:br>
            <a:r>
              <a:rPr lang="ru-RU" sz="3600" dirty="0" smtClean="0"/>
              <a:t>урок биологии, 7 класс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Автор:</a:t>
            </a:r>
          </a:p>
          <a:p>
            <a:r>
              <a:rPr lang="ru-RU" dirty="0" smtClean="0"/>
              <a:t>Чайкина Ольга Петровна,</a:t>
            </a:r>
          </a:p>
          <a:p>
            <a:r>
              <a:rPr lang="ru-RU" dirty="0" smtClean="0"/>
              <a:t>учитель биологии</a:t>
            </a:r>
          </a:p>
          <a:p>
            <a:r>
              <a:rPr lang="ru-RU" dirty="0" smtClean="0"/>
              <a:t> МБОУ ООШ №2 г. </a:t>
            </a:r>
            <a:r>
              <a:rPr lang="ru-RU" smtClean="0"/>
              <a:t>Зубцова</a:t>
            </a:r>
            <a:endParaRPr lang="ru-RU" dirty="0" smtClean="0"/>
          </a:p>
          <a:p>
            <a:r>
              <a:rPr lang="ru-RU" dirty="0" smtClean="0"/>
              <a:t>.</a:t>
            </a:r>
          </a:p>
        </p:txBody>
      </p:sp>
      <p:pic>
        <p:nvPicPr>
          <p:cNvPr id="4098" name="Picture 2" descr="C:\Users\ввв\Desktop\76708050_470776925329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5072074"/>
            <a:ext cx="2237948" cy="17859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Способ    передвижения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8024" y="1988840"/>
            <a:ext cx="4038600" cy="452628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Вместе со своими подружками Эвглена любит плавать по пруду и напевать веселую песенку:</a:t>
            </a:r>
          </a:p>
          <a:p>
            <a:pPr>
              <a:buNone/>
            </a:pPr>
            <a:r>
              <a:rPr lang="ru-RU" sz="1800" dirty="0" smtClean="0"/>
              <a:t>Зеленая эвглена я,</a:t>
            </a:r>
          </a:p>
          <a:p>
            <a:pPr>
              <a:buNone/>
            </a:pPr>
            <a:r>
              <a:rPr lang="ru-RU" sz="1800" dirty="0" smtClean="0"/>
              <a:t>Ножек нету у меня-</a:t>
            </a:r>
          </a:p>
          <a:p>
            <a:pPr>
              <a:buNone/>
            </a:pPr>
            <a:r>
              <a:rPr lang="ru-RU" sz="1800" dirty="0" smtClean="0"/>
              <a:t>Жгутиком своим вращаю,</a:t>
            </a:r>
          </a:p>
          <a:p>
            <a:pPr>
              <a:buNone/>
            </a:pPr>
            <a:r>
              <a:rPr lang="ru-RU" sz="1800" dirty="0" smtClean="0"/>
              <a:t>Им я воду рассекаю.</a:t>
            </a:r>
          </a:p>
          <a:p>
            <a:pPr>
              <a:buNone/>
            </a:pPr>
            <a:r>
              <a:rPr lang="ru-RU" sz="1800" dirty="0" smtClean="0"/>
              <a:t>Жгутик словно винт гребной-</a:t>
            </a:r>
          </a:p>
          <a:p>
            <a:pPr>
              <a:buNone/>
            </a:pPr>
            <a:r>
              <a:rPr lang="ru-RU" sz="1800" dirty="0" smtClean="0"/>
              <a:t>Всюду тянет за собой</a:t>
            </a:r>
          </a:p>
          <a:p>
            <a:pPr>
              <a:buNone/>
            </a:pPr>
            <a:r>
              <a:rPr lang="ru-RU" sz="2400" dirty="0" smtClean="0"/>
              <a:t>Жгутик плавно переходит в базальное тельце</a:t>
            </a:r>
            <a:endParaRPr lang="ru-RU" sz="2400" dirty="0"/>
          </a:p>
        </p:txBody>
      </p:sp>
      <p:pic>
        <p:nvPicPr>
          <p:cNvPr id="7" name="Содержимое 6" descr="quia_1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204864"/>
            <a:ext cx="4248472" cy="2592288"/>
          </a:xfrm>
        </p:spPr>
      </p:pic>
      <p:cxnSp>
        <p:nvCxnSpPr>
          <p:cNvPr id="6" name="Прямая со стрелкой 5"/>
          <p:cNvCxnSpPr/>
          <p:nvPr/>
        </p:nvCxnSpPr>
        <p:spPr>
          <a:xfrm>
            <a:off x="1331640" y="321297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43609" y="407707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Жгутик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267744" y="2996952"/>
            <a:ext cx="72008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23728" y="3933056"/>
            <a:ext cx="2228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Базальное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тельце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     </a:t>
            </a:r>
            <a:r>
              <a:rPr lang="ru-RU" sz="3200" dirty="0" smtClean="0"/>
              <a:t>Для прогулок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 smtClean="0"/>
              <a:t>      </a:t>
            </a:r>
            <a:r>
              <a:rPr lang="ru-RU" sz="2800" dirty="0" smtClean="0"/>
              <a:t>Эвглена выбирает освещенные места,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где можно и себя- красавицу показать и на других посмотреть. А находить эти места ей помогает ярко-красный чувствительный глазок( стигма)Он реагирует на изменение освещенности.</a:t>
            </a:r>
            <a:endParaRPr lang="ru-RU" sz="2800" dirty="0"/>
          </a:p>
        </p:txBody>
      </p:sp>
      <p:pic>
        <p:nvPicPr>
          <p:cNvPr id="9218" name="Picture 2" descr="C:\Users\ввв\Desktop\euglena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844824"/>
            <a:ext cx="4320480" cy="468052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7956377" y="2852936"/>
            <a:ext cx="792087" cy="4616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</a:rPr>
              <a:t>ГЛАЗОК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(стигма)</a:t>
            </a:r>
            <a:endParaRPr lang="ru-RU" sz="1200" dirty="0">
              <a:solidFill>
                <a:srgbClr val="FF0000"/>
              </a:solidFill>
            </a:endParaRPr>
          </a:p>
        </p:txBody>
      </p:sp>
      <p:cxnSp>
        <p:nvCxnSpPr>
          <p:cNvPr id="26" name="Прямая соединительная линия 25"/>
          <p:cNvCxnSpPr>
            <a:endCxn id="16" idx="1"/>
          </p:cNvCxnSpPr>
          <p:nvPr/>
        </p:nvCxnSpPr>
        <p:spPr>
          <a:xfrm flipV="1">
            <a:off x="7740352" y="3083769"/>
            <a:ext cx="216025" cy="129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000240"/>
            <a:ext cx="4040188" cy="285752"/>
          </a:xfrm>
        </p:spPr>
        <p:txBody>
          <a:bodyPr/>
          <a:lstStyle/>
          <a:p>
            <a:r>
              <a:rPr lang="ru-RU" sz="2800" dirty="0" smtClean="0"/>
              <a:t>Великолепные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28596" y="2428868"/>
            <a:ext cx="4040188" cy="3845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хлоропласты  придают </a:t>
            </a:r>
          </a:p>
          <a:p>
            <a:pPr>
              <a:buNone/>
            </a:pPr>
            <a:r>
              <a:rPr lang="ru-RU" sz="2800" dirty="0" smtClean="0"/>
              <a:t>клетке изумрудный цвет.</a:t>
            </a:r>
          </a:p>
          <a:p>
            <a:pPr>
              <a:buNone/>
            </a:pPr>
            <a:r>
              <a:rPr lang="ru-RU" sz="2800" dirty="0" smtClean="0"/>
              <a:t>От сюда  волшебное имя –</a:t>
            </a:r>
          </a:p>
          <a:p>
            <a:pPr>
              <a:buNone/>
            </a:pPr>
            <a:r>
              <a:rPr lang="ru-RU" sz="2800" dirty="0" smtClean="0"/>
              <a:t>Эвглена зеленая.</a:t>
            </a:r>
            <a:endParaRPr lang="ru-RU" sz="2800" dirty="0"/>
          </a:p>
        </p:txBody>
      </p:sp>
      <p:pic>
        <p:nvPicPr>
          <p:cNvPr id="11266" name="Picture 2" descr="C:\Users\ввв\Desktop\euglena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916832"/>
            <a:ext cx="4032448" cy="41764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876256" y="5661248"/>
            <a:ext cx="18002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ХЛОРОПЛАСТЫ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6012160" y="4797152"/>
            <a:ext cx="115212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5796136" y="5013176"/>
            <a:ext cx="144016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ru-RU" dirty="0" smtClean="0"/>
              <a:t>Дыхание и выделение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sz="2800" dirty="0" smtClean="0"/>
              <a:t>Изумрудная красавица дышит кислородом, растворенным в воде. Газообмен происходит через всю поверхность тела.</a:t>
            </a:r>
          </a:p>
          <a:p>
            <a:pPr algn="just"/>
            <a:r>
              <a:rPr lang="ru-RU" sz="2800" dirty="0" smtClean="0"/>
              <a:t>В сократительную вакуоль собираются вредные вещества (продукты распада) и избыток воды, которые потом выталкиваются наружу.</a:t>
            </a:r>
          </a:p>
          <a:p>
            <a:endParaRPr lang="ru-RU" dirty="0"/>
          </a:p>
        </p:txBody>
      </p:sp>
      <p:pic>
        <p:nvPicPr>
          <p:cNvPr id="13314" name="Picture 2" descr="C:\Users\ввв\Desktop\euglena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852936"/>
            <a:ext cx="2520280" cy="28488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356992"/>
            <a:ext cx="1835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КИСЛОРОД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    УГЛЕКИСЛЫЙ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ГАЗ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1691680" y="4005064"/>
            <a:ext cx="0" cy="1440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трелка вправо 12"/>
          <p:cNvSpPr/>
          <p:nvPr/>
        </p:nvSpPr>
        <p:spPr>
          <a:xfrm>
            <a:off x="1475656" y="3356992"/>
            <a:ext cx="100811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 rot="5400000">
            <a:off x="1701392" y="4787440"/>
            <a:ext cx="484632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707904" y="4005064"/>
            <a:ext cx="144016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07704" y="5661248"/>
            <a:ext cx="2946386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Сократительная</a:t>
            </a:r>
            <a:r>
              <a:rPr lang="ru-RU" dirty="0" smtClean="0"/>
              <a:t> вакуоль</a:t>
            </a: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642910" y="357166"/>
            <a:ext cx="8001056" cy="69691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СТРОЕНИЕ ЭВГЛЕНЫ ЗЕЛЕНОЙ</a:t>
            </a:r>
          </a:p>
        </p:txBody>
      </p:sp>
      <p:pic>
        <p:nvPicPr>
          <p:cNvPr id="4" name="Picture 7" descr="Строение эвглены зелен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71600" y="1916832"/>
            <a:ext cx="7245480" cy="4680520"/>
          </a:xfrm>
          <a:prstGeom prst="rect">
            <a:avLst/>
          </a:prstGeom>
          <a:ln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Размножение   Эвглены          зеленой</a:t>
            </a:r>
            <a:endParaRPr lang="ru-RU" dirty="0"/>
          </a:p>
        </p:txBody>
      </p:sp>
      <p:pic>
        <p:nvPicPr>
          <p:cNvPr id="4" name="Содержимое 3" descr="delenie_evgleni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772816"/>
            <a:ext cx="4968552" cy="3168352"/>
          </a:xfrm>
        </p:spPr>
      </p:pic>
      <p:sp>
        <p:nvSpPr>
          <p:cNvPr id="5" name="Прямоугольник 4"/>
          <p:cNvSpPr/>
          <p:nvPr/>
        </p:nvSpPr>
        <p:spPr>
          <a:xfrm>
            <a:off x="1187624" y="5085184"/>
            <a:ext cx="60486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Размножается эвглена бесполым путем: клетка делится надвое вдоль продольной оси тела. Сначала разделяется ядро. Затем тело эвглены продольной перетяжкой делится на две примерно одинаковые половины.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357430"/>
            <a:ext cx="85725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/>
              <a:t>При неблагоприятных условиях у эвглены, как и у амебы, образуется циста. При этом жгутик отпадает, а тело эвглены округляется, покрываясь плотной защитной оболочкой.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642918"/>
            <a:ext cx="8001056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600" b="1" dirty="0" smtClean="0"/>
              <a:t>ЦИСТА</a:t>
            </a:r>
            <a:endParaRPr lang="ru-RU" sz="66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Как- то раз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Как-то понаехали в Царство государство ученые и стали они простейший мир изучать. Каждому жителю невидимой страны ученые паспорт выписывали.</a:t>
            </a:r>
          </a:p>
          <a:p>
            <a:r>
              <a:rPr lang="ru-RU" dirty="0" smtClean="0"/>
              <a:t>Увидев Эвглену, ученые задумались и никак не могли правильно составить документ.</a:t>
            </a:r>
            <a:endParaRPr lang="ru-RU" dirty="0"/>
          </a:p>
        </p:txBody>
      </p:sp>
      <p:pic>
        <p:nvPicPr>
          <p:cNvPr id="3074" name="Picture 2" descr="C:\Users\ввв\Desktop\131629000fe88e4ab164a98bf891d671438868b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3024336" cy="2736304"/>
          </a:xfrm>
          <a:prstGeom prst="rect">
            <a:avLst/>
          </a:prstGeom>
          <a:noFill/>
        </p:spPr>
      </p:pic>
      <p:pic>
        <p:nvPicPr>
          <p:cNvPr id="3075" name="Picture 3" descr="C:\Users\ввв\Desktop\post-10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221088"/>
            <a:ext cx="3384376" cy="20162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Систематическое положение Эвглены зеленой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Вид   Эвглена зеленая</a:t>
            </a:r>
          </a:p>
          <a:p>
            <a:r>
              <a:rPr lang="ru-RU" sz="2800" dirty="0" smtClean="0"/>
              <a:t>Род Эвглены</a:t>
            </a:r>
          </a:p>
          <a:p>
            <a:r>
              <a:rPr lang="ru-RU" sz="2800" dirty="0" smtClean="0"/>
              <a:t>Отряд Эвгленовые</a:t>
            </a:r>
          </a:p>
          <a:p>
            <a:r>
              <a:rPr lang="ru-RU" sz="2800" dirty="0" smtClean="0"/>
              <a:t>Класс Растительные Жгутиконосцы</a:t>
            </a:r>
          </a:p>
          <a:p>
            <a:r>
              <a:rPr lang="ru-RU" sz="2800" dirty="0" smtClean="0"/>
              <a:t>Подтип Жгутиконосцы</a:t>
            </a:r>
          </a:p>
          <a:p>
            <a:r>
              <a:rPr lang="ru-RU" sz="2800" dirty="0" smtClean="0"/>
              <a:t>Тип Саркодовые и Жгутиконосцы</a:t>
            </a:r>
          </a:p>
          <a:p>
            <a:r>
              <a:rPr lang="ru-RU" sz="2800" dirty="0" smtClean="0"/>
              <a:t>Подцарство Простейшие</a:t>
            </a:r>
          </a:p>
          <a:p>
            <a:r>
              <a:rPr lang="ru-RU" sz="2800" dirty="0" smtClean="0"/>
              <a:t>Царство  ?</a:t>
            </a:r>
            <a:endParaRPr lang="ru-RU" sz="2800" dirty="0"/>
          </a:p>
        </p:txBody>
      </p:sp>
      <p:pic>
        <p:nvPicPr>
          <p:cNvPr id="2050" name="Picture 2" descr="C:\Users\ввв\Desktop\i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2714624"/>
            <a:ext cx="1368152" cy="1794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Почему ученые не могли выписать паспорт для Эвглены?</a:t>
            </a:r>
            <a:endParaRPr lang="ru-RU" sz="4000" dirty="0"/>
          </a:p>
        </p:txBody>
      </p:sp>
      <p:pic>
        <p:nvPicPr>
          <p:cNvPr id="1026" name="Picture 2" descr="C:\Users\ввв\Desktop\еее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20888"/>
            <a:ext cx="3384376" cy="2952328"/>
          </a:xfrm>
          <a:prstGeom prst="rect">
            <a:avLst/>
          </a:prstGeom>
          <a:noFill/>
        </p:spPr>
      </p:pic>
      <p:pic>
        <p:nvPicPr>
          <p:cNvPr id="1027" name="Picture 3" descr="C:\Users\ввв\Desktop\iшш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18070">
            <a:off x="5436096" y="2996952"/>
            <a:ext cx="3024336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На примере эвглены зеленой сформировать знания об особенностях строения и жизнедеятельности представителей подтипа Жгутиконосцы.</a:t>
            </a:r>
            <a:endParaRPr lang="ru-RU" dirty="0"/>
          </a:p>
        </p:txBody>
      </p:sp>
      <p:pic>
        <p:nvPicPr>
          <p:cNvPr id="2050" name="Picture 2" descr="C:\Users\ввв\Desktop\76708050_4707769253291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32655"/>
            <a:ext cx="1800200" cy="1728193"/>
          </a:xfrm>
          <a:prstGeom prst="rect">
            <a:avLst/>
          </a:prstGeom>
          <a:noFill/>
        </p:spPr>
      </p:pic>
      <p:pic>
        <p:nvPicPr>
          <p:cNvPr id="6" name="Picture 1" descr="C:\Users\верв\Desktop\0012-023-Stroenie-evgleny-zeljonoj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492660">
            <a:off x="4816572" y="-422428"/>
            <a:ext cx="833017" cy="20739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Задание. Из ниже перечисленных признаков выберите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вариант.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2 вариант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Признаки, по которым Эвглена похожа на растения</a:t>
            </a:r>
          </a:p>
          <a:p>
            <a:pPr>
              <a:buNone/>
            </a:pPr>
            <a:r>
              <a:rPr lang="ru-RU" dirty="0" smtClean="0"/>
              <a:t>                                    Признаки</a:t>
            </a:r>
          </a:p>
          <a:p>
            <a:pPr>
              <a:buNone/>
            </a:pPr>
            <a:r>
              <a:rPr lang="ru-RU" dirty="0" smtClean="0"/>
              <a:t>             1.Дыхание кислородом</a:t>
            </a:r>
          </a:p>
          <a:p>
            <a:pPr>
              <a:buNone/>
            </a:pPr>
            <a:r>
              <a:rPr lang="ru-RU" dirty="0" smtClean="0"/>
              <a:t>             2.Выделение </a:t>
            </a:r>
          </a:p>
          <a:p>
            <a:pPr>
              <a:buNone/>
            </a:pPr>
            <a:r>
              <a:rPr lang="ru-RU" dirty="0" smtClean="0"/>
              <a:t>             3. Размножение</a:t>
            </a:r>
          </a:p>
          <a:p>
            <a:pPr>
              <a:buNone/>
            </a:pPr>
            <a:r>
              <a:rPr lang="ru-RU" dirty="0" smtClean="0"/>
              <a:t>             4.Хлоропласты</a:t>
            </a:r>
          </a:p>
          <a:p>
            <a:pPr>
              <a:buNone/>
            </a:pPr>
            <a:r>
              <a:rPr lang="ru-RU" dirty="0" smtClean="0"/>
              <a:t>             5.Неограниченный рост</a:t>
            </a:r>
          </a:p>
          <a:p>
            <a:pPr>
              <a:buNone/>
            </a:pPr>
            <a:r>
              <a:rPr lang="ru-RU" dirty="0" smtClean="0"/>
              <a:t>             6.Активное движение</a:t>
            </a:r>
          </a:p>
          <a:p>
            <a:pPr>
              <a:buNone/>
            </a:pPr>
            <a:r>
              <a:rPr lang="ru-RU" dirty="0" smtClean="0"/>
              <a:t>             7.Гетеротрофное                   питание</a:t>
            </a:r>
          </a:p>
          <a:p>
            <a:pPr>
              <a:buNone/>
            </a:pPr>
            <a:r>
              <a:rPr lang="ru-RU" dirty="0" smtClean="0"/>
              <a:t>            8.Ограниченный рост </a:t>
            </a:r>
          </a:p>
          <a:p>
            <a:pPr>
              <a:buNone/>
            </a:pPr>
            <a:r>
              <a:rPr lang="ru-RU" dirty="0" smtClean="0"/>
              <a:t>            9. Автотрофное питание</a:t>
            </a:r>
          </a:p>
          <a:p>
            <a:pPr>
              <a:buNone/>
            </a:pPr>
            <a:r>
              <a:rPr lang="ru-RU" dirty="0" smtClean="0"/>
              <a:t>            </a:t>
            </a:r>
            <a:r>
              <a:rPr lang="ru-RU" smtClean="0"/>
              <a:t>10 .Твердая целлюлозная оболочка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Признаки, по которым Эвглена похожа на животных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Сходство Эвглены зеленой с растениями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420888"/>
            <a:ext cx="4042792" cy="309634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Хлоропласты</a:t>
            </a:r>
          </a:p>
          <a:p>
            <a:r>
              <a:rPr lang="ru-RU" sz="3600" dirty="0" smtClean="0"/>
              <a:t>Автотрофное питание</a:t>
            </a:r>
            <a:endParaRPr lang="ru-RU" sz="3600" dirty="0"/>
          </a:p>
        </p:txBody>
      </p:sp>
      <p:pic>
        <p:nvPicPr>
          <p:cNvPr id="2050" name="Picture 2" descr="C:\Users\ввв\Desktop\02030102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700808"/>
            <a:ext cx="4644008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Сходство Эвглены  зеленой с животными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Активное передвижение</a:t>
            </a:r>
          </a:p>
          <a:p>
            <a:r>
              <a:rPr lang="ru-RU" sz="3600" dirty="0" smtClean="0"/>
              <a:t>Гетеротрофное питание</a:t>
            </a:r>
            <a:endParaRPr lang="ru-RU" sz="3600" dirty="0"/>
          </a:p>
        </p:txBody>
      </p:sp>
      <p:pic>
        <p:nvPicPr>
          <p:cNvPr id="1029" name="Picture 5" descr="C:\Users\ввв\Desktop\4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564904"/>
            <a:ext cx="4495800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Любопытные ученые проделали с Эвгленой опыт.</a:t>
            </a:r>
            <a:endParaRPr lang="ru-RU" sz="3200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-214346" y="214290"/>
            <a:ext cx="18473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285992"/>
            <a:ext cx="692948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Поместили этот живой организм в полную темноту, прибавив к воде картофельного отвара, и подержать его там 20-25 дней,  увидели, что </a:t>
            </a:r>
            <a:r>
              <a:rPr lang="ru-RU" sz="2800" dirty="0" smtClean="0"/>
              <a:t> организм не погиб, хотя и лишились своей зелёной окраски. </a:t>
            </a:r>
          </a:p>
          <a:p>
            <a:endParaRPr lang="ru-RU" sz="2800" dirty="0" smtClean="0"/>
          </a:p>
          <a:p>
            <a:r>
              <a:rPr lang="ru-RU" sz="2800" dirty="0" smtClean="0"/>
              <a:t>Почему не погибла Эвглена?</a:t>
            </a:r>
          </a:p>
          <a:p>
            <a:endParaRPr lang="ru-RU" sz="2400" dirty="0"/>
          </a:p>
        </p:txBody>
      </p:sp>
      <p:pic>
        <p:nvPicPr>
          <p:cNvPr id="3074" name="Picture 2" descr="C:\Users\ввв\Desktop\04-medic-3_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484784"/>
            <a:ext cx="1877591" cy="1224136"/>
          </a:xfrm>
          <a:prstGeom prst="rect">
            <a:avLst/>
          </a:prstGeom>
          <a:noFill/>
        </p:spPr>
      </p:pic>
      <p:pic>
        <p:nvPicPr>
          <p:cNvPr id="3075" name="Picture 3" descr="C:\Users\ввв\Desktop\id-100164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579179">
            <a:off x="6558420" y="4743258"/>
            <a:ext cx="1623214" cy="1496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В ходе дальнейших исследований ученые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038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Доказали, что у Эвглены  есть клеточный рот, который  отсутствует у растений</a:t>
            </a:r>
            <a:endParaRPr lang="ru-RU" sz="2800" dirty="0"/>
          </a:p>
        </p:txBody>
      </p:sp>
      <p:pic>
        <p:nvPicPr>
          <p:cNvPr id="2050" name="Picture 2" descr="C:\Users\ввв\Desktop\uchenyi-0002213691-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717032"/>
            <a:ext cx="3816424" cy="2502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7772400" cy="1362456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Сходство Эвглены зеленой с животными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3600" dirty="0" smtClean="0"/>
              <a:t>Активное передвижение</a:t>
            </a:r>
          </a:p>
          <a:p>
            <a:pPr marL="457200" indent="-457200">
              <a:buAutoNum type="arabicPeriod"/>
            </a:pPr>
            <a:r>
              <a:rPr lang="ru-RU" sz="3600" dirty="0" smtClean="0"/>
              <a:t>Гетеротрофное питание</a:t>
            </a:r>
          </a:p>
          <a:p>
            <a:pPr marL="457200" indent="-457200">
              <a:buAutoNum type="arabicPeriod"/>
            </a:pPr>
            <a:r>
              <a:rPr lang="ru-RU" sz="3600" dirty="0" smtClean="0"/>
              <a:t>Клеточный рот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Эвглена зелёная относится к царству животных, в темноте питается гетеротрофно, но она может питаться и как растение (автотрофно) на свету, значит у неё смешанный тип питания.</a:t>
            </a:r>
          </a:p>
          <a:p>
            <a:pPr>
              <a:buNone/>
            </a:pPr>
            <a:r>
              <a:rPr lang="ru-RU" dirty="0" smtClean="0"/>
              <a:t>   Смешанный тип питания называется  – МИКСОТРОФНЫМ.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1026" name="Picture 2" descr="C:\Users\ввв\Desktop\Fig-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221088"/>
            <a:ext cx="2808312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Систематическое положение Эвглены зеленой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Вид   Эвглена зеленая</a:t>
            </a:r>
          </a:p>
          <a:p>
            <a:r>
              <a:rPr lang="ru-RU" sz="2800" dirty="0" smtClean="0"/>
              <a:t>Род Эвглены</a:t>
            </a:r>
          </a:p>
          <a:p>
            <a:r>
              <a:rPr lang="ru-RU" sz="2800" dirty="0" smtClean="0"/>
              <a:t>Отряд Эвгленовые</a:t>
            </a:r>
          </a:p>
          <a:p>
            <a:r>
              <a:rPr lang="ru-RU" sz="2800" dirty="0" smtClean="0"/>
              <a:t>Класс Растительные Жгутиконосцы</a:t>
            </a:r>
          </a:p>
          <a:p>
            <a:r>
              <a:rPr lang="ru-RU" sz="2800" dirty="0" smtClean="0"/>
              <a:t>Подтип Жгутиконосцы</a:t>
            </a:r>
          </a:p>
          <a:p>
            <a:r>
              <a:rPr lang="ru-RU" sz="2800" dirty="0" smtClean="0"/>
              <a:t>Тип Саркодовые и Жгутиконосцы</a:t>
            </a:r>
          </a:p>
          <a:p>
            <a:r>
              <a:rPr lang="ru-RU" sz="2800" dirty="0" smtClean="0"/>
              <a:t>Подцарство Простейшие</a:t>
            </a:r>
          </a:p>
          <a:p>
            <a:r>
              <a:rPr lang="ru-RU" sz="2800" dirty="0" smtClean="0"/>
              <a:t>Царство  Животные</a:t>
            </a:r>
            <a:endParaRPr lang="ru-RU" sz="2800" dirty="0"/>
          </a:p>
        </p:txBody>
      </p:sp>
      <p:pic>
        <p:nvPicPr>
          <p:cNvPr id="2050" name="Picture 2" descr="C:\Users\ввв\Desktop\i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2714624"/>
            <a:ext cx="1368152" cy="1794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00100" y="1214422"/>
          <a:ext cx="7072362" cy="5620512"/>
        </p:xfrm>
        <a:graphic>
          <a:graphicData uri="http://schemas.openxmlformats.org/drawingml/2006/table">
            <a:tbl>
              <a:tblPr/>
              <a:tblGrid>
                <a:gridCol w="3187286"/>
                <a:gridCol w="3885076"/>
              </a:tblGrid>
              <a:tr h="706786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Процессы жизнедеятельности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Эвглена зеленая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1. Движение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При помощи жгутика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71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2. Питание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Фотосинтез ( на свету)</a:t>
                      </a:r>
                    </a:p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Готовыми органическими веществами ( в темноте)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3. Дыхание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Через оболочку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4. Выделение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Сократительная вакуоль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5.Размножение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Бесполое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786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6.Переживание неблагоприятных условий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Образование цисты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« Процессы жизнедеятельности Эвглены зеленой»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Физкультминутка</a:t>
            </a:r>
            <a:endParaRPr lang="ru-RU"/>
          </a:p>
        </p:txBody>
      </p:sp>
      <p:pic>
        <p:nvPicPr>
          <p:cNvPr id="3" name="Picture 1" descr="C:\Users\ввв\Desktop\0_35d5_ccf9c908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2132856"/>
            <a:ext cx="3312367" cy="3816424"/>
          </a:xfrm>
          <a:prstGeom prst="rect">
            <a:avLst/>
          </a:prstGeom>
          <a:noFill/>
        </p:spPr>
      </p:pic>
      <p:pic>
        <p:nvPicPr>
          <p:cNvPr id="205826" name="Picture 2" descr="C:\Users\ввв\Desktop\0024-024-Mishka-delaet-zarjadk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564904"/>
            <a:ext cx="3888432" cy="3384376"/>
          </a:xfrm>
          <a:prstGeom prst="rect">
            <a:avLst/>
          </a:prstGeom>
          <a:noFill/>
        </p:spPr>
      </p:pic>
      <p:pic>
        <p:nvPicPr>
          <p:cNvPr id="205825" name="Picture 1" descr="C:\Users\ввв\Desktop\0_c1ab_20d7aab3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76672"/>
            <a:ext cx="2880320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раскрыть особенности строения и процессов жизнедеятельности Эвглены зелёной;</a:t>
            </a:r>
          </a:p>
          <a:p>
            <a:r>
              <a:rPr lang="ru-RU" dirty="0" smtClean="0"/>
              <a:t>доказать принадлежность к Эвглены зелёной царству животных. </a:t>
            </a:r>
          </a:p>
          <a:p>
            <a:r>
              <a:rPr lang="ru-RU" dirty="0" smtClean="0"/>
              <a:t>показать усложнение в строении организации колониальных форм жгутиковых, и значение жгутиконосцев в природе и жизнедеятельности человека</a:t>
            </a:r>
          </a:p>
          <a:p>
            <a:endParaRPr lang="ru-RU" dirty="0"/>
          </a:p>
        </p:txBody>
      </p:sp>
      <p:pic>
        <p:nvPicPr>
          <p:cNvPr id="1026" name="Picture 2" descr="C:\Users\ввв\Desktop\76708050_4707769253291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725144"/>
            <a:ext cx="2060451" cy="1872208"/>
          </a:xfrm>
          <a:prstGeom prst="rect">
            <a:avLst/>
          </a:prstGeom>
          <a:noFill/>
        </p:spPr>
      </p:pic>
      <p:pic>
        <p:nvPicPr>
          <p:cNvPr id="6" name="Picture 1" descr="C:\Users\верв\Desktop\0012-023-Stroenie-evgleny-zeljonoj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492660">
            <a:off x="4613400" y="4149573"/>
            <a:ext cx="833017" cy="20739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Многообразие Жгутиконосцев</a:t>
            </a:r>
            <a:br>
              <a:rPr lang="ru-RU" sz="3600" dirty="0" smtClean="0"/>
            </a:br>
            <a:r>
              <a:rPr lang="ru-RU" sz="3600" dirty="0" smtClean="0"/>
              <a:t>(6ооо-8ооо видов)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700" dirty="0" smtClean="0"/>
              <a:t>По характеру питания и обмену веществ жгутиконосцев делят на :</a:t>
            </a:r>
            <a:endParaRPr lang="ru-RU" sz="27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sz="2000" dirty="0" smtClean="0"/>
          </a:p>
          <a:p>
            <a:r>
              <a:rPr lang="ru-RU" sz="2000" dirty="0" smtClean="0"/>
              <a:t>паразитические жгутиконосцы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растительные жгутиконосцы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11560" y="2492896"/>
            <a:ext cx="4040188" cy="3845720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Трипаносома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Лейшмания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Лямблии</a:t>
            </a:r>
            <a:endParaRPr lang="ru-RU" b="1" dirty="0"/>
          </a:p>
        </p:txBody>
      </p:sp>
      <p:pic>
        <p:nvPicPr>
          <p:cNvPr id="7" name="Picture 2" descr="C:\Users\ввв\Desktop\я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5229200"/>
            <a:ext cx="1584176" cy="1395536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4008" y="2636912"/>
            <a:ext cx="4041775" cy="38457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Вольвокс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Гониум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Пандорина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" name="Picture 3" descr="C:\Users\ввв\Desktop\р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933056"/>
            <a:ext cx="2088232" cy="1440159"/>
          </a:xfrm>
          <a:prstGeom prst="rect">
            <a:avLst/>
          </a:prstGeom>
          <a:noFill/>
        </p:spPr>
      </p:pic>
      <p:pic>
        <p:nvPicPr>
          <p:cNvPr id="11" name="Picture 7" descr="C:\Users\ввв\Desktop\о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348880"/>
            <a:ext cx="1584176" cy="1368152"/>
          </a:xfrm>
          <a:prstGeom prst="rect">
            <a:avLst/>
          </a:prstGeom>
          <a:noFill/>
        </p:spPr>
      </p:pic>
      <p:pic>
        <p:nvPicPr>
          <p:cNvPr id="12" name="Picture 6" descr="C:\Users\ввв\Desktop\5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717032"/>
            <a:ext cx="1584176" cy="1512168"/>
          </a:xfrm>
          <a:prstGeom prst="rect">
            <a:avLst/>
          </a:prstGeom>
          <a:noFill/>
        </p:spPr>
      </p:pic>
      <p:pic>
        <p:nvPicPr>
          <p:cNvPr id="13" name="Picture 2" descr="C:\Users\ввв\Desktop\volvoxwdaugcol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2276872"/>
            <a:ext cx="1872208" cy="1584176"/>
          </a:xfrm>
          <a:prstGeom prst="rect">
            <a:avLst/>
          </a:prstGeom>
          <a:noFill/>
        </p:spPr>
      </p:pic>
      <p:pic>
        <p:nvPicPr>
          <p:cNvPr id="67586" name="Picture 2" descr="C:\Users\ввв\Desktop\ь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5301208"/>
            <a:ext cx="1944216" cy="1556792"/>
          </a:xfrm>
          <a:prstGeom prst="rect">
            <a:avLst/>
          </a:prstGeom>
          <a:noFill/>
        </p:spPr>
      </p:pic>
      <p:cxnSp>
        <p:nvCxnSpPr>
          <p:cNvPr id="16" name="Прямая со стрелкой 15"/>
          <p:cNvCxnSpPr/>
          <p:nvPr/>
        </p:nvCxnSpPr>
        <p:spPr>
          <a:xfrm>
            <a:off x="1691680" y="2996952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619672" y="429309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619672" y="566124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868144" y="2996952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724128" y="4365104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868144" y="5877272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Колониальные Жгутиконосцы</a:t>
            </a:r>
            <a:br>
              <a:rPr lang="ru-RU" sz="4400" dirty="0" smtClean="0"/>
            </a:br>
            <a:r>
              <a:rPr lang="ru-RU" sz="2000" dirty="0" smtClean="0"/>
              <a:t>Тело колониальных Жгутиконосцев состоит из многих клеток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916832"/>
            <a:ext cx="4040188" cy="659352"/>
          </a:xfrm>
        </p:spPr>
        <p:txBody>
          <a:bodyPr/>
          <a:lstStyle/>
          <a:p>
            <a:r>
              <a:rPr lang="ru-RU" sz="1600" dirty="0" smtClean="0"/>
              <a:t>Гониум образует колонию в виде пластинки, построенной из 16 клеток, несущих жгутики.</a:t>
            </a:r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r>
              <a:rPr lang="ru-RU" sz="1800" dirty="0" smtClean="0"/>
              <a:t>В колонии эвдорины 32  клетки. Они имеют жгутики ,обращенные наружу</a:t>
            </a:r>
            <a:endParaRPr lang="ru-RU" sz="1800" dirty="0"/>
          </a:p>
        </p:txBody>
      </p:sp>
      <p:pic>
        <p:nvPicPr>
          <p:cNvPr id="68610" name="Picture 2" descr="C:\Users\ввв\Desktop\м.jpe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852936"/>
            <a:ext cx="2304256" cy="2659335"/>
          </a:xfrm>
          <a:prstGeom prst="rect">
            <a:avLst/>
          </a:prstGeom>
          <a:noFill/>
        </p:spPr>
      </p:pic>
      <p:pic>
        <p:nvPicPr>
          <p:cNvPr id="68612" name="Picture 4" descr="C:\Users\ввв\Desktop\к.jpe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924944"/>
            <a:ext cx="2304256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Вольвокс – колониальный Жгутиконосец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844824"/>
            <a:ext cx="4038600" cy="443484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Вольвокс представляет собой шарик около 3 мм в диаметре, на поверхности которого в один слой располагаются клетки. Внутренняя полость шара заполнена слизью. Отдельные клетки колонии вольвокса соединены цитоплазматическими мостиками. Вольвокс может размножаться половым путем.</a:t>
            </a:r>
            <a:endParaRPr lang="ru-RU" dirty="0"/>
          </a:p>
        </p:txBody>
      </p:sp>
      <p:pic>
        <p:nvPicPr>
          <p:cNvPr id="2050" name="Picture 2" descr="E:\прстейшие\Volvox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88840"/>
            <a:ext cx="4356578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47248" cy="122413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Значение в природе и жизни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Растительные жгутиконосцы являются звеньями в цепях питания и служат пищей для зоопланктона, которым, в свою очередь, питаются рыбы и другие животные.</a:t>
            </a:r>
          </a:p>
          <a:p>
            <a:r>
              <a:rPr lang="ru-RU" dirty="0" smtClean="0"/>
              <a:t>Многие Жгутиконосцы ведут паразитический образ жизни и являются возбудителями различных болезней человека и животных.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Лейшмания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920085"/>
            <a:ext cx="4536504" cy="44348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Я малютка, но меня</a:t>
            </a:r>
          </a:p>
          <a:p>
            <a:pPr>
              <a:buNone/>
            </a:pPr>
            <a:r>
              <a:rPr lang="ru-RU" dirty="0" smtClean="0"/>
              <a:t>Вся боится ребетня.</a:t>
            </a:r>
          </a:p>
          <a:p>
            <a:pPr>
              <a:buNone/>
            </a:pPr>
            <a:r>
              <a:rPr lang="ru-RU" dirty="0" smtClean="0"/>
              <a:t>От меня- болезни кожи,</a:t>
            </a:r>
          </a:p>
          <a:p>
            <a:pPr>
              <a:buNone/>
            </a:pPr>
            <a:r>
              <a:rPr lang="ru-RU" dirty="0" smtClean="0"/>
              <a:t>И рубцы, и язвы тоже.</a:t>
            </a:r>
          </a:p>
          <a:p>
            <a:pPr>
              <a:buNone/>
            </a:pPr>
            <a:r>
              <a:rPr lang="ru-RU" dirty="0" smtClean="0"/>
              <a:t>Сунешь грязный палец рот-</a:t>
            </a:r>
          </a:p>
          <a:p>
            <a:pPr>
              <a:buNone/>
            </a:pPr>
            <a:r>
              <a:rPr lang="ru-RU" dirty="0" smtClean="0"/>
              <a:t>Будет множество хлопот</a:t>
            </a:r>
          </a:p>
        </p:txBody>
      </p:sp>
      <p:pic>
        <p:nvPicPr>
          <p:cNvPr id="13314" name="Picture 2" descr="C:\Users\ввв\Desktop\166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3810000" cy="4125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Лейшмании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Лейшмании являются внутриклеточными паразитами некоторых млекопитающих и человека. Они очень мелкие : длина их тела всего 2-4 мкм.</a:t>
            </a:r>
            <a:endParaRPr lang="ru-RU" dirty="0"/>
          </a:p>
        </p:txBody>
      </p:sp>
      <p:pic>
        <p:nvPicPr>
          <p:cNvPr id="11266" name="Picture 2" descr="C:\Users\ввв\Desktop\5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16832"/>
            <a:ext cx="4038600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Лейшманиоз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Лейшмании вызывают тяжелые поражения внутренних органов и кожи.</a:t>
            </a:r>
          </a:p>
          <a:p>
            <a:pPr>
              <a:buNone/>
            </a:pPr>
            <a:r>
              <a:rPr lang="ru-RU" dirty="0" smtClean="0"/>
              <a:t>   Кожный лейшманиоз заболевание распространенное в Средней Азии и на Кавказе. Переносчиками инфекции являются москиты</a:t>
            </a:r>
            <a:endParaRPr lang="ru-RU" dirty="0"/>
          </a:p>
        </p:txBody>
      </p:sp>
      <p:pic>
        <p:nvPicPr>
          <p:cNvPr id="12290" name="Picture 2" descr="C:\Users\ввв\Desktop\i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844825"/>
            <a:ext cx="3168352" cy="2736304"/>
          </a:xfrm>
          <a:prstGeom prst="rect">
            <a:avLst/>
          </a:prstGeom>
          <a:noFill/>
        </p:spPr>
      </p:pic>
      <p:pic>
        <p:nvPicPr>
          <p:cNvPr id="12291" name="Picture 3" descr="C:\Users\ввв\Desktop\demaosdadas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581128"/>
            <a:ext cx="3168352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Трипаносомы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4641077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Я ношу вуаль и жгутик,</a:t>
            </a:r>
          </a:p>
          <a:p>
            <a:r>
              <a:rPr lang="ru-RU" dirty="0" smtClean="0"/>
              <a:t> И никто со мной не шутит.</a:t>
            </a:r>
          </a:p>
          <a:p>
            <a:r>
              <a:rPr lang="ru-RU" dirty="0" smtClean="0"/>
              <a:t>Путешественник любой</a:t>
            </a:r>
          </a:p>
          <a:p>
            <a:r>
              <a:rPr lang="ru-RU" dirty="0" smtClean="0"/>
              <a:t>Отступает предо мной.</a:t>
            </a:r>
          </a:p>
          <a:p>
            <a:r>
              <a:rPr lang="ru-RU" dirty="0" smtClean="0"/>
              <a:t>Я несу болезнь с собою,</a:t>
            </a:r>
          </a:p>
          <a:p>
            <a:r>
              <a:rPr lang="ru-RU" dirty="0" smtClean="0"/>
              <a:t>И трепещет все живое,</a:t>
            </a:r>
          </a:p>
          <a:p>
            <a:r>
              <a:rPr lang="ru-RU" dirty="0" smtClean="0"/>
              <a:t>Коль на мухе  на своей</a:t>
            </a:r>
          </a:p>
          <a:p>
            <a:r>
              <a:rPr lang="ru-RU" dirty="0" smtClean="0"/>
              <a:t>Полечу я сквозь ветвей.</a:t>
            </a:r>
          </a:p>
          <a:p>
            <a:r>
              <a:rPr lang="ru-RU" dirty="0" smtClean="0"/>
              <a:t>Будь ты пеший или конный-</a:t>
            </a:r>
          </a:p>
          <a:p>
            <a:r>
              <a:rPr lang="ru-RU" dirty="0" smtClean="0"/>
              <a:t>Усыплю болезнью сонной</a:t>
            </a:r>
          </a:p>
          <a:p>
            <a:r>
              <a:rPr lang="ru-RU" dirty="0" smtClean="0"/>
              <a:t>Весь меня боится свет.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E:\прстейшие\Tbrucei.gif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4320480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Трипаносома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 трипаносомы веретеновидное тело. В отличие от других жгутиконосцев жгутик начинается от базального тельца, расположенного в задней трети тела. Он идет вдоль тела, срастаясь с пелликулой и образуя волнообразную перепонку.</a:t>
            </a:r>
            <a:endParaRPr lang="ru-RU" dirty="0"/>
          </a:p>
        </p:txBody>
      </p:sp>
      <p:pic>
        <p:nvPicPr>
          <p:cNvPr id="10244" name="Picture 4" descr="C:\Users\ввв\Desktop\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6837" y="2232819"/>
            <a:ext cx="298132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Трипаносома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71472" y="1714488"/>
            <a:ext cx="2743200" cy="4572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паразитируют в крови и спинномозговой жидкости позвоночных.</a:t>
            </a:r>
          </a:p>
          <a:p>
            <a:r>
              <a:rPr lang="ru-RU" sz="2400" dirty="0" smtClean="0"/>
              <a:t>Некоторые трипаносомы выделяют  в кровь яд, разрушая эритроциты.</a:t>
            </a:r>
            <a:endParaRPr lang="ru-RU" sz="2400" dirty="0"/>
          </a:p>
        </p:txBody>
      </p:sp>
      <p:pic>
        <p:nvPicPr>
          <p:cNvPr id="4098" name="Picture 2" descr="C:\Users\ввв\Desktop\98973_Chaga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96752"/>
            <a:ext cx="4896544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Общая характеристика подтипа Жгутиконосцы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Жгутиконосцы – одноклеточные организмы.</a:t>
            </a:r>
          </a:p>
          <a:p>
            <a:r>
              <a:rPr lang="ru-RU" dirty="0" smtClean="0"/>
              <a:t>Имеют один или много жгутиков.</a:t>
            </a:r>
          </a:p>
          <a:p>
            <a:r>
              <a:rPr lang="ru-RU" dirty="0" smtClean="0"/>
              <a:t>Жгутик – орган передвижения.</a:t>
            </a:r>
          </a:p>
          <a:p>
            <a:r>
              <a:rPr lang="ru-RU" dirty="0" smtClean="0"/>
              <a:t>У большинства представителей наружный слой цитоплазмы уплотняется, в результате чего на поверхности образуется плотная эластичная оболочка, определяющая форму животного.</a:t>
            </a:r>
          </a:p>
          <a:p>
            <a:r>
              <a:rPr lang="ru-RU" dirty="0" smtClean="0"/>
              <a:t>К этому классу относятся как автотрофные, так и гетеротрофные организмы</a:t>
            </a:r>
          </a:p>
          <a:p>
            <a:pPr>
              <a:lnSpc>
                <a:spcPct val="90000"/>
              </a:lnSpc>
            </a:pPr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Пути заражения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Заражение трипаносомами происходит через насекомых переносчиков, например мухи цеце.</a:t>
            </a:r>
          </a:p>
          <a:p>
            <a:pPr>
              <a:buNone/>
            </a:pPr>
            <a:r>
              <a:rPr lang="ru-RU" dirty="0" smtClean="0"/>
              <a:t>   Трипаносома возбудители  тяжелой сонной болезни, широко распространенной в экваториальной Африке</a:t>
            </a:r>
            <a:endParaRPr lang="ru-RU" dirty="0"/>
          </a:p>
        </p:txBody>
      </p:sp>
      <p:pic>
        <p:nvPicPr>
          <p:cNvPr id="5" name="Picture 2" descr="E:\прстейшие\17998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573016"/>
            <a:ext cx="3966592" cy="2880320"/>
          </a:xfrm>
          <a:prstGeom prst="rect">
            <a:avLst/>
          </a:prstGeom>
          <a:noFill/>
        </p:spPr>
      </p:pic>
      <p:pic>
        <p:nvPicPr>
          <p:cNvPr id="5122" name="Picture 2" descr="C:\Users\ввв\Desktop\C0109588-Trypanosome_protozoan,_artwork-SP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412776"/>
            <a:ext cx="3168352" cy="21602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rot="10800000" flipV="1">
            <a:off x="5652120" y="4005064"/>
            <a:ext cx="1468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МУХА ЦЕ-ЦЕ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Лямблии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 В кишечнике млекопитающих обитают лямблии. Тело лямблии грушевидное и сплющенное.Вогнутая брюшная сторона образует присоску для прикрепления к клеткам кишечника хозяина. Имеют четыре пары жгутиков и два ядра</a:t>
            </a:r>
            <a:endParaRPr lang="ru-RU" dirty="0"/>
          </a:p>
        </p:txBody>
      </p:sp>
      <p:pic>
        <p:nvPicPr>
          <p:cNvPr id="6146" name="Picture 2" descr="C:\Users\ввв\Desktop\3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84784"/>
            <a:ext cx="2664296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Лямблии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Лямблии  могут обитать в верхних отделах тонкого кишечника человека.</a:t>
            </a:r>
          </a:p>
          <a:p>
            <a:r>
              <a:rPr lang="ru-RU" sz="2000" dirty="0" smtClean="0"/>
              <a:t>Иногда заражение лямблиями происходит без болезненных симптонов. Однако</a:t>
            </a:r>
          </a:p>
          <a:p>
            <a:r>
              <a:rPr lang="ru-RU" sz="2000" dirty="0" smtClean="0"/>
              <a:t>эти паразиты , проникая в желчный пузырь, вызывают его воспаление.</a:t>
            </a:r>
          </a:p>
          <a:p>
            <a:endParaRPr lang="ru-RU" sz="2000" dirty="0"/>
          </a:p>
        </p:txBody>
      </p:sp>
      <p:pic>
        <p:nvPicPr>
          <p:cNvPr id="9218" name="Picture 2" descr="E:\прстейшие\giardi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836712"/>
            <a:ext cx="3312368" cy="3096344"/>
          </a:xfrm>
          <a:prstGeom prst="rect">
            <a:avLst/>
          </a:prstGeom>
          <a:noFill/>
        </p:spPr>
      </p:pic>
      <p:pic>
        <p:nvPicPr>
          <p:cNvPr id="7171" name="Picture 3" descr="C:\Users\ввв\Desktop\x_692866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789040"/>
            <a:ext cx="374064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Лямблиоз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800" dirty="0" smtClean="0"/>
              <a:t>      Чаще всего паразиты встречаются у детей. Болезнь вызываемая ими, называется лямблиоз </a:t>
            </a:r>
          </a:p>
          <a:p>
            <a:pPr>
              <a:buNone/>
            </a:pPr>
            <a:r>
              <a:rPr lang="ru-RU" sz="2800" dirty="0" smtClean="0"/>
              <a:t>    При этом заболевании                              нарушается работа пищеварительной системы.</a:t>
            </a:r>
          </a:p>
          <a:p>
            <a:pPr>
              <a:buNone/>
            </a:pPr>
            <a:r>
              <a:rPr lang="ru-RU" sz="2800" dirty="0" smtClean="0"/>
              <a:t>      Заразиться лямблиями человек может только от человека, хотя носителями могут быть  кошки и собаки и другие животные. Заражение происходит через грязные руки и грязные игрушки. А также выпив сырой воды из-под крана.</a:t>
            </a:r>
          </a:p>
          <a:p>
            <a:endParaRPr lang="ru-RU" dirty="0"/>
          </a:p>
        </p:txBody>
      </p:sp>
      <p:pic>
        <p:nvPicPr>
          <p:cNvPr id="9218" name="Picture 2" descr="C:\Users\ввв\Desktop\lyamblii-u-detey-kak-lechi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8712" y="1844824"/>
            <a:ext cx="3593728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72" name="Rectangle 12" descr="Голубая тисненая бумага"/>
          <p:cNvSpPr>
            <a:spLocks noChangeArrowheads="1"/>
          </p:cNvSpPr>
          <p:nvPr/>
        </p:nvSpPr>
        <p:spPr bwMode="auto">
          <a:xfrm>
            <a:off x="2627313" y="2708275"/>
            <a:ext cx="5632450" cy="28495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642350" cy="1981200"/>
          </a:xfrm>
          <a:noFill/>
          <a:ln/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4000" dirty="0">
                <a:solidFill>
                  <a:schemeClr val="tx1"/>
                </a:solidFill>
                <a:latin typeface="Arial Unicode MS" pitchFamily="34" charset="-128"/>
              </a:rPr>
              <a:t>3. Какие процессы жизнедеятельности происходят у молодой эвглены зелёной (0,02 мм), если она находится на свету?</a:t>
            </a:r>
          </a:p>
        </p:txBody>
      </p:sp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2411760" y="5661248"/>
            <a:ext cx="5900737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dirty="0">
                <a:latin typeface="Arial Unicode MS" pitchFamily="34" charset="-128"/>
              </a:rPr>
              <a:t>Фотосинтез и рост</a:t>
            </a:r>
          </a:p>
        </p:txBody>
      </p:sp>
      <p:sp>
        <p:nvSpPr>
          <p:cNvPr id="117767" name="Line 7"/>
          <p:cNvSpPr>
            <a:spLocks noChangeShapeType="1"/>
          </p:cNvSpPr>
          <p:nvPr/>
        </p:nvSpPr>
        <p:spPr bwMode="auto">
          <a:xfrm>
            <a:off x="4500563" y="3500438"/>
            <a:ext cx="143351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7771" name="AutoShape 11"/>
          <p:cNvSpPr>
            <a:spLocks noChangeArrowheads="1"/>
          </p:cNvSpPr>
          <p:nvPr/>
        </p:nvSpPr>
        <p:spPr bwMode="auto">
          <a:xfrm>
            <a:off x="539750" y="2349500"/>
            <a:ext cx="1828800" cy="1676400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7773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52400">
            <a:pattFill prst="sphere">
              <a:fgClr>
                <a:schemeClr val="accent2"/>
              </a:fgClr>
              <a:bgClr>
                <a:srgbClr val="99CCFF"/>
              </a:bgClr>
            </a:patt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 rot="5111735">
            <a:off x="3166269" y="3178969"/>
            <a:ext cx="215900" cy="715962"/>
            <a:chOff x="4360" y="1908"/>
            <a:chExt cx="680" cy="1812"/>
          </a:xfrm>
        </p:grpSpPr>
        <p:sp>
          <p:nvSpPr>
            <p:cNvPr id="117776" name="Freeform 16"/>
            <p:cNvSpPr>
              <a:spLocks/>
            </p:cNvSpPr>
            <p:nvPr/>
          </p:nvSpPr>
          <p:spPr bwMode="auto">
            <a:xfrm>
              <a:off x="4360" y="2202"/>
              <a:ext cx="544" cy="1518"/>
            </a:xfrm>
            <a:custGeom>
              <a:avLst/>
              <a:gdLst/>
              <a:ahLst/>
              <a:cxnLst>
                <a:cxn ang="0">
                  <a:pos x="158" y="84"/>
                </a:cxn>
                <a:cxn ang="0">
                  <a:pos x="188" y="36"/>
                </a:cxn>
                <a:cxn ang="0">
                  <a:pos x="230" y="6"/>
                </a:cxn>
                <a:cxn ang="0">
                  <a:pos x="248" y="0"/>
                </a:cxn>
                <a:cxn ang="0">
                  <a:pos x="302" y="12"/>
                </a:cxn>
                <a:cxn ang="0">
                  <a:pos x="338" y="36"/>
                </a:cxn>
                <a:cxn ang="0">
                  <a:pos x="356" y="48"/>
                </a:cxn>
                <a:cxn ang="0">
                  <a:pos x="476" y="300"/>
                </a:cxn>
                <a:cxn ang="0">
                  <a:pos x="506" y="390"/>
                </a:cxn>
                <a:cxn ang="0">
                  <a:pos x="518" y="426"/>
                </a:cxn>
                <a:cxn ang="0">
                  <a:pos x="524" y="444"/>
                </a:cxn>
                <a:cxn ang="0">
                  <a:pos x="518" y="738"/>
                </a:cxn>
                <a:cxn ang="0">
                  <a:pos x="488" y="810"/>
                </a:cxn>
                <a:cxn ang="0">
                  <a:pos x="440" y="936"/>
                </a:cxn>
                <a:cxn ang="0">
                  <a:pos x="422" y="990"/>
                </a:cxn>
                <a:cxn ang="0">
                  <a:pos x="392" y="1044"/>
                </a:cxn>
                <a:cxn ang="0">
                  <a:pos x="326" y="1188"/>
                </a:cxn>
                <a:cxn ang="0">
                  <a:pos x="260" y="1368"/>
                </a:cxn>
                <a:cxn ang="0">
                  <a:pos x="206" y="1470"/>
                </a:cxn>
                <a:cxn ang="0">
                  <a:pos x="176" y="1518"/>
                </a:cxn>
                <a:cxn ang="0">
                  <a:pos x="140" y="1416"/>
                </a:cxn>
                <a:cxn ang="0">
                  <a:pos x="98" y="1224"/>
                </a:cxn>
                <a:cxn ang="0">
                  <a:pos x="80" y="1122"/>
                </a:cxn>
                <a:cxn ang="0">
                  <a:pos x="32" y="840"/>
                </a:cxn>
                <a:cxn ang="0">
                  <a:pos x="8" y="690"/>
                </a:cxn>
                <a:cxn ang="0">
                  <a:pos x="38" y="246"/>
                </a:cxn>
                <a:cxn ang="0">
                  <a:pos x="116" y="102"/>
                </a:cxn>
                <a:cxn ang="0">
                  <a:pos x="170" y="66"/>
                </a:cxn>
                <a:cxn ang="0">
                  <a:pos x="158" y="84"/>
                </a:cxn>
              </a:cxnLst>
              <a:rect l="0" t="0" r="r" b="b"/>
              <a:pathLst>
                <a:path w="544" h="1518">
                  <a:moveTo>
                    <a:pt x="158" y="84"/>
                  </a:moveTo>
                  <a:cubicBezTo>
                    <a:pt x="172" y="41"/>
                    <a:pt x="159" y="55"/>
                    <a:pt x="188" y="36"/>
                  </a:cubicBezTo>
                  <a:cubicBezTo>
                    <a:pt x="198" y="6"/>
                    <a:pt x="188" y="20"/>
                    <a:pt x="230" y="6"/>
                  </a:cubicBezTo>
                  <a:cubicBezTo>
                    <a:pt x="236" y="4"/>
                    <a:pt x="248" y="0"/>
                    <a:pt x="248" y="0"/>
                  </a:cubicBezTo>
                  <a:cubicBezTo>
                    <a:pt x="258" y="2"/>
                    <a:pt x="289" y="5"/>
                    <a:pt x="302" y="12"/>
                  </a:cubicBezTo>
                  <a:cubicBezTo>
                    <a:pt x="315" y="19"/>
                    <a:pt x="326" y="28"/>
                    <a:pt x="338" y="36"/>
                  </a:cubicBezTo>
                  <a:cubicBezTo>
                    <a:pt x="344" y="40"/>
                    <a:pt x="356" y="48"/>
                    <a:pt x="356" y="48"/>
                  </a:cubicBezTo>
                  <a:cubicBezTo>
                    <a:pt x="386" y="137"/>
                    <a:pt x="438" y="215"/>
                    <a:pt x="476" y="300"/>
                  </a:cubicBezTo>
                  <a:cubicBezTo>
                    <a:pt x="489" y="328"/>
                    <a:pt x="496" y="361"/>
                    <a:pt x="506" y="390"/>
                  </a:cubicBezTo>
                  <a:cubicBezTo>
                    <a:pt x="510" y="402"/>
                    <a:pt x="514" y="414"/>
                    <a:pt x="518" y="426"/>
                  </a:cubicBezTo>
                  <a:cubicBezTo>
                    <a:pt x="520" y="432"/>
                    <a:pt x="524" y="444"/>
                    <a:pt x="524" y="444"/>
                  </a:cubicBezTo>
                  <a:cubicBezTo>
                    <a:pt x="536" y="542"/>
                    <a:pt x="544" y="642"/>
                    <a:pt x="518" y="738"/>
                  </a:cubicBezTo>
                  <a:cubicBezTo>
                    <a:pt x="510" y="768"/>
                    <a:pt x="499" y="784"/>
                    <a:pt x="488" y="810"/>
                  </a:cubicBezTo>
                  <a:cubicBezTo>
                    <a:pt x="471" y="849"/>
                    <a:pt x="453" y="896"/>
                    <a:pt x="440" y="936"/>
                  </a:cubicBezTo>
                  <a:cubicBezTo>
                    <a:pt x="435" y="952"/>
                    <a:pt x="431" y="976"/>
                    <a:pt x="422" y="990"/>
                  </a:cubicBezTo>
                  <a:cubicBezTo>
                    <a:pt x="411" y="1006"/>
                    <a:pt x="400" y="1026"/>
                    <a:pt x="392" y="1044"/>
                  </a:cubicBezTo>
                  <a:cubicBezTo>
                    <a:pt x="370" y="1094"/>
                    <a:pt x="366" y="1148"/>
                    <a:pt x="326" y="1188"/>
                  </a:cubicBezTo>
                  <a:cubicBezTo>
                    <a:pt x="306" y="1249"/>
                    <a:pt x="280" y="1307"/>
                    <a:pt x="260" y="1368"/>
                  </a:cubicBezTo>
                  <a:cubicBezTo>
                    <a:pt x="248" y="1404"/>
                    <a:pt x="238" y="1448"/>
                    <a:pt x="206" y="1470"/>
                  </a:cubicBezTo>
                  <a:cubicBezTo>
                    <a:pt x="198" y="1493"/>
                    <a:pt x="184" y="1495"/>
                    <a:pt x="176" y="1518"/>
                  </a:cubicBezTo>
                  <a:cubicBezTo>
                    <a:pt x="155" y="1486"/>
                    <a:pt x="150" y="1452"/>
                    <a:pt x="140" y="1416"/>
                  </a:cubicBezTo>
                  <a:cubicBezTo>
                    <a:pt x="123" y="1353"/>
                    <a:pt x="108" y="1288"/>
                    <a:pt x="98" y="1224"/>
                  </a:cubicBezTo>
                  <a:cubicBezTo>
                    <a:pt x="83" y="1126"/>
                    <a:pt x="96" y="1169"/>
                    <a:pt x="80" y="1122"/>
                  </a:cubicBezTo>
                  <a:cubicBezTo>
                    <a:pt x="68" y="1039"/>
                    <a:pt x="58" y="917"/>
                    <a:pt x="32" y="840"/>
                  </a:cubicBezTo>
                  <a:cubicBezTo>
                    <a:pt x="25" y="791"/>
                    <a:pt x="23" y="736"/>
                    <a:pt x="8" y="690"/>
                  </a:cubicBezTo>
                  <a:cubicBezTo>
                    <a:pt x="11" y="554"/>
                    <a:pt x="0" y="387"/>
                    <a:pt x="38" y="246"/>
                  </a:cubicBezTo>
                  <a:cubicBezTo>
                    <a:pt x="54" y="187"/>
                    <a:pt x="83" y="152"/>
                    <a:pt x="116" y="102"/>
                  </a:cubicBezTo>
                  <a:cubicBezTo>
                    <a:pt x="119" y="98"/>
                    <a:pt x="165" y="56"/>
                    <a:pt x="170" y="66"/>
                  </a:cubicBezTo>
                  <a:cubicBezTo>
                    <a:pt x="173" y="72"/>
                    <a:pt x="162" y="78"/>
                    <a:pt x="158" y="84"/>
                  </a:cubicBezTo>
                  <a:close/>
                </a:path>
              </a:pathLst>
            </a:cu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7777" name="Freeform 17"/>
            <p:cNvSpPr>
              <a:spLocks/>
            </p:cNvSpPr>
            <p:nvPr/>
          </p:nvSpPr>
          <p:spPr bwMode="auto">
            <a:xfrm>
              <a:off x="4614" y="1908"/>
              <a:ext cx="426" cy="1212"/>
            </a:xfrm>
            <a:custGeom>
              <a:avLst/>
              <a:gdLst/>
              <a:ahLst/>
              <a:cxnLst>
                <a:cxn ang="0">
                  <a:pos x="0" y="300"/>
                </a:cxn>
                <a:cxn ang="0">
                  <a:pos x="6" y="234"/>
                </a:cxn>
                <a:cxn ang="0">
                  <a:pos x="30" y="144"/>
                </a:cxn>
                <a:cxn ang="0">
                  <a:pos x="126" y="0"/>
                </a:cxn>
                <a:cxn ang="0">
                  <a:pos x="216" y="18"/>
                </a:cxn>
                <a:cxn ang="0">
                  <a:pos x="252" y="42"/>
                </a:cxn>
                <a:cxn ang="0">
                  <a:pos x="270" y="54"/>
                </a:cxn>
                <a:cxn ang="0">
                  <a:pos x="330" y="180"/>
                </a:cxn>
                <a:cxn ang="0">
                  <a:pos x="396" y="510"/>
                </a:cxn>
                <a:cxn ang="0">
                  <a:pos x="414" y="564"/>
                </a:cxn>
                <a:cxn ang="0">
                  <a:pos x="420" y="582"/>
                </a:cxn>
                <a:cxn ang="0">
                  <a:pos x="414" y="714"/>
                </a:cxn>
                <a:cxn ang="0">
                  <a:pos x="396" y="768"/>
                </a:cxn>
                <a:cxn ang="0">
                  <a:pos x="372" y="912"/>
                </a:cxn>
                <a:cxn ang="0">
                  <a:pos x="366" y="1098"/>
                </a:cxn>
                <a:cxn ang="0">
                  <a:pos x="330" y="1152"/>
                </a:cxn>
                <a:cxn ang="0">
                  <a:pos x="318" y="1212"/>
                </a:cxn>
              </a:cxnLst>
              <a:rect l="0" t="0" r="r" b="b"/>
              <a:pathLst>
                <a:path w="426" h="1212">
                  <a:moveTo>
                    <a:pt x="0" y="300"/>
                  </a:moveTo>
                  <a:cubicBezTo>
                    <a:pt x="2" y="278"/>
                    <a:pt x="3" y="256"/>
                    <a:pt x="6" y="234"/>
                  </a:cubicBezTo>
                  <a:cubicBezTo>
                    <a:pt x="10" y="202"/>
                    <a:pt x="20" y="174"/>
                    <a:pt x="30" y="144"/>
                  </a:cubicBezTo>
                  <a:cubicBezTo>
                    <a:pt x="50" y="85"/>
                    <a:pt x="58" y="17"/>
                    <a:pt x="126" y="0"/>
                  </a:cubicBezTo>
                  <a:cubicBezTo>
                    <a:pt x="152" y="4"/>
                    <a:pt x="191" y="4"/>
                    <a:pt x="216" y="18"/>
                  </a:cubicBezTo>
                  <a:cubicBezTo>
                    <a:pt x="229" y="25"/>
                    <a:pt x="240" y="34"/>
                    <a:pt x="252" y="42"/>
                  </a:cubicBezTo>
                  <a:cubicBezTo>
                    <a:pt x="258" y="46"/>
                    <a:pt x="270" y="54"/>
                    <a:pt x="270" y="54"/>
                  </a:cubicBezTo>
                  <a:cubicBezTo>
                    <a:pt x="301" y="100"/>
                    <a:pt x="321" y="125"/>
                    <a:pt x="330" y="180"/>
                  </a:cubicBezTo>
                  <a:cubicBezTo>
                    <a:pt x="333" y="274"/>
                    <a:pt x="315" y="429"/>
                    <a:pt x="396" y="510"/>
                  </a:cubicBezTo>
                  <a:cubicBezTo>
                    <a:pt x="402" y="528"/>
                    <a:pt x="408" y="546"/>
                    <a:pt x="414" y="564"/>
                  </a:cubicBezTo>
                  <a:cubicBezTo>
                    <a:pt x="416" y="570"/>
                    <a:pt x="420" y="582"/>
                    <a:pt x="420" y="582"/>
                  </a:cubicBezTo>
                  <a:cubicBezTo>
                    <a:pt x="426" y="628"/>
                    <a:pt x="426" y="669"/>
                    <a:pt x="414" y="714"/>
                  </a:cubicBezTo>
                  <a:cubicBezTo>
                    <a:pt x="409" y="732"/>
                    <a:pt x="399" y="749"/>
                    <a:pt x="396" y="768"/>
                  </a:cubicBezTo>
                  <a:cubicBezTo>
                    <a:pt x="388" y="816"/>
                    <a:pt x="379" y="864"/>
                    <a:pt x="372" y="912"/>
                  </a:cubicBezTo>
                  <a:cubicBezTo>
                    <a:pt x="370" y="974"/>
                    <a:pt x="374" y="1037"/>
                    <a:pt x="366" y="1098"/>
                  </a:cubicBezTo>
                  <a:cubicBezTo>
                    <a:pt x="363" y="1119"/>
                    <a:pt x="330" y="1152"/>
                    <a:pt x="330" y="1152"/>
                  </a:cubicBezTo>
                  <a:cubicBezTo>
                    <a:pt x="326" y="1172"/>
                    <a:pt x="318" y="1192"/>
                    <a:pt x="318" y="121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7778" name="Oval 18" descr="Коричневый мрамор"/>
            <p:cNvSpPr>
              <a:spLocks noChangeArrowheads="1"/>
            </p:cNvSpPr>
            <p:nvPr/>
          </p:nvSpPr>
          <p:spPr bwMode="auto">
            <a:xfrm>
              <a:off x="4513" y="2478"/>
              <a:ext cx="136" cy="136"/>
            </a:xfrm>
            <a:prstGeom prst="ellipse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79" name="Oval 19"/>
            <p:cNvSpPr>
              <a:spLocks noChangeArrowheads="1"/>
            </p:cNvSpPr>
            <p:nvPr/>
          </p:nvSpPr>
          <p:spPr bwMode="auto">
            <a:xfrm>
              <a:off x="4604" y="2296"/>
              <a:ext cx="90" cy="91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80" name="Oval 20"/>
            <p:cNvSpPr>
              <a:spLocks noChangeArrowheads="1"/>
            </p:cNvSpPr>
            <p:nvPr/>
          </p:nvSpPr>
          <p:spPr bwMode="auto">
            <a:xfrm>
              <a:off x="4422" y="2659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81" name="Oval 21"/>
            <p:cNvSpPr>
              <a:spLocks noChangeArrowheads="1"/>
            </p:cNvSpPr>
            <p:nvPr/>
          </p:nvSpPr>
          <p:spPr bwMode="auto">
            <a:xfrm>
              <a:off x="4468" y="288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82" name="Oval 22"/>
            <p:cNvSpPr>
              <a:spLocks noChangeArrowheads="1"/>
            </p:cNvSpPr>
            <p:nvPr/>
          </p:nvSpPr>
          <p:spPr bwMode="auto">
            <a:xfrm>
              <a:off x="4513" y="315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83" name="Oval 23"/>
            <p:cNvSpPr>
              <a:spLocks noChangeArrowheads="1"/>
            </p:cNvSpPr>
            <p:nvPr/>
          </p:nvSpPr>
          <p:spPr bwMode="auto">
            <a:xfrm>
              <a:off x="4604" y="297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84" name="Oval 24"/>
            <p:cNvSpPr>
              <a:spLocks noChangeArrowheads="1"/>
            </p:cNvSpPr>
            <p:nvPr/>
          </p:nvSpPr>
          <p:spPr bwMode="auto">
            <a:xfrm>
              <a:off x="4558" y="2704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85" name="Oval 25"/>
            <p:cNvSpPr>
              <a:spLocks noChangeArrowheads="1"/>
            </p:cNvSpPr>
            <p:nvPr/>
          </p:nvSpPr>
          <p:spPr bwMode="auto">
            <a:xfrm rot="1047606">
              <a:off x="4694" y="247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86" name="Oval 26"/>
            <p:cNvSpPr>
              <a:spLocks noChangeArrowheads="1"/>
            </p:cNvSpPr>
            <p:nvPr/>
          </p:nvSpPr>
          <p:spPr bwMode="auto">
            <a:xfrm>
              <a:off x="4694" y="2750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 rot="5111735">
            <a:off x="6900069" y="2974182"/>
            <a:ext cx="371475" cy="1138237"/>
            <a:chOff x="4360" y="1908"/>
            <a:chExt cx="680" cy="1812"/>
          </a:xfrm>
        </p:grpSpPr>
        <p:sp>
          <p:nvSpPr>
            <p:cNvPr id="117789" name="Freeform 29"/>
            <p:cNvSpPr>
              <a:spLocks/>
            </p:cNvSpPr>
            <p:nvPr/>
          </p:nvSpPr>
          <p:spPr bwMode="auto">
            <a:xfrm>
              <a:off x="4360" y="2202"/>
              <a:ext cx="544" cy="1518"/>
            </a:xfrm>
            <a:custGeom>
              <a:avLst/>
              <a:gdLst/>
              <a:ahLst/>
              <a:cxnLst>
                <a:cxn ang="0">
                  <a:pos x="158" y="84"/>
                </a:cxn>
                <a:cxn ang="0">
                  <a:pos x="188" y="36"/>
                </a:cxn>
                <a:cxn ang="0">
                  <a:pos x="230" y="6"/>
                </a:cxn>
                <a:cxn ang="0">
                  <a:pos x="248" y="0"/>
                </a:cxn>
                <a:cxn ang="0">
                  <a:pos x="302" y="12"/>
                </a:cxn>
                <a:cxn ang="0">
                  <a:pos x="338" y="36"/>
                </a:cxn>
                <a:cxn ang="0">
                  <a:pos x="356" y="48"/>
                </a:cxn>
                <a:cxn ang="0">
                  <a:pos x="476" y="300"/>
                </a:cxn>
                <a:cxn ang="0">
                  <a:pos x="506" y="390"/>
                </a:cxn>
                <a:cxn ang="0">
                  <a:pos x="518" y="426"/>
                </a:cxn>
                <a:cxn ang="0">
                  <a:pos x="524" y="444"/>
                </a:cxn>
                <a:cxn ang="0">
                  <a:pos x="518" y="738"/>
                </a:cxn>
                <a:cxn ang="0">
                  <a:pos x="488" y="810"/>
                </a:cxn>
                <a:cxn ang="0">
                  <a:pos x="440" y="936"/>
                </a:cxn>
                <a:cxn ang="0">
                  <a:pos x="422" y="990"/>
                </a:cxn>
                <a:cxn ang="0">
                  <a:pos x="392" y="1044"/>
                </a:cxn>
                <a:cxn ang="0">
                  <a:pos x="326" y="1188"/>
                </a:cxn>
                <a:cxn ang="0">
                  <a:pos x="260" y="1368"/>
                </a:cxn>
                <a:cxn ang="0">
                  <a:pos x="206" y="1470"/>
                </a:cxn>
                <a:cxn ang="0">
                  <a:pos x="176" y="1518"/>
                </a:cxn>
                <a:cxn ang="0">
                  <a:pos x="140" y="1416"/>
                </a:cxn>
                <a:cxn ang="0">
                  <a:pos x="98" y="1224"/>
                </a:cxn>
                <a:cxn ang="0">
                  <a:pos x="80" y="1122"/>
                </a:cxn>
                <a:cxn ang="0">
                  <a:pos x="32" y="840"/>
                </a:cxn>
                <a:cxn ang="0">
                  <a:pos x="8" y="690"/>
                </a:cxn>
                <a:cxn ang="0">
                  <a:pos x="38" y="246"/>
                </a:cxn>
                <a:cxn ang="0">
                  <a:pos x="116" y="102"/>
                </a:cxn>
                <a:cxn ang="0">
                  <a:pos x="170" y="66"/>
                </a:cxn>
                <a:cxn ang="0">
                  <a:pos x="158" y="84"/>
                </a:cxn>
              </a:cxnLst>
              <a:rect l="0" t="0" r="r" b="b"/>
              <a:pathLst>
                <a:path w="544" h="1518">
                  <a:moveTo>
                    <a:pt x="158" y="84"/>
                  </a:moveTo>
                  <a:cubicBezTo>
                    <a:pt x="172" y="41"/>
                    <a:pt x="159" y="55"/>
                    <a:pt x="188" y="36"/>
                  </a:cubicBezTo>
                  <a:cubicBezTo>
                    <a:pt x="198" y="6"/>
                    <a:pt x="188" y="20"/>
                    <a:pt x="230" y="6"/>
                  </a:cubicBezTo>
                  <a:cubicBezTo>
                    <a:pt x="236" y="4"/>
                    <a:pt x="248" y="0"/>
                    <a:pt x="248" y="0"/>
                  </a:cubicBezTo>
                  <a:cubicBezTo>
                    <a:pt x="258" y="2"/>
                    <a:pt x="289" y="5"/>
                    <a:pt x="302" y="12"/>
                  </a:cubicBezTo>
                  <a:cubicBezTo>
                    <a:pt x="315" y="19"/>
                    <a:pt x="326" y="28"/>
                    <a:pt x="338" y="36"/>
                  </a:cubicBezTo>
                  <a:cubicBezTo>
                    <a:pt x="344" y="40"/>
                    <a:pt x="356" y="48"/>
                    <a:pt x="356" y="48"/>
                  </a:cubicBezTo>
                  <a:cubicBezTo>
                    <a:pt x="386" y="137"/>
                    <a:pt x="438" y="215"/>
                    <a:pt x="476" y="300"/>
                  </a:cubicBezTo>
                  <a:cubicBezTo>
                    <a:pt x="489" y="328"/>
                    <a:pt x="496" y="361"/>
                    <a:pt x="506" y="390"/>
                  </a:cubicBezTo>
                  <a:cubicBezTo>
                    <a:pt x="510" y="402"/>
                    <a:pt x="514" y="414"/>
                    <a:pt x="518" y="426"/>
                  </a:cubicBezTo>
                  <a:cubicBezTo>
                    <a:pt x="520" y="432"/>
                    <a:pt x="524" y="444"/>
                    <a:pt x="524" y="444"/>
                  </a:cubicBezTo>
                  <a:cubicBezTo>
                    <a:pt x="536" y="542"/>
                    <a:pt x="544" y="642"/>
                    <a:pt x="518" y="738"/>
                  </a:cubicBezTo>
                  <a:cubicBezTo>
                    <a:pt x="510" y="768"/>
                    <a:pt x="499" y="784"/>
                    <a:pt x="488" y="810"/>
                  </a:cubicBezTo>
                  <a:cubicBezTo>
                    <a:pt x="471" y="849"/>
                    <a:pt x="453" y="896"/>
                    <a:pt x="440" y="936"/>
                  </a:cubicBezTo>
                  <a:cubicBezTo>
                    <a:pt x="435" y="952"/>
                    <a:pt x="431" y="976"/>
                    <a:pt x="422" y="990"/>
                  </a:cubicBezTo>
                  <a:cubicBezTo>
                    <a:pt x="411" y="1006"/>
                    <a:pt x="400" y="1026"/>
                    <a:pt x="392" y="1044"/>
                  </a:cubicBezTo>
                  <a:cubicBezTo>
                    <a:pt x="370" y="1094"/>
                    <a:pt x="366" y="1148"/>
                    <a:pt x="326" y="1188"/>
                  </a:cubicBezTo>
                  <a:cubicBezTo>
                    <a:pt x="306" y="1249"/>
                    <a:pt x="280" y="1307"/>
                    <a:pt x="260" y="1368"/>
                  </a:cubicBezTo>
                  <a:cubicBezTo>
                    <a:pt x="248" y="1404"/>
                    <a:pt x="238" y="1448"/>
                    <a:pt x="206" y="1470"/>
                  </a:cubicBezTo>
                  <a:cubicBezTo>
                    <a:pt x="198" y="1493"/>
                    <a:pt x="184" y="1495"/>
                    <a:pt x="176" y="1518"/>
                  </a:cubicBezTo>
                  <a:cubicBezTo>
                    <a:pt x="155" y="1486"/>
                    <a:pt x="150" y="1452"/>
                    <a:pt x="140" y="1416"/>
                  </a:cubicBezTo>
                  <a:cubicBezTo>
                    <a:pt x="123" y="1353"/>
                    <a:pt x="108" y="1288"/>
                    <a:pt x="98" y="1224"/>
                  </a:cubicBezTo>
                  <a:cubicBezTo>
                    <a:pt x="83" y="1126"/>
                    <a:pt x="96" y="1169"/>
                    <a:pt x="80" y="1122"/>
                  </a:cubicBezTo>
                  <a:cubicBezTo>
                    <a:pt x="68" y="1039"/>
                    <a:pt x="58" y="917"/>
                    <a:pt x="32" y="840"/>
                  </a:cubicBezTo>
                  <a:cubicBezTo>
                    <a:pt x="25" y="791"/>
                    <a:pt x="23" y="736"/>
                    <a:pt x="8" y="690"/>
                  </a:cubicBezTo>
                  <a:cubicBezTo>
                    <a:pt x="11" y="554"/>
                    <a:pt x="0" y="387"/>
                    <a:pt x="38" y="246"/>
                  </a:cubicBezTo>
                  <a:cubicBezTo>
                    <a:pt x="54" y="187"/>
                    <a:pt x="83" y="152"/>
                    <a:pt x="116" y="102"/>
                  </a:cubicBezTo>
                  <a:cubicBezTo>
                    <a:pt x="119" y="98"/>
                    <a:pt x="165" y="56"/>
                    <a:pt x="170" y="66"/>
                  </a:cubicBezTo>
                  <a:cubicBezTo>
                    <a:pt x="173" y="72"/>
                    <a:pt x="162" y="78"/>
                    <a:pt x="158" y="84"/>
                  </a:cubicBezTo>
                  <a:close/>
                </a:path>
              </a:pathLst>
            </a:cu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7790" name="Freeform 30"/>
            <p:cNvSpPr>
              <a:spLocks/>
            </p:cNvSpPr>
            <p:nvPr/>
          </p:nvSpPr>
          <p:spPr bwMode="auto">
            <a:xfrm>
              <a:off x="4614" y="1908"/>
              <a:ext cx="426" cy="1212"/>
            </a:xfrm>
            <a:custGeom>
              <a:avLst/>
              <a:gdLst/>
              <a:ahLst/>
              <a:cxnLst>
                <a:cxn ang="0">
                  <a:pos x="0" y="300"/>
                </a:cxn>
                <a:cxn ang="0">
                  <a:pos x="6" y="234"/>
                </a:cxn>
                <a:cxn ang="0">
                  <a:pos x="30" y="144"/>
                </a:cxn>
                <a:cxn ang="0">
                  <a:pos x="126" y="0"/>
                </a:cxn>
                <a:cxn ang="0">
                  <a:pos x="216" y="18"/>
                </a:cxn>
                <a:cxn ang="0">
                  <a:pos x="252" y="42"/>
                </a:cxn>
                <a:cxn ang="0">
                  <a:pos x="270" y="54"/>
                </a:cxn>
                <a:cxn ang="0">
                  <a:pos x="330" y="180"/>
                </a:cxn>
                <a:cxn ang="0">
                  <a:pos x="396" y="510"/>
                </a:cxn>
                <a:cxn ang="0">
                  <a:pos x="414" y="564"/>
                </a:cxn>
                <a:cxn ang="0">
                  <a:pos x="420" y="582"/>
                </a:cxn>
                <a:cxn ang="0">
                  <a:pos x="414" y="714"/>
                </a:cxn>
                <a:cxn ang="0">
                  <a:pos x="396" y="768"/>
                </a:cxn>
                <a:cxn ang="0">
                  <a:pos x="372" y="912"/>
                </a:cxn>
                <a:cxn ang="0">
                  <a:pos x="366" y="1098"/>
                </a:cxn>
                <a:cxn ang="0">
                  <a:pos x="330" y="1152"/>
                </a:cxn>
                <a:cxn ang="0">
                  <a:pos x="318" y="1212"/>
                </a:cxn>
              </a:cxnLst>
              <a:rect l="0" t="0" r="r" b="b"/>
              <a:pathLst>
                <a:path w="426" h="1212">
                  <a:moveTo>
                    <a:pt x="0" y="300"/>
                  </a:moveTo>
                  <a:cubicBezTo>
                    <a:pt x="2" y="278"/>
                    <a:pt x="3" y="256"/>
                    <a:pt x="6" y="234"/>
                  </a:cubicBezTo>
                  <a:cubicBezTo>
                    <a:pt x="10" y="202"/>
                    <a:pt x="20" y="174"/>
                    <a:pt x="30" y="144"/>
                  </a:cubicBezTo>
                  <a:cubicBezTo>
                    <a:pt x="50" y="85"/>
                    <a:pt x="58" y="17"/>
                    <a:pt x="126" y="0"/>
                  </a:cubicBezTo>
                  <a:cubicBezTo>
                    <a:pt x="152" y="4"/>
                    <a:pt x="191" y="4"/>
                    <a:pt x="216" y="18"/>
                  </a:cubicBezTo>
                  <a:cubicBezTo>
                    <a:pt x="229" y="25"/>
                    <a:pt x="240" y="34"/>
                    <a:pt x="252" y="42"/>
                  </a:cubicBezTo>
                  <a:cubicBezTo>
                    <a:pt x="258" y="46"/>
                    <a:pt x="270" y="54"/>
                    <a:pt x="270" y="54"/>
                  </a:cubicBezTo>
                  <a:cubicBezTo>
                    <a:pt x="301" y="100"/>
                    <a:pt x="321" y="125"/>
                    <a:pt x="330" y="180"/>
                  </a:cubicBezTo>
                  <a:cubicBezTo>
                    <a:pt x="333" y="274"/>
                    <a:pt x="315" y="429"/>
                    <a:pt x="396" y="510"/>
                  </a:cubicBezTo>
                  <a:cubicBezTo>
                    <a:pt x="402" y="528"/>
                    <a:pt x="408" y="546"/>
                    <a:pt x="414" y="564"/>
                  </a:cubicBezTo>
                  <a:cubicBezTo>
                    <a:pt x="416" y="570"/>
                    <a:pt x="420" y="582"/>
                    <a:pt x="420" y="582"/>
                  </a:cubicBezTo>
                  <a:cubicBezTo>
                    <a:pt x="426" y="628"/>
                    <a:pt x="426" y="669"/>
                    <a:pt x="414" y="714"/>
                  </a:cubicBezTo>
                  <a:cubicBezTo>
                    <a:pt x="409" y="732"/>
                    <a:pt x="399" y="749"/>
                    <a:pt x="396" y="768"/>
                  </a:cubicBezTo>
                  <a:cubicBezTo>
                    <a:pt x="388" y="816"/>
                    <a:pt x="379" y="864"/>
                    <a:pt x="372" y="912"/>
                  </a:cubicBezTo>
                  <a:cubicBezTo>
                    <a:pt x="370" y="974"/>
                    <a:pt x="374" y="1037"/>
                    <a:pt x="366" y="1098"/>
                  </a:cubicBezTo>
                  <a:cubicBezTo>
                    <a:pt x="363" y="1119"/>
                    <a:pt x="330" y="1152"/>
                    <a:pt x="330" y="1152"/>
                  </a:cubicBezTo>
                  <a:cubicBezTo>
                    <a:pt x="326" y="1172"/>
                    <a:pt x="318" y="1192"/>
                    <a:pt x="318" y="121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7791" name="Oval 31" descr="Коричневый мрамор"/>
            <p:cNvSpPr>
              <a:spLocks noChangeArrowheads="1"/>
            </p:cNvSpPr>
            <p:nvPr/>
          </p:nvSpPr>
          <p:spPr bwMode="auto">
            <a:xfrm>
              <a:off x="4513" y="2478"/>
              <a:ext cx="136" cy="136"/>
            </a:xfrm>
            <a:prstGeom prst="ellipse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92" name="Oval 32"/>
            <p:cNvSpPr>
              <a:spLocks noChangeArrowheads="1"/>
            </p:cNvSpPr>
            <p:nvPr/>
          </p:nvSpPr>
          <p:spPr bwMode="auto">
            <a:xfrm>
              <a:off x="4604" y="2296"/>
              <a:ext cx="90" cy="91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93" name="Oval 33"/>
            <p:cNvSpPr>
              <a:spLocks noChangeArrowheads="1"/>
            </p:cNvSpPr>
            <p:nvPr/>
          </p:nvSpPr>
          <p:spPr bwMode="auto">
            <a:xfrm>
              <a:off x="4422" y="2659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94" name="Oval 34"/>
            <p:cNvSpPr>
              <a:spLocks noChangeArrowheads="1"/>
            </p:cNvSpPr>
            <p:nvPr/>
          </p:nvSpPr>
          <p:spPr bwMode="auto">
            <a:xfrm>
              <a:off x="4468" y="288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95" name="Oval 35"/>
            <p:cNvSpPr>
              <a:spLocks noChangeArrowheads="1"/>
            </p:cNvSpPr>
            <p:nvPr/>
          </p:nvSpPr>
          <p:spPr bwMode="auto">
            <a:xfrm>
              <a:off x="4513" y="315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96" name="Oval 36"/>
            <p:cNvSpPr>
              <a:spLocks noChangeArrowheads="1"/>
            </p:cNvSpPr>
            <p:nvPr/>
          </p:nvSpPr>
          <p:spPr bwMode="auto">
            <a:xfrm>
              <a:off x="4604" y="297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97" name="Oval 37"/>
            <p:cNvSpPr>
              <a:spLocks noChangeArrowheads="1"/>
            </p:cNvSpPr>
            <p:nvPr/>
          </p:nvSpPr>
          <p:spPr bwMode="auto">
            <a:xfrm>
              <a:off x="4558" y="2704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98" name="Oval 38"/>
            <p:cNvSpPr>
              <a:spLocks noChangeArrowheads="1"/>
            </p:cNvSpPr>
            <p:nvPr/>
          </p:nvSpPr>
          <p:spPr bwMode="auto">
            <a:xfrm rot="1047606">
              <a:off x="4694" y="247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7799" name="Oval 39"/>
            <p:cNvSpPr>
              <a:spLocks noChangeArrowheads="1"/>
            </p:cNvSpPr>
            <p:nvPr/>
          </p:nvSpPr>
          <p:spPr bwMode="auto">
            <a:xfrm>
              <a:off x="4694" y="2750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 autoUpdateAnimBg="0"/>
      <p:bldP spid="11776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 descr="Голубая тисненая бумага"/>
          <p:cNvSpPr>
            <a:spLocks noChangeArrowheads="1"/>
          </p:cNvSpPr>
          <p:nvPr/>
        </p:nvSpPr>
        <p:spPr bwMode="auto">
          <a:xfrm>
            <a:off x="0" y="1988840"/>
            <a:ext cx="8001000" cy="34210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0" y="1916113"/>
            <a:ext cx="4641850" cy="358140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704850"/>
            <a:ext cx="83058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6000" dirty="0" smtClean="0">
                <a:solidFill>
                  <a:srgbClr val="800080"/>
                </a:solidFill>
                <a:latin typeface="Arial Unicode MS" pitchFamily="34" charset="-128"/>
              </a:rPr>
              <a:t> </a:t>
            </a:r>
            <a:r>
              <a:rPr lang="ru-RU" sz="4000" dirty="0">
                <a:solidFill>
                  <a:schemeClr val="tx1"/>
                </a:solidFill>
                <a:latin typeface="Arial Unicode MS" pitchFamily="34" charset="-128"/>
              </a:rPr>
              <a:t>Что произойдёт с зелёными эвгленами?</a:t>
            </a:r>
          </a:p>
        </p:txBody>
      </p:sp>
      <p:grpSp>
        <p:nvGrpSpPr>
          <p:cNvPr id="2" name="Group 83"/>
          <p:cNvGrpSpPr>
            <a:grpSpLocks/>
          </p:cNvGrpSpPr>
          <p:nvPr/>
        </p:nvGrpSpPr>
        <p:grpSpPr bwMode="auto">
          <a:xfrm rot="7586503">
            <a:off x="6429376" y="3443287"/>
            <a:ext cx="241300" cy="644525"/>
            <a:chOff x="4360" y="1908"/>
            <a:chExt cx="680" cy="1812"/>
          </a:xfrm>
        </p:grpSpPr>
        <p:sp>
          <p:nvSpPr>
            <p:cNvPr id="118868" name="Freeform 84"/>
            <p:cNvSpPr>
              <a:spLocks/>
            </p:cNvSpPr>
            <p:nvPr/>
          </p:nvSpPr>
          <p:spPr bwMode="auto">
            <a:xfrm>
              <a:off x="4360" y="2202"/>
              <a:ext cx="544" cy="1518"/>
            </a:xfrm>
            <a:custGeom>
              <a:avLst/>
              <a:gdLst/>
              <a:ahLst/>
              <a:cxnLst>
                <a:cxn ang="0">
                  <a:pos x="158" y="84"/>
                </a:cxn>
                <a:cxn ang="0">
                  <a:pos x="188" y="36"/>
                </a:cxn>
                <a:cxn ang="0">
                  <a:pos x="230" y="6"/>
                </a:cxn>
                <a:cxn ang="0">
                  <a:pos x="248" y="0"/>
                </a:cxn>
                <a:cxn ang="0">
                  <a:pos x="302" y="12"/>
                </a:cxn>
                <a:cxn ang="0">
                  <a:pos x="338" y="36"/>
                </a:cxn>
                <a:cxn ang="0">
                  <a:pos x="356" y="48"/>
                </a:cxn>
                <a:cxn ang="0">
                  <a:pos x="476" y="300"/>
                </a:cxn>
                <a:cxn ang="0">
                  <a:pos x="506" y="390"/>
                </a:cxn>
                <a:cxn ang="0">
                  <a:pos x="518" y="426"/>
                </a:cxn>
                <a:cxn ang="0">
                  <a:pos x="524" y="444"/>
                </a:cxn>
                <a:cxn ang="0">
                  <a:pos x="518" y="738"/>
                </a:cxn>
                <a:cxn ang="0">
                  <a:pos x="488" y="810"/>
                </a:cxn>
                <a:cxn ang="0">
                  <a:pos x="440" y="936"/>
                </a:cxn>
                <a:cxn ang="0">
                  <a:pos x="422" y="990"/>
                </a:cxn>
                <a:cxn ang="0">
                  <a:pos x="392" y="1044"/>
                </a:cxn>
                <a:cxn ang="0">
                  <a:pos x="326" y="1188"/>
                </a:cxn>
                <a:cxn ang="0">
                  <a:pos x="260" y="1368"/>
                </a:cxn>
                <a:cxn ang="0">
                  <a:pos x="206" y="1470"/>
                </a:cxn>
                <a:cxn ang="0">
                  <a:pos x="176" y="1518"/>
                </a:cxn>
                <a:cxn ang="0">
                  <a:pos x="140" y="1416"/>
                </a:cxn>
                <a:cxn ang="0">
                  <a:pos x="98" y="1224"/>
                </a:cxn>
                <a:cxn ang="0">
                  <a:pos x="80" y="1122"/>
                </a:cxn>
                <a:cxn ang="0">
                  <a:pos x="32" y="840"/>
                </a:cxn>
                <a:cxn ang="0">
                  <a:pos x="8" y="690"/>
                </a:cxn>
                <a:cxn ang="0">
                  <a:pos x="38" y="246"/>
                </a:cxn>
                <a:cxn ang="0">
                  <a:pos x="116" y="102"/>
                </a:cxn>
                <a:cxn ang="0">
                  <a:pos x="170" y="66"/>
                </a:cxn>
                <a:cxn ang="0">
                  <a:pos x="158" y="84"/>
                </a:cxn>
              </a:cxnLst>
              <a:rect l="0" t="0" r="r" b="b"/>
              <a:pathLst>
                <a:path w="544" h="1518">
                  <a:moveTo>
                    <a:pt x="158" y="84"/>
                  </a:moveTo>
                  <a:cubicBezTo>
                    <a:pt x="172" y="41"/>
                    <a:pt x="159" y="55"/>
                    <a:pt x="188" y="36"/>
                  </a:cubicBezTo>
                  <a:cubicBezTo>
                    <a:pt x="198" y="6"/>
                    <a:pt x="188" y="20"/>
                    <a:pt x="230" y="6"/>
                  </a:cubicBezTo>
                  <a:cubicBezTo>
                    <a:pt x="236" y="4"/>
                    <a:pt x="248" y="0"/>
                    <a:pt x="248" y="0"/>
                  </a:cubicBezTo>
                  <a:cubicBezTo>
                    <a:pt x="258" y="2"/>
                    <a:pt x="289" y="5"/>
                    <a:pt x="302" y="12"/>
                  </a:cubicBezTo>
                  <a:cubicBezTo>
                    <a:pt x="315" y="19"/>
                    <a:pt x="326" y="28"/>
                    <a:pt x="338" y="36"/>
                  </a:cubicBezTo>
                  <a:cubicBezTo>
                    <a:pt x="344" y="40"/>
                    <a:pt x="356" y="48"/>
                    <a:pt x="356" y="48"/>
                  </a:cubicBezTo>
                  <a:cubicBezTo>
                    <a:pt x="386" y="137"/>
                    <a:pt x="438" y="215"/>
                    <a:pt x="476" y="300"/>
                  </a:cubicBezTo>
                  <a:cubicBezTo>
                    <a:pt x="489" y="328"/>
                    <a:pt x="496" y="361"/>
                    <a:pt x="506" y="390"/>
                  </a:cubicBezTo>
                  <a:cubicBezTo>
                    <a:pt x="510" y="402"/>
                    <a:pt x="514" y="414"/>
                    <a:pt x="518" y="426"/>
                  </a:cubicBezTo>
                  <a:cubicBezTo>
                    <a:pt x="520" y="432"/>
                    <a:pt x="524" y="444"/>
                    <a:pt x="524" y="444"/>
                  </a:cubicBezTo>
                  <a:cubicBezTo>
                    <a:pt x="536" y="542"/>
                    <a:pt x="544" y="642"/>
                    <a:pt x="518" y="738"/>
                  </a:cubicBezTo>
                  <a:cubicBezTo>
                    <a:pt x="510" y="768"/>
                    <a:pt x="499" y="784"/>
                    <a:pt x="488" y="810"/>
                  </a:cubicBezTo>
                  <a:cubicBezTo>
                    <a:pt x="471" y="849"/>
                    <a:pt x="453" y="896"/>
                    <a:pt x="440" y="936"/>
                  </a:cubicBezTo>
                  <a:cubicBezTo>
                    <a:pt x="435" y="952"/>
                    <a:pt x="431" y="976"/>
                    <a:pt x="422" y="990"/>
                  </a:cubicBezTo>
                  <a:cubicBezTo>
                    <a:pt x="411" y="1006"/>
                    <a:pt x="400" y="1026"/>
                    <a:pt x="392" y="1044"/>
                  </a:cubicBezTo>
                  <a:cubicBezTo>
                    <a:pt x="370" y="1094"/>
                    <a:pt x="366" y="1148"/>
                    <a:pt x="326" y="1188"/>
                  </a:cubicBezTo>
                  <a:cubicBezTo>
                    <a:pt x="306" y="1249"/>
                    <a:pt x="280" y="1307"/>
                    <a:pt x="260" y="1368"/>
                  </a:cubicBezTo>
                  <a:cubicBezTo>
                    <a:pt x="248" y="1404"/>
                    <a:pt x="238" y="1448"/>
                    <a:pt x="206" y="1470"/>
                  </a:cubicBezTo>
                  <a:cubicBezTo>
                    <a:pt x="198" y="1493"/>
                    <a:pt x="184" y="1495"/>
                    <a:pt x="176" y="1518"/>
                  </a:cubicBezTo>
                  <a:cubicBezTo>
                    <a:pt x="155" y="1486"/>
                    <a:pt x="150" y="1452"/>
                    <a:pt x="140" y="1416"/>
                  </a:cubicBezTo>
                  <a:cubicBezTo>
                    <a:pt x="123" y="1353"/>
                    <a:pt x="108" y="1288"/>
                    <a:pt x="98" y="1224"/>
                  </a:cubicBezTo>
                  <a:cubicBezTo>
                    <a:pt x="83" y="1126"/>
                    <a:pt x="96" y="1169"/>
                    <a:pt x="80" y="1122"/>
                  </a:cubicBezTo>
                  <a:cubicBezTo>
                    <a:pt x="68" y="1039"/>
                    <a:pt x="58" y="917"/>
                    <a:pt x="32" y="840"/>
                  </a:cubicBezTo>
                  <a:cubicBezTo>
                    <a:pt x="25" y="791"/>
                    <a:pt x="23" y="736"/>
                    <a:pt x="8" y="690"/>
                  </a:cubicBezTo>
                  <a:cubicBezTo>
                    <a:pt x="11" y="554"/>
                    <a:pt x="0" y="387"/>
                    <a:pt x="38" y="246"/>
                  </a:cubicBezTo>
                  <a:cubicBezTo>
                    <a:pt x="54" y="187"/>
                    <a:pt x="83" y="152"/>
                    <a:pt x="116" y="102"/>
                  </a:cubicBezTo>
                  <a:cubicBezTo>
                    <a:pt x="119" y="98"/>
                    <a:pt x="165" y="56"/>
                    <a:pt x="170" y="66"/>
                  </a:cubicBezTo>
                  <a:cubicBezTo>
                    <a:pt x="173" y="72"/>
                    <a:pt x="162" y="78"/>
                    <a:pt x="158" y="84"/>
                  </a:cubicBezTo>
                  <a:close/>
                </a:path>
              </a:pathLst>
            </a:custGeom>
            <a:solidFill>
              <a:srgbClr val="CCFFCC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8869" name="Freeform 85"/>
            <p:cNvSpPr>
              <a:spLocks/>
            </p:cNvSpPr>
            <p:nvPr/>
          </p:nvSpPr>
          <p:spPr bwMode="auto">
            <a:xfrm>
              <a:off x="4614" y="1908"/>
              <a:ext cx="426" cy="1212"/>
            </a:xfrm>
            <a:custGeom>
              <a:avLst/>
              <a:gdLst/>
              <a:ahLst/>
              <a:cxnLst>
                <a:cxn ang="0">
                  <a:pos x="0" y="300"/>
                </a:cxn>
                <a:cxn ang="0">
                  <a:pos x="6" y="234"/>
                </a:cxn>
                <a:cxn ang="0">
                  <a:pos x="30" y="144"/>
                </a:cxn>
                <a:cxn ang="0">
                  <a:pos x="126" y="0"/>
                </a:cxn>
                <a:cxn ang="0">
                  <a:pos x="216" y="18"/>
                </a:cxn>
                <a:cxn ang="0">
                  <a:pos x="252" y="42"/>
                </a:cxn>
                <a:cxn ang="0">
                  <a:pos x="270" y="54"/>
                </a:cxn>
                <a:cxn ang="0">
                  <a:pos x="330" y="180"/>
                </a:cxn>
                <a:cxn ang="0">
                  <a:pos x="396" y="510"/>
                </a:cxn>
                <a:cxn ang="0">
                  <a:pos x="414" y="564"/>
                </a:cxn>
                <a:cxn ang="0">
                  <a:pos x="420" y="582"/>
                </a:cxn>
                <a:cxn ang="0">
                  <a:pos x="414" y="714"/>
                </a:cxn>
                <a:cxn ang="0">
                  <a:pos x="396" y="768"/>
                </a:cxn>
                <a:cxn ang="0">
                  <a:pos x="372" y="912"/>
                </a:cxn>
                <a:cxn ang="0">
                  <a:pos x="366" y="1098"/>
                </a:cxn>
                <a:cxn ang="0">
                  <a:pos x="330" y="1152"/>
                </a:cxn>
                <a:cxn ang="0">
                  <a:pos x="318" y="1212"/>
                </a:cxn>
              </a:cxnLst>
              <a:rect l="0" t="0" r="r" b="b"/>
              <a:pathLst>
                <a:path w="426" h="1212">
                  <a:moveTo>
                    <a:pt x="0" y="300"/>
                  </a:moveTo>
                  <a:cubicBezTo>
                    <a:pt x="2" y="278"/>
                    <a:pt x="3" y="256"/>
                    <a:pt x="6" y="234"/>
                  </a:cubicBezTo>
                  <a:cubicBezTo>
                    <a:pt x="10" y="202"/>
                    <a:pt x="20" y="174"/>
                    <a:pt x="30" y="144"/>
                  </a:cubicBezTo>
                  <a:cubicBezTo>
                    <a:pt x="50" y="85"/>
                    <a:pt x="58" y="17"/>
                    <a:pt x="126" y="0"/>
                  </a:cubicBezTo>
                  <a:cubicBezTo>
                    <a:pt x="152" y="4"/>
                    <a:pt x="191" y="4"/>
                    <a:pt x="216" y="18"/>
                  </a:cubicBezTo>
                  <a:cubicBezTo>
                    <a:pt x="229" y="25"/>
                    <a:pt x="240" y="34"/>
                    <a:pt x="252" y="42"/>
                  </a:cubicBezTo>
                  <a:cubicBezTo>
                    <a:pt x="258" y="46"/>
                    <a:pt x="270" y="54"/>
                    <a:pt x="270" y="54"/>
                  </a:cubicBezTo>
                  <a:cubicBezTo>
                    <a:pt x="301" y="100"/>
                    <a:pt x="321" y="125"/>
                    <a:pt x="330" y="180"/>
                  </a:cubicBezTo>
                  <a:cubicBezTo>
                    <a:pt x="333" y="274"/>
                    <a:pt x="315" y="429"/>
                    <a:pt x="396" y="510"/>
                  </a:cubicBezTo>
                  <a:cubicBezTo>
                    <a:pt x="402" y="528"/>
                    <a:pt x="408" y="546"/>
                    <a:pt x="414" y="564"/>
                  </a:cubicBezTo>
                  <a:cubicBezTo>
                    <a:pt x="416" y="570"/>
                    <a:pt x="420" y="582"/>
                    <a:pt x="420" y="582"/>
                  </a:cubicBezTo>
                  <a:cubicBezTo>
                    <a:pt x="426" y="628"/>
                    <a:pt x="426" y="669"/>
                    <a:pt x="414" y="714"/>
                  </a:cubicBezTo>
                  <a:cubicBezTo>
                    <a:pt x="409" y="732"/>
                    <a:pt x="399" y="749"/>
                    <a:pt x="396" y="768"/>
                  </a:cubicBezTo>
                  <a:cubicBezTo>
                    <a:pt x="388" y="816"/>
                    <a:pt x="379" y="864"/>
                    <a:pt x="372" y="912"/>
                  </a:cubicBezTo>
                  <a:cubicBezTo>
                    <a:pt x="370" y="974"/>
                    <a:pt x="374" y="1037"/>
                    <a:pt x="366" y="1098"/>
                  </a:cubicBezTo>
                  <a:cubicBezTo>
                    <a:pt x="363" y="1119"/>
                    <a:pt x="330" y="1152"/>
                    <a:pt x="330" y="1152"/>
                  </a:cubicBezTo>
                  <a:cubicBezTo>
                    <a:pt x="326" y="1172"/>
                    <a:pt x="318" y="1192"/>
                    <a:pt x="318" y="1212"/>
                  </a:cubicBezTo>
                </a:path>
              </a:pathLst>
            </a:custGeom>
            <a:noFill/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8870" name="Oval 86" descr="Коричневый мрамор"/>
            <p:cNvSpPr>
              <a:spLocks noChangeArrowheads="1"/>
            </p:cNvSpPr>
            <p:nvPr/>
          </p:nvSpPr>
          <p:spPr bwMode="auto">
            <a:xfrm>
              <a:off x="4513" y="2478"/>
              <a:ext cx="136" cy="136"/>
            </a:xfrm>
            <a:prstGeom prst="ellipse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871" name="Oval 87"/>
            <p:cNvSpPr>
              <a:spLocks noChangeArrowheads="1"/>
            </p:cNvSpPr>
            <p:nvPr/>
          </p:nvSpPr>
          <p:spPr bwMode="auto">
            <a:xfrm>
              <a:off x="4604" y="2296"/>
              <a:ext cx="90" cy="91"/>
            </a:xfrm>
            <a:prstGeom prst="ellipse">
              <a:avLst/>
            </a:prstGeom>
            <a:solidFill>
              <a:srgbClr val="FF5050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872" name="Oval 88"/>
            <p:cNvSpPr>
              <a:spLocks noChangeArrowheads="1"/>
            </p:cNvSpPr>
            <p:nvPr/>
          </p:nvSpPr>
          <p:spPr bwMode="auto">
            <a:xfrm>
              <a:off x="4422" y="2659"/>
              <a:ext cx="91" cy="227"/>
            </a:xfrm>
            <a:prstGeom prst="ellipse">
              <a:avLst/>
            </a:prstGeom>
            <a:solidFill>
              <a:srgbClr val="33CC33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873" name="Oval 89"/>
            <p:cNvSpPr>
              <a:spLocks noChangeArrowheads="1"/>
            </p:cNvSpPr>
            <p:nvPr/>
          </p:nvSpPr>
          <p:spPr bwMode="auto">
            <a:xfrm>
              <a:off x="4468" y="2886"/>
              <a:ext cx="91" cy="227"/>
            </a:xfrm>
            <a:prstGeom prst="ellipse">
              <a:avLst/>
            </a:prstGeom>
            <a:solidFill>
              <a:srgbClr val="33CC33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874" name="Oval 90"/>
            <p:cNvSpPr>
              <a:spLocks noChangeArrowheads="1"/>
            </p:cNvSpPr>
            <p:nvPr/>
          </p:nvSpPr>
          <p:spPr bwMode="auto">
            <a:xfrm>
              <a:off x="4513" y="3158"/>
              <a:ext cx="91" cy="227"/>
            </a:xfrm>
            <a:prstGeom prst="ellipse">
              <a:avLst/>
            </a:prstGeom>
            <a:solidFill>
              <a:srgbClr val="33CC33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875" name="Oval 91"/>
            <p:cNvSpPr>
              <a:spLocks noChangeArrowheads="1"/>
            </p:cNvSpPr>
            <p:nvPr/>
          </p:nvSpPr>
          <p:spPr bwMode="auto">
            <a:xfrm>
              <a:off x="4604" y="2976"/>
              <a:ext cx="91" cy="227"/>
            </a:xfrm>
            <a:prstGeom prst="ellipse">
              <a:avLst/>
            </a:prstGeom>
            <a:solidFill>
              <a:srgbClr val="33CC33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876" name="Oval 92"/>
            <p:cNvSpPr>
              <a:spLocks noChangeArrowheads="1"/>
            </p:cNvSpPr>
            <p:nvPr/>
          </p:nvSpPr>
          <p:spPr bwMode="auto">
            <a:xfrm>
              <a:off x="4558" y="2704"/>
              <a:ext cx="91" cy="227"/>
            </a:xfrm>
            <a:prstGeom prst="ellipse">
              <a:avLst/>
            </a:prstGeom>
            <a:solidFill>
              <a:srgbClr val="33CC33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877" name="Oval 93"/>
            <p:cNvSpPr>
              <a:spLocks noChangeArrowheads="1"/>
            </p:cNvSpPr>
            <p:nvPr/>
          </p:nvSpPr>
          <p:spPr bwMode="auto">
            <a:xfrm rot="1047606">
              <a:off x="4694" y="2478"/>
              <a:ext cx="91" cy="227"/>
            </a:xfrm>
            <a:prstGeom prst="ellipse">
              <a:avLst/>
            </a:prstGeom>
            <a:solidFill>
              <a:srgbClr val="33CC33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878" name="Oval 94"/>
            <p:cNvSpPr>
              <a:spLocks noChangeArrowheads="1"/>
            </p:cNvSpPr>
            <p:nvPr/>
          </p:nvSpPr>
          <p:spPr bwMode="auto">
            <a:xfrm>
              <a:off x="4694" y="2750"/>
              <a:ext cx="91" cy="227"/>
            </a:xfrm>
            <a:prstGeom prst="ellipse">
              <a:avLst/>
            </a:prstGeom>
            <a:solidFill>
              <a:srgbClr val="33CC33"/>
            </a:soli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3" name="Group 300"/>
          <p:cNvGrpSpPr>
            <a:grpSpLocks/>
          </p:cNvGrpSpPr>
          <p:nvPr/>
        </p:nvGrpSpPr>
        <p:grpSpPr bwMode="auto">
          <a:xfrm>
            <a:off x="1331913" y="2708275"/>
            <a:ext cx="2660650" cy="2316163"/>
            <a:chOff x="839" y="1706"/>
            <a:chExt cx="1676" cy="1459"/>
          </a:xfrm>
        </p:grpSpPr>
        <p:grpSp>
          <p:nvGrpSpPr>
            <p:cNvPr id="4" name="Group 47"/>
            <p:cNvGrpSpPr>
              <a:grpSpLocks/>
            </p:cNvGrpSpPr>
            <p:nvPr/>
          </p:nvGrpSpPr>
          <p:grpSpPr bwMode="auto">
            <a:xfrm rot="5111735">
              <a:off x="2236" y="1806"/>
              <a:ext cx="152" cy="406"/>
              <a:chOff x="4360" y="1908"/>
              <a:chExt cx="680" cy="1812"/>
            </a:xfrm>
          </p:grpSpPr>
          <p:sp>
            <p:nvSpPr>
              <p:cNvPr id="118832" name="Freeform 48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833" name="Freeform 49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834" name="Oval 50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35" name="Oval 51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36" name="Oval 52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37" name="Oval 53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38" name="Oval 54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39" name="Oval 55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40" name="Oval 56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41" name="Oval 57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42" name="Oval 58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5" name="Group 59"/>
            <p:cNvGrpSpPr>
              <a:grpSpLocks/>
            </p:cNvGrpSpPr>
            <p:nvPr/>
          </p:nvGrpSpPr>
          <p:grpSpPr bwMode="auto">
            <a:xfrm rot="7294128">
              <a:off x="966" y="1579"/>
              <a:ext cx="152" cy="406"/>
              <a:chOff x="4360" y="1908"/>
              <a:chExt cx="680" cy="1812"/>
            </a:xfrm>
          </p:grpSpPr>
          <p:sp>
            <p:nvSpPr>
              <p:cNvPr id="118844" name="Freeform 60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845" name="Freeform 61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846" name="Oval 62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47" name="Oval 63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48" name="Oval 64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49" name="Oval 65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50" name="Oval 66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51" name="Oval 67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52" name="Oval 68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53" name="Oval 69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54" name="Oval 70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6" name="Group 71"/>
            <p:cNvGrpSpPr>
              <a:grpSpLocks/>
            </p:cNvGrpSpPr>
            <p:nvPr/>
          </p:nvGrpSpPr>
          <p:grpSpPr bwMode="auto">
            <a:xfrm rot="5111735">
              <a:off x="1556" y="2532"/>
              <a:ext cx="152" cy="406"/>
              <a:chOff x="4360" y="1908"/>
              <a:chExt cx="680" cy="1812"/>
            </a:xfrm>
          </p:grpSpPr>
          <p:sp>
            <p:nvSpPr>
              <p:cNvPr id="118856" name="Freeform 72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857" name="Freeform 73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858" name="Oval 74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59" name="Oval 75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60" name="Oval 76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61" name="Oval 77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62" name="Oval 78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63" name="Oval 79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64" name="Oval 80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65" name="Oval 81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66" name="Oval 82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7" name="Group 95"/>
            <p:cNvGrpSpPr>
              <a:grpSpLocks/>
            </p:cNvGrpSpPr>
            <p:nvPr/>
          </p:nvGrpSpPr>
          <p:grpSpPr bwMode="auto">
            <a:xfrm rot="5111735">
              <a:off x="1011" y="2804"/>
              <a:ext cx="152" cy="406"/>
              <a:chOff x="4360" y="1908"/>
              <a:chExt cx="680" cy="1812"/>
            </a:xfrm>
          </p:grpSpPr>
          <p:sp>
            <p:nvSpPr>
              <p:cNvPr id="118880" name="Freeform 96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881" name="Freeform 97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882" name="Oval 98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83" name="Oval 99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84" name="Oval 100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85" name="Oval 101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86" name="Oval 102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87" name="Oval 103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88" name="Oval 104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89" name="Oval 105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890" name="Oval 106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8" name="Group 119"/>
            <p:cNvGrpSpPr>
              <a:grpSpLocks/>
            </p:cNvGrpSpPr>
            <p:nvPr/>
          </p:nvGrpSpPr>
          <p:grpSpPr bwMode="auto">
            <a:xfrm rot="1293790">
              <a:off x="2236" y="2759"/>
              <a:ext cx="152" cy="406"/>
              <a:chOff x="4360" y="1908"/>
              <a:chExt cx="680" cy="1812"/>
            </a:xfrm>
          </p:grpSpPr>
          <p:sp>
            <p:nvSpPr>
              <p:cNvPr id="118904" name="Freeform 120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905" name="Freeform 121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8906" name="Oval 122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907" name="Oval 123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908" name="Oval 124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909" name="Oval 125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910" name="Oval 126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911" name="Oval 127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912" name="Oval 128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913" name="Oval 129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8914" name="Oval 130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grpSp>
        <p:nvGrpSpPr>
          <p:cNvPr id="9" name="Group 155"/>
          <p:cNvGrpSpPr>
            <a:grpSpLocks/>
          </p:cNvGrpSpPr>
          <p:nvPr/>
        </p:nvGrpSpPr>
        <p:grpSpPr bwMode="auto">
          <a:xfrm rot="3435028">
            <a:off x="5133976" y="3011487"/>
            <a:ext cx="241300" cy="644525"/>
            <a:chOff x="4360" y="1908"/>
            <a:chExt cx="680" cy="1812"/>
          </a:xfrm>
        </p:grpSpPr>
        <p:sp>
          <p:nvSpPr>
            <p:cNvPr id="118940" name="Freeform 156"/>
            <p:cNvSpPr>
              <a:spLocks/>
            </p:cNvSpPr>
            <p:nvPr/>
          </p:nvSpPr>
          <p:spPr bwMode="auto">
            <a:xfrm>
              <a:off x="4360" y="2202"/>
              <a:ext cx="544" cy="1518"/>
            </a:xfrm>
            <a:custGeom>
              <a:avLst/>
              <a:gdLst/>
              <a:ahLst/>
              <a:cxnLst>
                <a:cxn ang="0">
                  <a:pos x="158" y="84"/>
                </a:cxn>
                <a:cxn ang="0">
                  <a:pos x="188" y="36"/>
                </a:cxn>
                <a:cxn ang="0">
                  <a:pos x="230" y="6"/>
                </a:cxn>
                <a:cxn ang="0">
                  <a:pos x="248" y="0"/>
                </a:cxn>
                <a:cxn ang="0">
                  <a:pos x="302" y="12"/>
                </a:cxn>
                <a:cxn ang="0">
                  <a:pos x="338" y="36"/>
                </a:cxn>
                <a:cxn ang="0">
                  <a:pos x="356" y="48"/>
                </a:cxn>
                <a:cxn ang="0">
                  <a:pos x="476" y="300"/>
                </a:cxn>
                <a:cxn ang="0">
                  <a:pos x="506" y="390"/>
                </a:cxn>
                <a:cxn ang="0">
                  <a:pos x="518" y="426"/>
                </a:cxn>
                <a:cxn ang="0">
                  <a:pos x="524" y="444"/>
                </a:cxn>
                <a:cxn ang="0">
                  <a:pos x="518" y="738"/>
                </a:cxn>
                <a:cxn ang="0">
                  <a:pos x="488" y="810"/>
                </a:cxn>
                <a:cxn ang="0">
                  <a:pos x="440" y="936"/>
                </a:cxn>
                <a:cxn ang="0">
                  <a:pos x="422" y="990"/>
                </a:cxn>
                <a:cxn ang="0">
                  <a:pos x="392" y="1044"/>
                </a:cxn>
                <a:cxn ang="0">
                  <a:pos x="326" y="1188"/>
                </a:cxn>
                <a:cxn ang="0">
                  <a:pos x="260" y="1368"/>
                </a:cxn>
                <a:cxn ang="0">
                  <a:pos x="206" y="1470"/>
                </a:cxn>
                <a:cxn ang="0">
                  <a:pos x="176" y="1518"/>
                </a:cxn>
                <a:cxn ang="0">
                  <a:pos x="140" y="1416"/>
                </a:cxn>
                <a:cxn ang="0">
                  <a:pos x="98" y="1224"/>
                </a:cxn>
                <a:cxn ang="0">
                  <a:pos x="80" y="1122"/>
                </a:cxn>
                <a:cxn ang="0">
                  <a:pos x="32" y="840"/>
                </a:cxn>
                <a:cxn ang="0">
                  <a:pos x="8" y="690"/>
                </a:cxn>
                <a:cxn ang="0">
                  <a:pos x="38" y="246"/>
                </a:cxn>
                <a:cxn ang="0">
                  <a:pos x="116" y="102"/>
                </a:cxn>
                <a:cxn ang="0">
                  <a:pos x="170" y="66"/>
                </a:cxn>
                <a:cxn ang="0">
                  <a:pos x="158" y="84"/>
                </a:cxn>
              </a:cxnLst>
              <a:rect l="0" t="0" r="r" b="b"/>
              <a:pathLst>
                <a:path w="544" h="1518">
                  <a:moveTo>
                    <a:pt x="158" y="84"/>
                  </a:moveTo>
                  <a:cubicBezTo>
                    <a:pt x="172" y="41"/>
                    <a:pt x="159" y="55"/>
                    <a:pt x="188" y="36"/>
                  </a:cubicBezTo>
                  <a:cubicBezTo>
                    <a:pt x="198" y="6"/>
                    <a:pt x="188" y="20"/>
                    <a:pt x="230" y="6"/>
                  </a:cubicBezTo>
                  <a:cubicBezTo>
                    <a:pt x="236" y="4"/>
                    <a:pt x="248" y="0"/>
                    <a:pt x="248" y="0"/>
                  </a:cubicBezTo>
                  <a:cubicBezTo>
                    <a:pt x="258" y="2"/>
                    <a:pt x="289" y="5"/>
                    <a:pt x="302" y="12"/>
                  </a:cubicBezTo>
                  <a:cubicBezTo>
                    <a:pt x="315" y="19"/>
                    <a:pt x="326" y="28"/>
                    <a:pt x="338" y="36"/>
                  </a:cubicBezTo>
                  <a:cubicBezTo>
                    <a:pt x="344" y="40"/>
                    <a:pt x="356" y="48"/>
                    <a:pt x="356" y="48"/>
                  </a:cubicBezTo>
                  <a:cubicBezTo>
                    <a:pt x="386" y="137"/>
                    <a:pt x="438" y="215"/>
                    <a:pt x="476" y="300"/>
                  </a:cubicBezTo>
                  <a:cubicBezTo>
                    <a:pt x="489" y="328"/>
                    <a:pt x="496" y="361"/>
                    <a:pt x="506" y="390"/>
                  </a:cubicBezTo>
                  <a:cubicBezTo>
                    <a:pt x="510" y="402"/>
                    <a:pt x="514" y="414"/>
                    <a:pt x="518" y="426"/>
                  </a:cubicBezTo>
                  <a:cubicBezTo>
                    <a:pt x="520" y="432"/>
                    <a:pt x="524" y="444"/>
                    <a:pt x="524" y="444"/>
                  </a:cubicBezTo>
                  <a:cubicBezTo>
                    <a:pt x="536" y="542"/>
                    <a:pt x="544" y="642"/>
                    <a:pt x="518" y="738"/>
                  </a:cubicBezTo>
                  <a:cubicBezTo>
                    <a:pt x="510" y="768"/>
                    <a:pt x="499" y="784"/>
                    <a:pt x="488" y="810"/>
                  </a:cubicBezTo>
                  <a:cubicBezTo>
                    <a:pt x="471" y="849"/>
                    <a:pt x="453" y="896"/>
                    <a:pt x="440" y="936"/>
                  </a:cubicBezTo>
                  <a:cubicBezTo>
                    <a:pt x="435" y="952"/>
                    <a:pt x="431" y="976"/>
                    <a:pt x="422" y="990"/>
                  </a:cubicBezTo>
                  <a:cubicBezTo>
                    <a:pt x="411" y="1006"/>
                    <a:pt x="400" y="1026"/>
                    <a:pt x="392" y="1044"/>
                  </a:cubicBezTo>
                  <a:cubicBezTo>
                    <a:pt x="370" y="1094"/>
                    <a:pt x="366" y="1148"/>
                    <a:pt x="326" y="1188"/>
                  </a:cubicBezTo>
                  <a:cubicBezTo>
                    <a:pt x="306" y="1249"/>
                    <a:pt x="280" y="1307"/>
                    <a:pt x="260" y="1368"/>
                  </a:cubicBezTo>
                  <a:cubicBezTo>
                    <a:pt x="248" y="1404"/>
                    <a:pt x="238" y="1448"/>
                    <a:pt x="206" y="1470"/>
                  </a:cubicBezTo>
                  <a:cubicBezTo>
                    <a:pt x="198" y="1493"/>
                    <a:pt x="184" y="1495"/>
                    <a:pt x="176" y="1518"/>
                  </a:cubicBezTo>
                  <a:cubicBezTo>
                    <a:pt x="155" y="1486"/>
                    <a:pt x="150" y="1452"/>
                    <a:pt x="140" y="1416"/>
                  </a:cubicBezTo>
                  <a:cubicBezTo>
                    <a:pt x="123" y="1353"/>
                    <a:pt x="108" y="1288"/>
                    <a:pt x="98" y="1224"/>
                  </a:cubicBezTo>
                  <a:cubicBezTo>
                    <a:pt x="83" y="1126"/>
                    <a:pt x="96" y="1169"/>
                    <a:pt x="80" y="1122"/>
                  </a:cubicBezTo>
                  <a:cubicBezTo>
                    <a:pt x="68" y="1039"/>
                    <a:pt x="58" y="917"/>
                    <a:pt x="32" y="840"/>
                  </a:cubicBezTo>
                  <a:cubicBezTo>
                    <a:pt x="25" y="791"/>
                    <a:pt x="23" y="736"/>
                    <a:pt x="8" y="690"/>
                  </a:cubicBezTo>
                  <a:cubicBezTo>
                    <a:pt x="11" y="554"/>
                    <a:pt x="0" y="387"/>
                    <a:pt x="38" y="246"/>
                  </a:cubicBezTo>
                  <a:cubicBezTo>
                    <a:pt x="54" y="187"/>
                    <a:pt x="83" y="152"/>
                    <a:pt x="116" y="102"/>
                  </a:cubicBezTo>
                  <a:cubicBezTo>
                    <a:pt x="119" y="98"/>
                    <a:pt x="165" y="56"/>
                    <a:pt x="170" y="66"/>
                  </a:cubicBezTo>
                  <a:cubicBezTo>
                    <a:pt x="173" y="72"/>
                    <a:pt x="162" y="78"/>
                    <a:pt x="158" y="84"/>
                  </a:cubicBezTo>
                  <a:close/>
                </a:path>
              </a:pathLst>
            </a:cu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8941" name="Freeform 157"/>
            <p:cNvSpPr>
              <a:spLocks/>
            </p:cNvSpPr>
            <p:nvPr/>
          </p:nvSpPr>
          <p:spPr bwMode="auto">
            <a:xfrm>
              <a:off x="4614" y="1908"/>
              <a:ext cx="426" cy="1212"/>
            </a:xfrm>
            <a:custGeom>
              <a:avLst/>
              <a:gdLst/>
              <a:ahLst/>
              <a:cxnLst>
                <a:cxn ang="0">
                  <a:pos x="0" y="300"/>
                </a:cxn>
                <a:cxn ang="0">
                  <a:pos x="6" y="234"/>
                </a:cxn>
                <a:cxn ang="0">
                  <a:pos x="30" y="144"/>
                </a:cxn>
                <a:cxn ang="0">
                  <a:pos x="126" y="0"/>
                </a:cxn>
                <a:cxn ang="0">
                  <a:pos x="216" y="18"/>
                </a:cxn>
                <a:cxn ang="0">
                  <a:pos x="252" y="42"/>
                </a:cxn>
                <a:cxn ang="0">
                  <a:pos x="270" y="54"/>
                </a:cxn>
                <a:cxn ang="0">
                  <a:pos x="330" y="180"/>
                </a:cxn>
                <a:cxn ang="0">
                  <a:pos x="396" y="510"/>
                </a:cxn>
                <a:cxn ang="0">
                  <a:pos x="414" y="564"/>
                </a:cxn>
                <a:cxn ang="0">
                  <a:pos x="420" y="582"/>
                </a:cxn>
                <a:cxn ang="0">
                  <a:pos x="414" y="714"/>
                </a:cxn>
                <a:cxn ang="0">
                  <a:pos x="396" y="768"/>
                </a:cxn>
                <a:cxn ang="0">
                  <a:pos x="372" y="912"/>
                </a:cxn>
                <a:cxn ang="0">
                  <a:pos x="366" y="1098"/>
                </a:cxn>
                <a:cxn ang="0">
                  <a:pos x="330" y="1152"/>
                </a:cxn>
                <a:cxn ang="0">
                  <a:pos x="318" y="1212"/>
                </a:cxn>
              </a:cxnLst>
              <a:rect l="0" t="0" r="r" b="b"/>
              <a:pathLst>
                <a:path w="426" h="1212">
                  <a:moveTo>
                    <a:pt x="0" y="300"/>
                  </a:moveTo>
                  <a:cubicBezTo>
                    <a:pt x="2" y="278"/>
                    <a:pt x="3" y="256"/>
                    <a:pt x="6" y="234"/>
                  </a:cubicBezTo>
                  <a:cubicBezTo>
                    <a:pt x="10" y="202"/>
                    <a:pt x="20" y="174"/>
                    <a:pt x="30" y="144"/>
                  </a:cubicBezTo>
                  <a:cubicBezTo>
                    <a:pt x="50" y="85"/>
                    <a:pt x="58" y="17"/>
                    <a:pt x="126" y="0"/>
                  </a:cubicBezTo>
                  <a:cubicBezTo>
                    <a:pt x="152" y="4"/>
                    <a:pt x="191" y="4"/>
                    <a:pt x="216" y="18"/>
                  </a:cubicBezTo>
                  <a:cubicBezTo>
                    <a:pt x="229" y="25"/>
                    <a:pt x="240" y="34"/>
                    <a:pt x="252" y="42"/>
                  </a:cubicBezTo>
                  <a:cubicBezTo>
                    <a:pt x="258" y="46"/>
                    <a:pt x="270" y="54"/>
                    <a:pt x="270" y="54"/>
                  </a:cubicBezTo>
                  <a:cubicBezTo>
                    <a:pt x="301" y="100"/>
                    <a:pt x="321" y="125"/>
                    <a:pt x="330" y="180"/>
                  </a:cubicBezTo>
                  <a:cubicBezTo>
                    <a:pt x="333" y="274"/>
                    <a:pt x="315" y="429"/>
                    <a:pt x="396" y="510"/>
                  </a:cubicBezTo>
                  <a:cubicBezTo>
                    <a:pt x="402" y="528"/>
                    <a:pt x="408" y="546"/>
                    <a:pt x="414" y="564"/>
                  </a:cubicBezTo>
                  <a:cubicBezTo>
                    <a:pt x="416" y="570"/>
                    <a:pt x="420" y="582"/>
                    <a:pt x="420" y="582"/>
                  </a:cubicBezTo>
                  <a:cubicBezTo>
                    <a:pt x="426" y="628"/>
                    <a:pt x="426" y="669"/>
                    <a:pt x="414" y="714"/>
                  </a:cubicBezTo>
                  <a:cubicBezTo>
                    <a:pt x="409" y="732"/>
                    <a:pt x="399" y="749"/>
                    <a:pt x="396" y="768"/>
                  </a:cubicBezTo>
                  <a:cubicBezTo>
                    <a:pt x="388" y="816"/>
                    <a:pt x="379" y="864"/>
                    <a:pt x="372" y="912"/>
                  </a:cubicBezTo>
                  <a:cubicBezTo>
                    <a:pt x="370" y="974"/>
                    <a:pt x="374" y="1037"/>
                    <a:pt x="366" y="1098"/>
                  </a:cubicBezTo>
                  <a:cubicBezTo>
                    <a:pt x="363" y="1119"/>
                    <a:pt x="330" y="1152"/>
                    <a:pt x="330" y="1152"/>
                  </a:cubicBezTo>
                  <a:cubicBezTo>
                    <a:pt x="326" y="1172"/>
                    <a:pt x="318" y="1192"/>
                    <a:pt x="318" y="121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8942" name="Oval 158" descr="Коричневый мрамор"/>
            <p:cNvSpPr>
              <a:spLocks noChangeArrowheads="1"/>
            </p:cNvSpPr>
            <p:nvPr/>
          </p:nvSpPr>
          <p:spPr bwMode="auto">
            <a:xfrm>
              <a:off x="4513" y="2478"/>
              <a:ext cx="136" cy="136"/>
            </a:xfrm>
            <a:prstGeom prst="ellipse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43" name="Oval 159"/>
            <p:cNvSpPr>
              <a:spLocks noChangeArrowheads="1"/>
            </p:cNvSpPr>
            <p:nvPr/>
          </p:nvSpPr>
          <p:spPr bwMode="auto">
            <a:xfrm>
              <a:off x="4604" y="2296"/>
              <a:ext cx="90" cy="91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44" name="Oval 160"/>
            <p:cNvSpPr>
              <a:spLocks noChangeArrowheads="1"/>
            </p:cNvSpPr>
            <p:nvPr/>
          </p:nvSpPr>
          <p:spPr bwMode="auto">
            <a:xfrm>
              <a:off x="4422" y="2659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45" name="Oval 161"/>
            <p:cNvSpPr>
              <a:spLocks noChangeArrowheads="1"/>
            </p:cNvSpPr>
            <p:nvPr/>
          </p:nvSpPr>
          <p:spPr bwMode="auto">
            <a:xfrm>
              <a:off x="4468" y="288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46" name="Oval 162"/>
            <p:cNvSpPr>
              <a:spLocks noChangeArrowheads="1"/>
            </p:cNvSpPr>
            <p:nvPr/>
          </p:nvSpPr>
          <p:spPr bwMode="auto">
            <a:xfrm>
              <a:off x="4513" y="315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47" name="Oval 163"/>
            <p:cNvSpPr>
              <a:spLocks noChangeArrowheads="1"/>
            </p:cNvSpPr>
            <p:nvPr/>
          </p:nvSpPr>
          <p:spPr bwMode="auto">
            <a:xfrm>
              <a:off x="4604" y="297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48" name="Oval 164"/>
            <p:cNvSpPr>
              <a:spLocks noChangeArrowheads="1"/>
            </p:cNvSpPr>
            <p:nvPr/>
          </p:nvSpPr>
          <p:spPr bwMode="auto">
            <a:xfrm>
              <a:off x="4558" y="2704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49" name="Oval 165"/>
            <p:cNvSpPr>
              <a:spLocks noChangeArrowheads="1"/>
            </p:cNvSpPr>
            <p:nvPr/>
          </p:nvSpPr>
          <p:spPr bwMode="auto">
            <a:xfrm rot="1047606">
              <a:off x="4694" y="247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50" name="Oval 166"/>
            <p:cNvSpPr>
              <a:spLocks noChangeArrowheads="1"/>
            </p:cNvSpPr>
            <p:nvPr/>
          </p:nvSpPr>
          <p:spPr bwMode="auto">
            <a:xfrm>
              <a:off x="4694" y="2750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0" name="Group 191"/>
          <p:cNvGrpSpPr>
            <a:grpSpLocks/>
          </p:cNvGrpSpPr>
          <p:nvPr/>
        </p:nvGrpSpPr>
        <p:grpSpPr bwMode="auto">
          <a:xfrm rot="5111735">
            <a:off x="7150101" y="3082925"/>
            <a:ext cx="241300" cy="644525"/>
            <a:chOff x="4360" y="1908"/>
            <a:chExt cx="680" cy="1812"/>
          </a:xfrm>
        </p:grpSpPr>
        <p:sp>
          <p:nvSpPr>
            <p:cNvPr id="118976" name="Freeform 192"/>
            <p:cNvSpPr>
              <a:spLocks/>
            </p:cNvSpPr>
            <p:nvPr/>
          </p:nvSpPr>
          <p:spPr bwMode="auto">
            <a:xfrm>
              <a:off x="4360" y="2202"/>
              <a:ext cx="544" cy="1518"/>
            </a:xfrm>
            <a:custGeom>
              <a:avLst/>
              <a:gdLst/>
              <a:ahLst/>
              <a:cxnLst>
                <a:cxn ang="0">
                  <a:pos x="158" y="84"/>
                </a:cxn>
                <a:cxn ang="0">
                  <a:pos x="188" y="36"/>
                </a:cxn>
                <a:cxn ang="0">
                  <a:pos x="230" y="6"/>
                </a:cxn>
                <a:cxn ang="0">
                  <a:pos x="248" y="0"/>
                </a:cxn>
                <a:cxn ang="0">
                  <a:pos x="302" y="12"/>
                </a:cxn>
                <a:cxn ang="0">
                  <a:pos x="338" y="36"/>
                </a:cxn>
                <a:cxn ang="0">
                  <a:pos x="356" y="48"/>
                </a:cxn>
                <a:cxn ang="0">
                  <a:pos x="476" y="300"/>
                </a:cxn>
                <a:cxn ang="0">
                  <a:pos x="506" y="390"/>
                </a:cxn>
                <a:cxn ang="0">
                  <a:pos x="518" y="426"/>
                </a:cxn>
                <a:cxn ang="0">
                  <a:pos x="524" y="444"/>
                </a:cxn>
                <a:cxn ang="0">
                  <a:pos x="518" y="738"/>
                </a:cxn>
                <a:cxn ang="0">
                  <a:pos x="488" y="810"/>
                </a:cxn>
                <a:cxn ang="0">
                  <a:pos x="440" y="936"/>
                </a:cxn>
                <a:cxn ang="0">
                  <a:pos x="422" y="990"/>
                </a:cxn>
                <a:cxn ang="0">
                  <a:pos x="392" y="1044"/>
                </a:cxn>
                <a:cxn ang="0">
                  <a:pos x="326" y="1188"/>
                </a:cxn>
                <a:cxn ang="0">
                  <a:pos x="260" y="1368"/>
                </a:cxn>
                <a:cxn ang="0">
                  <a:pos x="206" y="1470"/>
                </a:cxn>
                <a:cxn ang="0">
                  <a:pos x="176" y="1518"/>
                </a:cxn>
                <a:cxn ang="0">
                  <a:pos x="140" y="1416"/>
                </a:cxn>
                <a:cxn ang="0">
                  <a:pos x="98" y="1224"/>
                </a:cxn>
                <a:cxn ang="0">
                  <a:pos x="80" y="1122"/>
                </a:cxn>
                <a:cxn ang="0">
                  <a:pos x="32" y="840"/>
                </a:cxn>
                <a:cxn ang="0">
                  <a:pos x="8" y="690"/>
                </a:cxn>
                <a:cxn ang="0">
                  <a:pos x="38" y="246"/>
                </a:cxn>
                <a:cxn ang="0">
                  <a:pos x="116" y="102"/>
                </a:cxn>
                <a:cxn ang="0">
                  <a:pos x="170" y="66"/>
                </a:cxn>
                <a:cxn ang="0">
                  <a:pos x="158" y="84"/>
                </a:cxn>
              </a:cxnLst>
              <a:rect l="0" t="0" r="r" b="b"/>
              <a:pathLst>
                <a:path w="544" h="1518">
                  <a:moveTo>
                    <a:pt x="158" y="84"/>
                  </a:moveTo>
                  <a:cubicBezTo>
                    <a:pt x="172" y="41"/>
                    <a:pt x="159" y="55"/>
                    <a:pt x="188" y="36"/>
                  </a:cubicBezTo>
                  <a:cubicBezTo>
                    <a:pt x="198" y="6"/>
                    <a:pt x="188" y="20"/>
                    <a:pt x="230" y="6"/>
                  </a:cubicBezTo>
                  <a:cubicBezTo>
                    <a:pt x="236" y="4"/>
                    <a:pt x="248" y="0"/>
                    <a:pt x="248" y="0"/>
                  </a:cubicBezTo>
                  <a:cubicBezTo>
                    <a:pt x="258" y="2"/>
                    <a:pt x="289" y="5"/>
                    <a:pt x="302" y="12"/>
                  </a:cubicBezTo>
                  <a:cubicBezTo>
                    <a:pt x="315" y="19"/>
                    <a:pt x="326" y="28"/>
                    <a:pt x="338" y="36"/>
                  </a:cubicBezTo>
                  <a:cubicBezTo>
                    <a:pt x="344" y="40"/>
                    <a:pt x="356" y="48"/>
                    <a:pt x="356" y="48"/>
                  </a:cubicBezTo>
                  <a:cubicBezTo>
                    <a:pt x="386" y="137"/>
                    <a:pt x="438" y="215"/>
                    <a:pt x="476" y="300"/>
                  </a:cubicBezTo>
                  <a:cubicBezTo>
                    <a:pt x="489" y="328"/>
                    <a:pt x="496" y="361"/>
                    <a:pt x="506" y="390"/>
                  </a:cubicBezTo>
                  <a:cubicBezTo>
                    <a:pt x="510" y="402"/>
                    <a:pt x="514" y="414"/>
                    <a:pt x="518" y="426"/>
                  </a:cubicBezTo>
                  <a:cubicBezTo>
                    <a:pt x="520" y="432"/>
                    <a:pt x="524" y="444"/>
                    <a:pt x="524" y="444"/>
                  </a:cubicBezTo>
                  <a:cubicBezTo>
                    <a:pt x="536" y="542"/>
                    <a:pt x="544" y="642"/>
                    <a:pt x="518" y="738"/>
                  </a:cubicBezTo>
                  <a:cubicBezTo>
                    <a:pt x="510" y="768"/>
                    <a:pt x="499" y="784"/>
                    <a:pt x="488" y="810"/>
                  </a:cubicBezTo>
                  <a:cubicBezTo>
                    <a:pt x="471" y="849"/>
                    <a:pt x="453" y="896"/>
                    <a:pt x="440" y="936"/>
                  </a:cubicBezTo>
                  <a:cubicBezTo>
                    <a:pt x="435" y="952"/>
                    <a:pt x="431" y="976"/>
                    <a:pt x="422" y="990"/>
                  </a:cubicBezTo>
                  <a:cubicBezTo>
                    <a:pt x="411" y="1006"/>
                    <a:pt x="400" y="1026"/>
                    <a:pt x="392" y="1044"/>
                  </a:cubicBezTo>
                  <a:cubicBezTo>
                    <a:pt x="370" y="1094"/>
                    <a:pt x="366" y="1148"/>
                    <a:pt x="326" y="1188"/>
                  </a:cubicBezTo>
                  <a:cubicBezTo>
                    <a:pt x="306" y="1249"/>
                    <a:pt x="280" y="1307"/>
                    <a:pt x="260" y="1368"/>
                  </a:cubicBezTo>
                  <a:cubicBezTo>
                    <a:pt x="248" y="1404"/>
                    <a:pt x="238" y="1448"/>
                    <a:pt x="206" y="1470"/>
                  </a:cubicBezTo>
                  <a:cubicBezTo>
                    <a:pt x="198" y="1493"/>
                    <a:pt x="184" y="1495"/>
                    <a:pt x="176" y="1518"/>
                  </a:cubicBezTo>
                  <a:cubicBezTo>
                    <a:pt x="155" y="1486"/>
                    <a:pt x="150" y="1452"/>
                    <a:pt x="140" y="1416"/>
                  </a:cubicBezTo>
                  <a:cubicBezTo>
                    <a:pt x="123" y="1353"/>
                    <a:pt x="108" y="1288"/>
                    <a:pt x="98" y="1224"/>
                  </a:cubicBezTo>
                  <a:cubicBezTo>
                    <a:pt x="83" y="1126"/>
                    <a:pt x="96" y="1169"/>
                    <a:pt x="80" y="1122"/>
                  </a:cubicBezTo>
                  <a:cubicBezTo>
                    <a:pt x="68" y="1039"/>
                    <a:pt x="58" y="917"/>
                    <a:pt x="32" y="840"/>
                  </a:cubicBezTo>
                  <a:cubicBezTo>
                    <a:pt x="25" y="791"/>
                    <a:pt x="23" y="736"/>
                    <a:pt x="8" y="690"/>
                  </a:cubicBezTo>
                  <a:cubicBezTo>
                    <a:pt x="11" y="554"/>
                    <a:pt x="0" y="387"/>
                    <a:pt x="38" y="246"/>
                  </a:cubicBezTo>
                  <a:cubicBezTo>
                    <a:pt x="54" y="187"/>
                    <a:pt x="83" y="152"/>
                    <a:pt x="116" y="102"/>
                  </a:cubicBezTo>
                  <a:cubicBezTo>
                    <a:pt x="119" y="98"/>
                    <a:pt x="165" y="56"/>
                    <a:pt x="170" y="66"/>
                  </a:cubicBezTo>
                  <a:cubicBezTo>
                    <a:pt x="173" y="72"/>
                    <a:pt x="162" y="78"/>
                    <a:pt x="158" y="84"/>
                  </a:cubicBezTo>
                  <a:close/>
                </a:path>
              </a:pathLst>
            </a:cu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8977" name="Freeform 193"/>
            <p:cNvSpPr>
              <a:spLocks/>
            </p:cNvSpPr>
            <p:nvPr/>
          </p:nvSpPr>
          <p:spPr bwMode="auto">
            <a:xfrm>
              <a:off x="4614" y="1908"/>
              <a:ext cx="426" cy="1212"/>
            </a:xfrm>
            <a:custGeom>
              <a:avLst/>
              <a:gdLst/>
              <a:ahLst/>
              <a:cxnLst>
                <a:cxn ang="0">
                  <a:pos x="0" y="300"/>
                </a:cxn>
                <a:cxn ang="0">
                  <a:pos x="6" y="234"/>
                </a:cxn>
                <a:cxn ang="0">
                  <a:pos x="30" y="144"/>
                </a:cxn>
                <a:cxn ang="0">
                  <a:pos x="126" y="0"/>
                </a:cxn>
                <a:cxn ang="0">
                  <a:pos x="216" y="18"/>
                </a:cxn>
                <a:cxn ang="0">
                  <a:pos x="252" y="42"/>
                </a:cxn>
                <a:cxn ang="0">
                  <a:pos x="270" y="54"/>
                </a:cxn>
                <a:cxn ang="0">
                  <a:pos x="330" y="180"/>
                </a:cxn>
                <a:cxn ang="0">
                  <a:pos x="396" y="510"/>
                </a:cxn>
                <a:cxn ang="0">
                  <a:pos x="414" y="564"/>
                </a:cxn>
                <a:cxn ang="0">
                  <a:pos x="420" y="582"/>
                </a:cxn>
                <a:cxn ang="0">
                  <a:pos x="414" y="714"/>
                </a:cxn>
                <a:cxn ang="0">
                  <a:pos x="396" y="768"/>
                </a:cxn>
                <a:cxn ang="0">
                  <a:pos x="372" y="912"/>
                </a:cxn>
                <a:cxn ang="0">
                  <a:pos x="366" y="1098"/>
                </a:cxn>
                <a:cxn ang="0">
                  <a:pos x="330" y="1152"/>
                </a:cxn>
                <a:cxn ang="0">
                  <a:pos x="318" y="1212"/>
                </a:cxn>
              </a:cxnLst>
              <a:rect l="0" t="0" r="r" b="b"/>
              <a:pathLst>
                <a:path w="426" h="1212">
                  <a:moveTo>
                    <a:pt x="0" y="300"/>
                  </a:moveTo>
                  <a:cubicBezTo>
                    <a:pt x="2" y="278"/>
                    <a:pt x="3" y="256"/>
                    <a:pt x="6" y="234"/>
                  </a:cubicBezTo>
                  <a:cubicBezTo>
                    <a:pt x="10" y="202"/>
                    <a:pt x="20" y="174"/>
                    <a:pt x="30" y="144"/>
                  </a:cubicBezTo>
                  <a:cubicBezTo>
                    <a:pt x="50" y="85"/>
                    <a:pt x="58" y="17"/>
                    <a:pt x="126" y="0"/>
                  </a:cubicBezTo>
                  <a:cubicBezTo>
                    <a:pt x="152" y="4"/>
                    <a:pt x="191" y="4"/>
                    <a:pt x="216" y="18"/>
                  </a:cubicBezTo>
                  <a:cubicBezTo>
                    <a:pt x="229" y="25"/>
                    <a:pt x="240" y="34"/>
                    <a:pt x="252" y="42"/>
                  </a:cubicBezTo>
                  <a:cubicBezTo>
                    <a:pt x="258" y="46"/>
                    <a:pt x="270" y="54"/>
                    <a:pt x="270" y="54"/>
                  </a:cubicBezTo>
                  <a:cubicBezTo>
                    <a:pt x="301" y="100"/>
                    <a:pt x="321" y="125"/>
                    <a:pt x="330" y="180"/>
                  </a:cubicBezTo>
                  <a:cubicBezTo>
                    <a:pt x="333" y="274"/>
                    <a:pt x="315" y="429"/>
                    <a:pt x="396" y="510"/>
                  </a:cubicBezTo>
                  <a:cubicBezTo>
                    <a:pt x="402" y="528"/>
                    <a:pt x="408" y="546"/>
                    <a:pt x="414" y="564"/>
                  </a:cubicBezTo>
                  <a:cubicBezTo>
                    <a:pt x="416" y="570"/>
                    <a:pt x="420" y="582"/>
                    <a:pt x="420" y="582"/>
                  </a:cubicBezTo>
                  <a:cubicBezTo>
                    <a:pt x="426" y="628"/>
                    <a:pt x="426" y="669"/>
                    <a:pt x="414" y="714"/>
                  </a:cubicBezTo>
                  <a:cubicBezTo>
                    <a:pt x="409" y="732"/>
                    <a:pt x="399" y="749"/>
                    <a:pt x="396" y="768"/>
                  </a:cubicBezTo>
                  <a:cubicBezTo>
                    <a:pt x="388" y="816"/>
                    <a:pt x="379" y="864"/>
                    <a:pt x="372" y="912"/>
                  </a:cubicBezTo>
                  <a:cubicBezTo>
                    <a:pt x="370" y="974"/>
                    <a:pt x="374" y="1037"/>
                    <a:pt x="366" y="1098"/>
                  </a:cubicBezTo>
                  <a:cubicBezTo>
                    <a:pt x="363" y="1119"/>
                    <a:pt x="330" y="1152"/>
                    <a:pt x="330" y="1152"/>
                  </a:cubicBezTo>
                  <a:cubicBezTo>
                    <a:pt x="326" y="1172"/>
                    <a:pt x="318" y="1192"/>
                    <a:pt x="318" y="121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8978" name="Oval 194" descr="Коричневый мрамор"/>
            <p:cNvSpPr>
              <a:spLocks noChangeArrowheads="1"/>
            </p:cNvSpPr>
            <p:nvPr/>
          </p:nvSpPr>
          <p:spPr bwMode="auto">
            <a:xfrm>
              <a:off x="4513" y="2478"/>
              <a:ext cx="136" cy="136"/>
            </a:xfrm>
            <a:prstGeom prst="ellipse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79" name="Oval 195"/>
            <p:cNvSpPr>
              <a:spLocks noChangeArrowheads="1"/>
            </p:cNvSpPr>
            <p:nvPr/>
          </p:nvSpPr>
          <p:spPr bwMode="auto">
            <a:xfrm>
              <a:off x="4604" y="2296"/>
              <a:ext cx="90" cy="91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80" name="Oval 196"/>
            <p:cNvSpPr>
              <a:spLocks noChangeArrowheads="1"/>
            </p:cNvSpPr>
            <p:nvPr/>
          </p:nvSpPr>
          <p:spPr bwMode="auto">
            <a:xfrm>
              <a:off x="4422" y="2659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81" name="Oval 197"/>
            <p:cNvSpPr>
              <a:spLocks noChangeArrowheads="1"/>
            </p:cNvSpPr>
            <p:nvPr/>
          </p:nvSpPr>
          <p:spPr bwMode="auto">
            <a:xfrm>
              <a:off x="4468" y="288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82" name="Oval 198"/>
            <p:cNvSpPr>
              <a:spLocks noChangeArrowheads="1"/>
            </p:cNvSpPr>
            <p:nvPr/>
          </p:nvSpPr>
          <p:spPr bwMode="auto">
            <a:xfrm>
              <a:off x="4513" y="315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83" name="Oval 199"/>
            <p:cNvSpPr>
              <a:spLocks noChangeArrowheads="1"/>
            </p:cNvSpPr>
            <p:nvPr/>
          </p:nvSpPr>
          <p:spPr bwMode="auto">
            <a:xfrm>
              <a:off x="4604" y="297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84" name="Oval 200"/>
            <p:cNvSpPr>
              <a:spLocks noChangeArrowheads="1"/>
            </p:cNvSpPr>
            <p:nvPr/>
          </p:nvSpPr>
          <p:spPr bwMode="auto">
            <a:xfrm>
              <a:off x="4558" y="2704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85" name="Oval 201"/>
            <p:cNvSpPr>
              <a:spLocks noChangeArrowheads="1"/>
            </p:cNvSpPr>
            <p:nvPr/>
          </p:nvSpPr>
          <p:spPr bwMode="auto">
            <a:xfrm rot="1047606">
              <a:off x="4694" y="247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8986" name="Oval 202"/>
            <p:cNvSpPr>
              <a:spLocks noChangeArrowheads="1"/>
            </p:cNvSpPr>
            <p:nvPr/>
          </p:nvSpPr>
          <p:spPr bwMode="auto">
            <a:xfrm>
              <a:off x="4694" y="2750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1" name="Group 215"/>
          <p:cNvGrpSpPr>
            <a:grpSpLocks/>
          </p:cNvGrpSpPr>
          <p:nvPr/>
        </p:nvGrpSpPr>
        <p:grpSpPr bwMode="auto">
          <a:xfrm rot="2841764">
            <a:off x="5060951" y="4667250"/>
            <a:ext cx="241300" cy="644525"/>
            <a:chOff x="4360" y="1908"/>
            <a:chExt cx="680" cy="1812"/>
          </a:xfrm>
        </p:grpSpPr>
        <p:sp>
          <p:nvSpPr>
            <p:cNvPr id="119000" name="Freeform 216"/>
            <p:cNvSpPr>
              <a:spLocks/>
            </p:cNvSpPr>
            <p:nvPr/>
          </p:nvSpPr>
          <p:spPr bwMode="auto">
            <a:xfrm>
              <a:off x="4360" y="2202"/>
              <a:ext cx="544" cy="1518"/>
            </a:xfrm>
            <a:custGeom>
              <a:avLst/>
              <a:gdLst/>
              <a:ahLst/>
              <a:cxnLst>
                <a:cxn ang="0">
                  <a:pos x="158" y="84"/>
                </a:cxn>
                <a:cxn ang="0">
                  <a:pos x="188" y="36"/>
                </a:cxn>
                <a:cxn ang="0">
                  <a:pos x="230" y="6"/>
                </a:cxn>
                <a:cxn ang="0">
                  <a:pos x="248" y="0"/>
                </a:cxn>
                <a:cxn ang="0">
                  <a:pos x="302" y="12"/>
                </a:cxn>
                <a:cxn ang="0">
                  <a:pos x="338" y="36"/>
                </a:cxn>
                <a:cxn ang="0">
                  <a:pos x="356" y="48"/>
                </a:cxn>
                <a:cxn ang="0">
                  <a:pos x="476" y="300"/>
                </a:cxn>
                <a:cxn ang="0">
                  <a:pos x="506" y="390"/>
                </a:cxn>
                <a:cxn ang="0">
                  <a:pos x="518" y="426"/>
                </a:cxn>
                <a:cxn ang="0">
                  <a:pos x="524" y="444"/>
                </a:cxn>
                <a:cxn ang="0">
                  <a:pos x="518" y="738"/>
                </a:cxn>
                <a:cxn ang="0">
                  <a:pos x="488" y="810"/>
                </a:cxn>
                <a:cxn ang="0">
                  <a:pos x="440" y="936"/>
                </a:cxn>
                <a:cxn ang="0">
                  <a:pos x="422" y="990"/>
                </a:cxn>
                <a:cxn ang="0">
                  <a:pos x="392" y="1044"/>
                </a:cxn>
                <a:cxn ang="0">
                  <a:pos x="326" y="1188"/>
                </a:cxn>
                <a:cxn ang="0">
                  <a:pos x="260" y="1368"/>
                </a:cxn>
                <a:cxn ang="0">
                  <a:pos x="206" y="1470"/>
                </a:cxn>
                <a:cxn ang="0">
                  <a:pos x="176" y="1518"/>
                </a:cxn>
                <a:cxn ang="0">
                  <a:pos x="140" y="1416"/>
                </a:cxn>
                <a:cxn ang="0">
                  <a:pos x="98" y="1224"/>
                </a:cxn>
                <a:cxn ang="0">
                  <a:pos x="80" y="1122"/>
                </a:cxn>
                <a:cxn ang="0">
                  <a:pos x="32" y="840"/>
                </a:cxn>
                <a:cxn ang="0">
                  <a:pos x="8" y="690"/>
                </a:cxn>
                <a:cxn ang="0">
                  <a:pos x="38" y="246"/>
                </a:cxn>
                <a:cxn ang="0">
                  <a:pos x="116" y="102"/>
                </a:cxn>
                <a:cxn ang="0">
                  <a:pos x="170" y="66"/>
                </a:cxn>
                <a:cxn ang="0">
                  <a:pos x="158" y="84"/>
                </a:cxn>
              </a:cxnLst>
              <a:rect l="0" t="0" r="r" b="b"/>
              <a:pathLst>
                <a:path w="544" h="1518">
                  <a:moveTo>
                    <a:pt x="158" y="84"/>
                  </a:moveTo>
                  <a:cubicBezTo>
                    <a:pt x="172" y="41"/>
                    <a:pt x="159" y="55"/>
                    <a:pt x="188" y="36"/>
                  </a:cubicBezTo>
                  <a:cubicBezTo>
                    <a:pt x="198" y="6"/>
                    <a:pt x="188" y="20"/>
                    <a:pt x="230" y="6"/>
                  </a:cubicBezTo>
                  <a:cubicBezTo>
                    <a:pt x="236" y="4"/>
                    <a:pt x="248" y="0"/>
                    <a:pt x="248" y="0"/>
                  </a:cubicBezTo>
                  <a:cubicBezTo>
                    <a:pt x="258" y="2"/>
                    <a:pt x="289" y="5"/>
                    <a:pt x="302" y="12"/>
                  </a:cubicBezTo>
                  <a:cubicBezTo>
                    <a:pt x="315" y="19"/>
                    <a:pt x="326" y="28"/>
                    <a:pt x="338" y="36"/>
                  </a:cubicBezTo>
                  <a:cubicBezTo>
                    <a:pt x="344" y="40"/>
                    <a:pt x="356" y="48"/>
                    <a:pt x="356" y="48"/>
                  </a:cubicBezTo>
                  <a:cubicBezTo>
                    <a:pt x="386" y="137"/>
                    <a:pt x="438" y="215"/>
                    <a:pt x="476" y="300"/>
                  </a:cubicBezTo>
                  <a:cubicBezTo>
                    <a:pt x="489" y="328"/>
                    <a:pt x="496" y="361"/>
                    <a:pt x="506" y="390"/>
                  </a:cubicBezTo>
                  <a:cubicBezTo>
                    <a:pt x="510" y="402"/>
                    <a:pt x="514" y="414"/>
                    <a:pt x="518" y="426"/>
                  </a:cubicBezTo>
                  <a:cubicBezTo>
                    <a:pt x="520" y="432"/>
                    <a:pt x="524" y="444"/>
                    <a:pt x="524" y="444"/>
                  </a:cubicBezTo>
                  <a:cubicBezTo>
                    <a:pt x="536" y="542"/>
                    <a:pt x="544" y="642"/>
                    <a:pt x="518" y="738"/>
                  </a:cubicBezTo>
                  <a:cubicBezTo>
                    <a:pt x="510" y="768"/>
                    <a:pt x="499" y="784"/>
                    <a:pt x="488" y="810"/>
                  </a:cubicBezTo>
                  <a:cubicBezTo>
                    <a:pt x="471" y="849"/>
                    <a:pt x="453" y="896"/>
                    <a:pt x="440" y="936"/>
                  </a:cubicBezTo>
                  <a:cubicBezTo>
                    <a:pt x="435" y="952"/>
                    <a:pt x="431" y="976"/>
                    <a:pt x="422" y="990"/>
                  </a:cubicBezTo>
                  <a:cubicBezTo>
                    <a:pt x="411" y="1006"/>
                    <a:pt x="400" y="1026"/>
                    <a:pt x="392" y="1044"/>
                  </a:cubicBezTo>
                  <a:cubicBezTo>
                    <a:pt x="370" y="1094"/>
                    <a:pt x="366" y="1148"/>
                    <a:pt x="326" y="1188"/>
                  </a:cubicBezTo>
                  <a:cubicBezTo>
                    <a:pt x="306" y="1249"/>
                    <a:pt x="280" y="1307"/>
                    <a:pt x="260" y="1368"/>
                  </a:cubicBezTo>
                  <a:cubicBezTo>
                    <a:pt x="248" y="1404"/>
                    <a:pt x="238" y="1448"/>
                    <a:pt x="206" y="1470"/>
                  </a:cubicBezTo>
                  <a:cubicBezTo>
                    <a:pt x="198" y="1493"/>
                    <a:pt x="184" y="1495"/>
                    <a:pt x="176" y="1518"/>
                  </a:cubicBezTo>
                  <a:cubicBezTo>
                    <a:pt x="155" y="1486"/>
                    <a:pt x="150" y="1452"/>
                    <a:pt x="140" y="1416"/>
                  </a:cubicBezTo>
                  <a:cubicBezTo>
                    <a:pt x="123" y="1353"/>
                    <a:pt x="108" y="1288"/>
                    <a:pt x="98" y="1224"/>
                  </a:cubicBezTo>
                  <a:cubicBezTo>
                    <a:pt x="83" y="1126"/>
                    <a:pt x="96" y="1169"/>
                    <a:pt x="80" y="1122"/>
                  </a:cubicBezTo>
                  <a:cubicBezTo>
                    <a:pt x="68" y="1039"/>
                    <a:pt x="58" y="917"/>
                    <a:pt x="32" y="840"/>
                  </a:cubicBezTo>
                  <a:cubicBezTo>
                    <a:pt x="25" y="791"/>
                    <a:pt x="23" y="736"/>
                    <a:pt x="8" y="690"/>
                  </a:cubicBezTo>
                  <a:cubicBezTo>
                    <a:pt x="11" y="554"/>
                    <a:pt x="0" y="387"/>
                    <a:pt x="38" y="246"/>
                  </a:cubicBezTo>
                  <a:cubicBezTo>
                    <a:pt x="54" y="187"/>
                    <a:pt x="83" y="152"/>
                    <a:pt x="116" y="102"/>
                  </a:cubicBezTo>
                  <a:cubicBezTo>
                    <a:pt x="119" y="98"/>
                    <a:pt x="165" y="56"/>
                    <a:pt x="170" y="66"/>
                  </a:cubicBezTo>
                  <a:cubicBezTo>
                    <a:pt x="173" y="72"/>
                    <a:pt x="162" y="78"/>
                    <a:pt x="158" y="84"/>
                  </a:cubicBezTo>
                  <a:close/>
                </a:path>
              </a:pathLst>
            </a:cu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9001" name="Freeform 217"/>
            <p:cNvSpPr>
              <a:spLocks/>
            </p:cNvSpPr>
            <p:nvPr/>
          </p:nvSpPr>
          <p:spPr bwMode="auto">
            <a:xfrm>
              <a:off x="4614" y="1908"/>
              <a:ext cx="426" cy="1212"/>
            </a:xfrm>
            <a:custGeom>
              <a:avLst/>
              <a:gdLst/>
              <a:ahLst/>
              <a:cxnLst>
                <a:cxn ang="0">
                  <a:pos x="0" y="300"/>
                </a:cxn>
                <a:cxn ang="0">
                  <a:pos x="6" y="234"/>
                </a:cxn>
                <a:cxn ang="0">
                  <a:pos x="30" y="144"/>
                </a:cxn>
                <a:cxn ang="0">
                  <a:pos x="126" y="0"/>
                </a:cxn>
                <a:cxn ang="0">
                  <a:pos x="216" y="18"/>
                </a:cxn>
                <a:cxn ang="0">
                  <a:pos x="252" y="42"/>
                </a:cxn>
                <a:cxn ang="0">
                  <a:pos x="270" y="54"/>
                </a:cxn>
                <a:cxn ang="0">
                  <a:pos x="330" y="180"/>
                </a:cxn>
                <a:cxn ang="0">
                  <a:pos x="396" y="510"/>
                </a:cxn>
                <a:cxn ang="0">
                  <a:pos x="414" y="564"/>
                </a:cxn>
                <a:cxn ang="0">
                  <a:pos x="420" y="582"/>
                </a:cxn>
                <a:cxn ang="0">
                  <a:pos x="414" y="714"/>
                </a:cxn>
                <a:cxn ang="0">
                  <a:pos x="396" y="768"/>
                </a:cxn>
                <a:cxn ang="0">
                  <a:pos x="372" y="912"/>
                </a:cxn>
                <a:cxn ang="0">
                  <a:pos x="366" y="1098"/>
                </a:cxn>
                <a:cxn ang="0">
                  <a:pos x="330" y="1152"/>
                </a:cxn>
                <a:cxn ang="0">
                  <a:pos x="318" y="1212"/>
                </a:cxn>
              </a:cxnLst>
              <a:rect l="0" t="0" r="r" b="b"/>
              <a:pathLst>
                <a:path w="426" h="1212">
                  <a:moveTo>
                    <a:pt x="0" y="300"/>
                  </a:moveTo>
                  <a:cubicBezTo>
                    <a:pt x="2" y="278"/>
                    <a:pt x="3" y="256"/>
                    <a:pt x="6" y="234"/>
                  </a:cubicBezTo>
                  <a:cubicBezTo>
                    <a:pt x="10" y="202"/>
                    <a:pt x="20" y="174"/>
                    <a:pt x="30" y="144"/>
                  </a:cubicBezTo>
                  <a:cubicBezTo>
                    <a:pt x="50" y="85"/>
                    <a:pt x="58" y="17"/>
                    <a:pt x="126" y="0"/>
                  </a:cubicBezTo>
                  <a:cubicBezTo>
                    <a:pt x="152" y="4"/>
                    <a:pt x="191" y="4"/>
                    <a:pt x="216" y="18"/>
                  </a:cubicBezTo>
                  <a:cubicBezTo>
                    <a:pt x="229" y="25"/>
                    <a:pt x="240" y="34"/>
                    <a:pt x="252" y="42"/>
                  </a:cubicBezTo>
                  <a:cubicBezTo>
                    <a:pt x="258" y="46"/>
                    <a:pt x="270" y="54"/>
                    <a:pt x="270" y="54"/>
                  </a:cubicBezTo>
                  <a:cubicBezTo>
                    <a:pt x="301" y="100"/>
                    <a:pt x="321" y="125"/>
                    <a:pt x="330" y="180"/>
                  </a:cubicBezTo>
                  <a:cubicBezTo>
                    <a:pt x="333" y="274"/>
                    <a:pt x="315" y="429"/>
                    <a:pt x="396" y="510"/>
                  </a:cubicBezTo>
                  <a:cubicBezTo>
                    <a:pt x="402" y="528"/>
                    <a:pt x="408" y="546"/>
                    <a:pt x="414" y="564"/>
                  </a:cubicBezTo>
                  <a:cubicBezTo>
                    <a:pt x="416" y="570"/>
                    <a:pt x="420" y="582"/>
                    <a:pt x="420" y="582"/>
                  </a:cubicBezTo>
                  <a:cubicBezTo>
                    <a:pt x="426" y="628"/>
                    <a:pt x="426" y="669"/>
                    <a:pt x="414" y="714"/>
                  </a:cubicBezTo>
                  <a:cubicBezTo>
                    <a:pt x="409" y="732"/>
                    <a:pt x="399" y="749"/>
                    <a:pt x="396" y="768"/>
                  </a:cubicBezTo>
                  <a:cubicBezTo>
                    <a:pt x="388" y="816"/>
                    <a:pt x="379" y="864"/>
                    <a:pt x="372" y="912"/>
                  </a:cubicBezTo>
                  <a:cubicBezTo>
                    <a:pt x="370" y="974"/>
                    <a:pt x="374" y="1037"/>
                    <a:pt x="366" y="1098"/>
                  </a:cubicBezTo>
                  <a:cubicBezTo>
                    <a:pt x="363" y="1119"/>
                    <a:pt x="330" y="1152"/>
                    <a:pt x="330" y="1152"/>
                  </a:cubicBezTo>
                  <a:cubicBezTo>
                    <a:pt x="326" y="1172"/>
                    <a:pt x="318" y="1192"/>
                    <a:pt x="318" y="121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9002" name="Oval 218" descr="Коричневый мрамор"/>
            <p:cNvSpPr>
              <a:spLocks noChangeArrowheads="1"/>
            </p:cNvSpPr>
            <p:nvPr/>
          </p:nvSpPr>
          <p:spPr bwMode="auto">
            <a:xfrm>
              <a:off x="4513" y="2478"/>
              <a:ext cx="136" cy="136"/>
            </a:xfrm>
            <a:prstGeom prst="ellipse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03" name="Oval 219"/>
            <p:cNvSpPr>
              <a:spLocks noChangeArrowheads="1"/>
            </p:cNvSpPr>
            <p:nvPr/>
          </p:nvSpPr>
          <p:spPr bwMode="auto">
            <a:xfrm>
              <a:off x="4604" y="2296"/>
              <a:ext cx="90" cy="91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04" name="Oval 220"/>
            <p:cNvSpPr>
              <a:spLocks noChangeArrowheads="1"/>
            </p:cNvSpPr>
            <p:nvPr/>
          </p:nvSpPr>
          <p:spPr bwMode="auto">
            <a:xfrm>
              <a:off x="4422" y="2659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05" name="Oval 221"/>
            <p:cNvSpPr>
              <a:spLocks noChangeArrowheads="1"/>
            </p:cNvSpPr>
            <p:nvPr/>
          </p:nvSpPr>
          <p:spPr bwMode="auto">
            <a:xfrm>
              <a:off x="4468" y="288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06" name="Oval 222"/>
            <p:cNvSpPr>
              <a:spLocks noChangeArrowheads="1"/>
            </p:cNvSpPr>
            <p:nvPr/>
          </p:nvSpPr>
          <p:spPr bwMode="auto">
            <a:xfrm>
              <a:off x="4513" y="315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07" name="Oval 223"/>
            <p:cNvSpPr>
              <a:spLocks noChangeArrowheads="1"/>
            </p:cNvSpPr>
            <p:nvPr/>
          </p:nvSpPr>
          <p:spPr bwMode="auto">
            <a:xfrm>
              <a:off x="4604" y="297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08" name="Oval 224"/>
            <p:cNvSpPr>
              <a:spLocks noChangeArrowheads="1"/>
            </p:cNvSpPr>
            <p:nvPr/>
          </p:nvSpPr>
          <p:spPr bwMode="auto">
            <a:xfrm>
              <a:off x="4558" y="2704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09" name="Oval 225"/>
            <p:cNvSpPr>
              <a:spLocks noChangeArrowheads="1"/>
            </p:cNvSpPr>
            <p:nvPr/>
          </p:nvSpPr>
          <p:spPr bwMode="auto">
            <a:xfrm rot="1047606">
              <a:off x="4694" y="247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10" name="Oval 226"/>
            <p:cNvSpPr>
              <a:spLocks noChangeArrowheads="1"/>
            </p:cNvSpPr>
            <p:nvPr/>
          </p:nvSpPr>
          <p:spPr bwMode="auto">
            <a:xfrm>
              <a:off x="4694" y="2750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2" name="Group 227"/>
          <p:cNvGrpSpPr>
            <a:grpSpLocks/>
          </p:cNvGrpSpPr>
          <p:nvPr/>
        </p:nvGrpSpPr>
        <p:grpSpPr bwMode="auto">
          <a:xfrm rot="5111735">
            <a:off x="6286501" y="4956175"/>
            <a:ext cx="241300" cy="644525"/>
            <a:chOff x="4360" y="1908"/>
            <a:chExt cx="680" cy="1812"/>
          </a:xfrm>
        </p:grpSpPr>
        <p:sp>
          <p:nvSpPr>
            <p:cNvPr id="119012" name="Freeform 228"/>
            <p:cNvSpPr>
              <a:spLocks/>
            </p:cNvSpPr>
            <p:nvPr/>
          </p:nvSpPr>
          <p:spPr bwMode="auto">
            <a:xfrm>
              <a:off x="4360" y="2202"/>
              <a:ext cx="544" cy="1518"/>
            </a:xfrm>
            <a:custGeom>
              <a:avLst/>
              <a:gdLst/>
              <a:ahLst/>
              <a:cxnLst>
                <a:cxn ang="0">
                  <a:pos x="158" y="84"/>
                </a:cxn>
                <a:cxn ang="0">
                  <a:pos x="188" y="36"/>
                </a:cxn>
                <a:cxn ang="0">
                  <a:pos x="230" y="6"/>
                </a:cxn>
                <a:cxn ang="0">
                  <a:pos x="248" y="0"/>
                </a:cxn>
                <a:cxn ang="0">
                  <a:pos x="302" y="12"/>
                </a:cxn>
                <a:cxn ang="0">
                  <a:pos x="338" y="36"/>
                </a:cxn>
                <a:cxn ang="0">
                  <a:pos x="356" y="48"/>
                </a:cxn>
                <a:cxn ang="0">
                  <a:pos x="476" y="300"/>
                </a:cxn>
                <a:cxn ang="0">
                  <a:pos x="506" y="390"/>
                </a:cxn>
                <a:cxn ang="0">
                  <a:pos x="518" y="426"/>
                </a:cxn>
                <a:cxn ang="0">
                  <a:pos x="524" y="444"/>
                </a:cxn>
                <a:cxn ang="0">
                  <a:pos x="518" y="738"/>
                </a:cxn>
                <a:cxn ang="0">
                  <a:pos x="488" y="810"/>
                </a:cxn>
                <a:cxn ang="0">
                  <a:pos x="440" y="936"/>
                </a:cxn>
                <a:cxn ang="0">
                  <a:pos x="422" y="990"/>
                </a:cxn>
                <a:cxn ang="0">
                  <a:pos x="392" y="1044"/>
                </a:cxn>
                <a:cxn ang="0">
                  <a:pos x="326" y="1188"/>
                </a:cxn>
                <a:cxn ang="0">
                  <a:pos x="260" y="1368"/>
                </a:cxn>
                <a:cxn ang="0">
                  <a:pos x="206" y="1470"/>
                </a:cxn>
                <a:cxn ang="0">
                  <a:pos x="176" y="1518"/>
                </a:cxn>
                <a:cxn ang="0">
                  <a:pos x="140" y="1416"/>
                </a:cxn>
                <a:cxn ang="0">
                  <a:pos x="98" y="1224"/>
                </a:cxn>
                <a:cxn ang="0">
                  <a:pos x="80" y="1122"/>
                </a:cxn>
                <a:cxn ang="0">
                  <a:pos x="32" y="840"/>
                </a:cxn>
                <a:cxn ang="0">
                  <a:pos x="8" y="690"/>
                </a:cxn>
                <a:cxn ang="0">
                  <a:pos x="38" y="246"/>
                </a:cxn>
                <a:cxn ang="0">
                  <a:pos x="116" y="102"/>
                </a:cxn>
                <a:cxn ang="0">
                  <a:pos x="170" y="66"/>
                </a:cxn>
                <a:cxn ang="0">
                  <a:pos x="158" y="84"/>
                </a:cxn>
              </a:cxnLst>
              <a:rect l="0" t="0" r="r" b="b"/>
              <a:pathLst>
                <a:path w="544" h="1518">
                  <a:moveTo>
                    <a:pt x="158" y="84"/>
                  </a:moveTo>
                  <a:cubicBezTo>
                    <a:pt x="172" y="41"/>
                    <a:pt x="159" y="55"/>
                    <a:pt x="188" y="36"/>
                  </a:cubicBezTo>
                  <a:cubicBezTo>
                    <a:pt x="198" y="6"/>
                    <a:pt x="188" y="20"/>
                    <a:pt x="230" y="6"/>
                  </a:cubicBezTo>
                  <a:cubicBezTo>
                    <a:pt x="236" y="4"/>
                    <a:pt x="248" y="0"/>
                    <a:pt x="248" y="0"/>
                  </a:cubicBezTo>
                  <a:cubicBezTo>
                    <a:pt x="258" y="2"/>
                    <a:pt x="289" y="5"/>
                    <a:pt x="302" y="12"/>
                  </a:cubicBezTo>
                  <a:cubicBezTo>
                    <a:pt x="315" y="19"/>
                    <a:pt x="326" y="28"/>
                    <a:pt x="338" y="36"/>
                  </a:cubicBezTo>
                  <a:cubicBezTo>
                    <a:pt x="344" y="40"/>
                    <a:pt x="356" y="48"/>
                    <a:pt x="356" y="48"/>
                  </a:cubicBezTo>
                  <a:cubicBezTo>
                    <a:pt x="386" y="137"/>
                    <a:pt x="438" y="215"/>
                    <a:pt x="476" y="300"/>
                  </a:cubicBezTo>
                  <a:cubicBezTo>
                    <a:pt x="489" y="328"/>
                    <a:pt x="496" y="361"/>
                    <a:pt x="506" y="390"/>
                  </a:cubicBezTo>
                  <a:cubicBezTo>
                    <a:pt x="510" y="402"/>
                    <a:pt x="514" y="414"/>
                    <a:pt x="518" y="426"/>
                  </a:cubicBezTo>
                  <a:cubicBezTo>
                    <a:pt x="520" y="432"/>
                    <a:pt x="524" y="444"/>
                    <a:pt x="524" y="444"/>
                  </a:cubicBezTo>
                  <a:cubicBezTo>
                    <a:pt x="536" y="542"/>
                    <a:pt x="544" y="642"/>
                    <a:pt x="518" y="738"/>
                  </a:cubicBezTo>
                  <a:cubicBezTo>
                    <a:pt x="510" y="768"/>
                    <a:pt x="499" y="784"/>
                    <a:pt x="488" y="810"/>
                  </a:cubicBezTo>
                  <a:cubicBezTo>
                    <a:pt x="471" y="849"/>
                    <a:pt x="453" y="896"/>
                    <a:pt x="440" y="936"/>
                  </a:cubicBezTo>
                  <a:cubicBezTo>
                    <a:pt x="435" y="952"/>
                    <a:pt x="431" y="976"/>
                    <a:pt x="422" y="990"/>
                  </a:cubicBezTo>
                  <a:cubicBezTo>
                    <a:pt x="411" y="1006"/>
                    <a:pt x="400" y="1026"/>
                    <a:pt x="392" y="1044"/>
                  </a:cubicBezTo>
                  <a:cubicBezTo>
                    <a:pt x="370" y="1094"/>
                    <a:pt x="366" y="1148"/>
                    <a:pt x="326" y="1188"/>
                  </a:cubicBezTo>
                  <a:cubicBezTo>
                    <a:pt x="306" y="1249"/>
                    <a:pt x="280" y="1307"/>
                    <a:pt x="260" y="1368"/>
                  </a:cubicBezTo>
                  <a:cubicBezTo>
                    <a:pt x="248" y="1404"/>
                    <a:pt x="238" y="1448"/>
                    <a:pt x="206" y="1470"/>
                  </a:cubicBezTo>
                  <a:cubicBezTo>
                    <a:pt x="198" y="1493"/>
                    <a:pt x="184" y="1495"/>
                    <a:pt x="176" y="1518"/>
                  </a:cubicBezTo>
                  <a:cubicBezTo>
                    <a:pt x="155" y="1486"/>
                    <a:pt x="150" y="1452"/>
                    <a:pt x="140" y="1416"/>
                  </a:cubicBezTo>
                  <a:cubicBezTo>
                    <a:pt x="123" y="1353"/>
                    <a:pt x="108" y="1288"/>
                    <a:pt x="98" y="1224"/>
                  </a:cubicBezTo>
                  <a:cubicBezTo>
                    <a:pt x="83" y="1126"/>
                    <a:pt x="96" y="1169"/>
                    <a:pt x="80" y="1122"/>
                  </a:cubicBezTo>
                  <a:cubicBezTo>
                    <a:pt x="68" y="1039"/>
                    <a:pt x="58" y="917"/>
                    <a:pt x="32" y="840"/>
                  </a:cubicBezTo>
                  <a:cubicBezTo>
                    <a:pt x="25" y="791"/>
                    <a:pt x="23" y="736"/>
                    <a:pt x="8" y="690"/>
                  </a:cubicBezTo>
                  <a:cubicBezTo>
                    <a:pt x="11" y="554"/>
                    <a:pt x="0" y="387"/>
                    <a:pt x="38" y="246"/>
                  </a:cubicBezTo>
                  <a:cubicBezTo>
                    <a:pt x="54" y="187"/>
                    <a:pt x="83" y="152"/>
                    <a:pt x="116" y="102"/>
                  </a:cubicBezTo>
                  <a:cubicBezTo>
                    <a:pt x="119" y="98"/>
                    <a:pt x="165" y="56"/>
                    <a:pt x="170" y="66"/>
                  </a:cubicBezTo>
                  <a:cubicBezTo>
                    <a:pt x="173" y="72"/>
                    <a:pt x="162" y="78"/>
                    <a:pt x="158" y="84"/>
                  </a:cubicBezTo>
                  <a:close/>
                </a:path>
              </a:pathLst>
            </a:cu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9013" name="Freeform 229"/>
            <p:cNvSpPr>
              <a:spLocks/>
            </p:cNvSpPr>
            <p:nvPr/>
          </p:nvSpPr>
          <p:spPr bwMode="auto">
            <a:xfrm>
              <a:off x="4614" y="1908"/>
              <a:ext cx="426" cy="1212"/>
            </a:xfrm>
            <a:custGeom>
              <a:avLst/>
              <a:gdLst/>
              <a:ahLst/>
              <a:cxnLst>
                <a:cxn ang="0">
                  <a:pos x="0" y="300"/>
                </a:cxn>
                <a:cxn ang="0">
                  <a:pos x="6" y="234"/>
                </a:cxn>
                <a:cxn ang="0">
                  <a:pos x="30" y="144"/>
                </a:cxn>
                <a:cxn ang="0">
                  <a:pos x="126" y="0"/>
                </a:cxn>
                <a:cxn ang="0">
                  <a:pos x="216" y="18"/>
                </a:cxn>
                <a:cxn ang="0">
                  <a:pos x="252" y="42"/>
                </a:cxn>
                <a:cxn ang="0">
                  <a:pos x="270" y="54"/>
                </a:cxn>
                <a:cxn ang="0">
                  <a:pos x="330" y="180"/>
                </a:cxn>
                <a:cxn ang="0">
                  <a:pos x="396" y="510"/>
                </a:cxn>
                <a:cxn ang="0">
                  <a:pos x="414" y="564"/>
                </a:cxn>
                <a:cxn ang="0">
                  <a:pos x="420" y="582"/>
                </a:cxn>
                <a:cxn ang="0">
                  <a:pos x="414" y="714"/>
                </a:cxn>
                <a:cxn ang="0">
                  <a:pos x="396" y="768"/>
                </a:cxn>
                <a:cxn ang="0">
                  <a:pos x="372" y="912"/>
                </a:cxn>
                <a:cxn ang="0">
                  <a:pos x="366" y="1098"/>
                </a:cxn>
                <a:cxn ang="0">
                  <a:pos x="330" y="1152"/>
                </a:cxn>
                <a:cxn ang="0">
                  <a:pos x="318" y="1212"/>
                </a:cxn>
              </a:cxnLst>
              <a:rect l="0" t="0" r="r" b="b"/>
              <a:pathLst>
                <a:path w="426" h="1212">
                  <a:moveTo>
                    <a:pt x="0" y="300"/>
                  </a:moveTo>
                  <a:cubicBezTo>
                    <a:pt x="2" y="278"/>
                    <a:pt x="3" y="256"/>
                    <a:pt x="6" y="234"/>
                  </a:cubicBezTo>
                  <a:cubicBezTo>
                    <a:pt x="10" y="202"/>
                    <a:pt x="20" y="174"/>
                    <a:pt x="30" y="144"/>
                  </a:cubicBezTo>
                  <a:cubicBezTo>
                    <a:pt x="50" y="85"/>
                    <a:pt x="58" y="17"/>
                    <a:pt x="126" y="0"/>
                  </a:cubicBezTo>
                  <a:cubicBezTo>
                    <a:pt x="152" y="4"/>
                    <a:pt x="191" y="4"/>
                    <a:pt x="216" y="18"/>
                  </a:cubicBezTo>
                  <a:cubicBezTo>
                    <a:pt x="229" y="25"/>
                    <a:pt x="240" y="34"/>
                    <a:pt x="252" y="42"/>
                  </a:cubicBezTo>
                  <a:cubicBezTo>
                    <a:pt x="258" y="46"/>
                    <a:pt x="270" y="54"/>
                    <a:pt x="270" y="54"/>
                  </a:cubicBezTo>
                  <a:cubicBezTo>
                    <a:pt x="301" y="100"/>
                    <a:pt x="321" y="125"/>
                    <a:pt x="330" y="180"/>
                  </a:cubicBezTo>
                  <a:cubicBezTo>
                    <a:pt x="333" y="274"/>
                    <a:pt x="315" y="429"/>
                    <a:pt x="396" y="510"/>
                  </a:cubicBezTo>
                  <a:cubicBezTo>
                    <a:pt x="402" y="528"/>
                    <a:pt x="408" y="546"/>
                    <a:pt x="414" y="564"/>
                  </a:cubicBezTo>
                  <a:cubicBezTo>
                    <a:pt x="416" y="570"/>
                    <a:pt x="420" y="582"/>
                    <a:pt x="420" y="582"/>
                  </a:cubicBezTo>
                  <a:cubicBezTo>
                    <a:pt x="426" y="628"/>
                    <a:pt x="426" y="669"/>
                    <a:pt x="414" y="714"/>
                  </a:cubicBezTo>
                  <a:cubicBezTo>
                    <a:pt x="409" y="732"/>
                    <a:pt x="399" y="749"/>
                    <a:pt x="396" y="768"/>
                  </a:cubicBezTo>
                  <a:cubicBezTo>
                    <a:pt x="388" y="816"/>
                    <a:pt x="379" y="864"/>
                    <a:pt x="372" y="912"/>
                  </a:cubicBezTo>
                  <a:cubicBezTo>
                    <a:pt x="370" y="974"/>
                    <a:pt x="374" y="1037"/>
                    <a:pt x="366" y="1098"/>
                  </a:cubicBezTo>
                  <a:cubicBezTo>
                    <a:pt x="363" y="1119"/>
                    <a:pt x="330" y="1152"/>
                    <a:pt x="330" y="1152"/>
                  </a:cubicBezTo>
                  <a:cubicBezTo>
                    <a:pt x="326" y="1172"/>
                    <a:pt x="318" y="1192"/>
                    <a:pt x="318" y="121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9014" name="Oval 230" descr="Коричневый мрамор"/>
            <p:cNvSpPr>
              <a:spLocks noChangeArrowheads="1"/>
            </p:cNvSpPr>
            <p:nvPr/>
          </p:nvSpPr>
          <p:spPr bwMode="auto">
            <a:xfrm>
              <a:off x="4513" y="2478"/>
              <a:ext cx="136" cy="136"/>
            </a:xfrm>
            <a:prstGeom prst="ellipse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15" name="Oval 231"/>
            <p:cNvSpPr>
              <a:spLocks noChangeArrowheads="1"/>
            </p:cNvSpPr>
            <p:nvPr/>
          </p:nvSpPr>
          <p:spPr bwMode="auto">
            <a:xfrm>
              <a:off x="4604" y="2296"/>
              <a:ext cx="90" cy="91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16" name="Oval 232"/>
            <p:cNvSpPr>
              <a:spLocks noChangeArrowheads="1"/>
            </p:cNvSpPr>
            <p:nvPr/>
          </p:nvSpPr>
          <p:spPr bwMode="auto">
            <a:xfrm>
              <a:off x="4422" y="2659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17" name="Oval 233"/>
            <p:cNvSpPr>
              <a:spLocks noChangeArrowheads="1"/>
            </p:cNvSpPr>
            <p:nvPr/>
          </p:nvSpPr>
          <p:spPr bwMode="auto">
            <a:xfrm>
              <a:off x="4468" y="288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18" name="Oval 234"/>
            <p:cNvSpPr>
              <a:spLocks noChangeArrowheads="1"/>
            </p:cNvSpPr>
            <p:nvPr/>
          </p:nvSpPr>
          <p:spPr bwMode="auto">
            <a:xfrm>
              <a:off x="4513" y="315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19" name="Oval 235"/>
            <p:cNvSpPr>
              <a:spLocks noChangeArrowheads="1"/>
            </p:cNvSpPr>
            <p:nvPr/>
          </p:nvSpPr>
          <p:spPr bwMode="auto">
            <a:xfrm>
              <a:off x="4604" y="2976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20" name="Oval 236"/>
            <p:cNvSpPr>
              <a:spLocks noChangeArrowheads="1"/>
            </p:cNvSpPr>
            <p:nvPr/>
          </p:nvSpPr>
          <p:spPr bwMode="auto">
            <a:xfrm>
              <a:off x="4558" y="2704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21" name="Oval 237"/>
            <p:cNvSpPr>
              <a:spLocks noChangeArrowheads="1"/>
            </p:cNvSpPr>
            <p:nvPr/>
          </p:nvSpPr>
          <p:spPr bwMode="auto">
            <a:xfrm rot="1047606">
              <a:off x="4694" y="2478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19022" name="Oval 238"/>
            <p:cNvSpPr>
              <a:spLocks noChangeArrowheads="1"/>
            </p:cNvSpPr>
            <p:nvPr/>
          </p:nvSpPr>
          <p:spPr bwMode="auto">
            <a:xfrm>
              <a:off x="4694" y="2750"/>
              <a:ext cx="91" cy="227"/>
            </a:xfrm>
            <a:prstGeom prst="ellipse">
              <a:avLst/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3" name="Group 299"/>
          <p:cNvGrpSpPr>
            <a:grpSpLocks/>
          </p:cNvGrpSpPr>
          <p:nvPr/>
        </p:nvGrpSpPr>
        <p:grpSpPr bwMode="auto">
          <a:xfrm>
            <a:off x="4932363" y="2349500"/>
            <a:ext cx="2660650" cy="2185988"/>
            <a:chOff x="6101" y="1661"/>
            <a:chExt cx="1676" cy="1377"/>
          </a:xfrm>
        </p:grpSpPr>
        <p:grpSp>
          <p:nvGrpSpPr>
            <p:cNvPr id="14" name="Group 239"/>
            <p:cNvGrpSpPr>
              <a:grpSpLocks/>
            </p:cNvGrpSpPr>
            <p:nvPr/>
          </p:nvGrpSpPr>
          <p:grpSpPr bwMode="auto">
            <a:xfrm rot="5111735">
              <a:off x="7498" y="1761"/>
              <a:ext cx="152" cy="406"/>
              <a:chOff x="4360" y="1908"/>
              <a:chExt cx="680" cy="1812"/>
            </a:xfrm>
          </p:grpSpPr>
          <p:sp>
            <p:nvSpPr>
              <p:cNvPr id="119024" name="Freeform 240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25" name="Freeform 241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26" name="Oval 242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27" name="Oval 243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28" name="Oval 244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29" name="Oval 245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30" name="Oval 246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31" name="Oval 247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32" name="Oval 248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33" name="Oval 249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34" name="Oval 250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15" name="Group 251"/>
            <p:cNvGrpSpPr>
              <a:grpSpLocks/>
            </p:cNvGrpSpPr>
            <p:nvPr/>
          </p:nvGrpSpPr>
          <p:grpSpPr bwMode="auto">
            <a:xfrm rot="4918194">
              <a:off x="6228" y="1534"/>
              <a:ext cx="152" cy="406"/>
              <a:chOff x="4360" y="1908"/>
              <a:chExt cx="680" cy="1812"/>
            </a:xfrm>
          </p:grpSpPr>
          <p:sp>
            <p:nvSpPr>
              <p:cNvPr id="119036" name="Freeform 252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37" name="Freeform 253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38" name="Oval 254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39" name="Oval 255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40" name="Oval 256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41" name="Oval 257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42" name="Oval 258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43" name="Oval 259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44" name="Oval 260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45" name="Oval 261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46" name="Oval 262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16" name="Group 263"/>
            <p:cNvGrpSpPr>
              <a:grpSpLocks/>
            </p:cNvGrpSpPr>
            <p:nvPr/>
          </p:nvGrpSpPr>
          <p:grpSpPr bwMode="auto">
            <a:xfrm rot="5111735">
              <a:off x="6818" y="2487"/>
              <a:ext cx="152" cy="406"/>
              <a:chOff x="4360" y="1908"/>
              <a:chExt cx="680" cy="1812"/>
            </a:xfrm>
          </p:grpSpPr>
          <p:sp>
            <p:nvSpPr>
              <p:cNvPr id="119048" name="Freeform 264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49" name="Freeform 265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50" name="Oval 266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51" name="Oval 267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52" name="Oval 268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53" name="Oval 269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54" name="Oval 270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55" name="Oval 271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56" name="Oval 272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57" name="Oval 273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58" name="Oval 274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17" name="Group 275"/>
            <p:cNvGrpSpPr>
              <a:grpSpLocks/>
            </p:cNvGrpSpPr>
            <p:nvPr/>
          </p:nvGrpSpPr>
          <p:grpSpPr bwMode="auto">
            <a:xfrm rot="5111735">
              <a:off x="6273" y="2759"/>
              <a:ext cx="152" cy="406"/>
              <a:chOff x="4360" y="1908"/>
              <a:chExt cx="680" cy="1812"/>
            </a:xfrm>
          </p:grpSpPr>
          <p:sp>
            <p:nvSpPr>
              <p:cNvPr id="119060" name="Freeform 276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61" name="Freeform 277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62" name="Oval 278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63" name="Oval 279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64" name="Oval 280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65" name="Oval 281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66" name="Oval 282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67" name="Oval 283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68" name="Oval 284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69" name="Oval 285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70" name="Oval 286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18" name="Group 287"/>
            <p:cNvGrpSpPr>
              <a:grpSpLocks/>
            </p:cNvGrpSpPr>
            <p:nvPr/>
          </p:nvGrpSpPr>
          <p:grpSpPr bwMode="auto">
            <a:xfrm rot="5048566">
              <a:off x="7498" y="2714"/>
              <a:ext cx="152" cy="406"/>
              <a:chOff x="4360" y="1908"/>
              <a:chExt cx="680" cy="1812"/>
            </a:xfrm>
          </p:grpSpPr>
          <p:sp>
            <p:nvSpPr>
              <p:cNvPr id="119072" name="Freeform 288"/>
              <p:cNvSpPr>
                <a:spLocks/>
              </p:cNvSpPr>
              <p:nvPr/>
            </p:nvSpPr>
            <p:spPr bwMode="auto">
              <a:xfrm>
                <a:off x="4360" y="2202"/>
                <a:ext cx="544" cy="1518"/>
              </a:xfrm>
              <a:custGeom>
                <a:avLst/>
                <a:gdLst/>
                <a:ahLst/>
                <a:cxnLst>
                  <a:cxn ang="0">
                    <a:pos x="158" y="84"/>
                  </a:cxn>
                  <a:cxn ang="0">
                    <a:pos x="188" y="36"/>
                  </a:cxn>
                  <a:cxn ang="0">
                    <a:pos x="230" y="6"/>
                  </a:cxn>
                  <a:cxn ang="0">
                    <a:pos x="248" y="0"/>
                  </a:cxn>
                  <a:cxn ang="0">
                    <a:pos x="302" y="12"/>
                  </a:cxn>
                  <a:cxn ang="0">
                    <a:pos x="338" y="36"/>
                  </a:cxn>
                  <a:cxn ang="0">
                    <a:pos x="356" y="48"/>
                  </a:cxn>
                  <a:cxn ang="0">
                    <a:pos x="476" y="300"/>
                  </a:cxn>
                  <a:cxn ang="0">
                    <a:pos x="506" y="390"/>
                  </a:cxn>
                  <a:cxn ang="0">
                    <a:pos x="518" y="426"/>
                  </a:cxn>
                  <a:cxn ang="0">
                    <a:pos x="524" y="444"/>
                  </a:cxn>
                  <a:cxn ang="0">
                    <a:pos x="518" y="738"/>
                  </a:cxn>
                  <a:cxn ang="0">
                    <a:pos x="488" y="810"/>
                  </a:cxn>
                  <a:cxn ang="0">
                    <a:pos x="440" y="936"/>
                  </a:cxn>
                  <a:cxn ang="0">
                    <a:pos x="422" y="990"/>
                  </a:cxn>
                  <a:cxn ang="0">
                    <a:pos x="392" y="1044"/>
                  </a:cxn>
                  <a:cxn ang="0">
                    <a:pos x="326" y="1188"/>
                  </a:cxn>
                  <a:cxn ang="0">
                    <a:pos x="260" y="1368"/>
                  </a:cxn>
                  <a:cxn ang="0">
                    <a:pos x="206" y="1470"/>
                  </a:cxn>
                  <a:cxn ang="0">
                    <a:pos x="176" y="1518"/>
                  </a:cxn>
                  <a:cxn ang="0">
                    <a:pos x="140" y="1416"/>
                  </a:cxn>
                  <a:cxn ang="0">
                    <a:pos x="98" y="1224"/>
                  </a:cxn>
                  <a:cxn ang="0">
                    <a:pos x="80" y="1122"/>
                  </a:cxn>
                  <a:cxn ang="0">
                    <a:pos x="32" y="840"/>
                  </a:cxn>
                  <a:cxn ang="0">
                    <a:pos x="8" y="690"/>
                  </a:cxn>
                  <a:cxn ang="0">
                    <a:pos x="38" y="246"/>
                  </a:cxn>
                  <a:cxn ang="0">
                    <a:pos x="116" y="102"/>
                  </a:cxn>
                  <a:cxn ang="0">
                    <a:pos x="170" y="66"/>
                  </a:cxn>
                  <a:cxn ang="0">
                    <a:pos x="158" y="84"/>
                  </a:cxn>
                </a:cxnLst>
                <a:rect l="0" t="0" r="r" b="b"/>
                <a:pathLst>
                  <a:path w="544" h="1518">
                    <a:moveTo>
                      <a:pt x="158" y="84"/>
                    </a:moveTo>
                    <a:cubicBezTo>
                      <a:pt x="172" y="41"/>
                      <a:pt x="159" y="55"/>
                      <a:pt x="188" y="36"/>
                    </a:cubicBezTo>
                    <a:cubicBezTo>
                      <a:pt x="198" y="6"/>
                      <a:pt x="188" y="20"/>
                      <a:pt x="230" y="6"/>
                    </a:cubicBezTo>
                    <a:cubicBezTo>
                      <a:pt x="236" y="4"/>
                      <a:pt x="248" y="0"/>
                      <a:pt x="248" y="0"/>
                    </a:cubicBezTo>
                    <a:cubicBezTo>
                      <a:pt x="258" y="2"/>
                      <a:pt x="289" y="5"/>
                      <a:pt x="302" y="12"/>
                    </a:cubicBezTo>
                    <a:cubicBezTo>
                      <a:pt x="315" y="19"/>
                      <a:pt x="326" y="28"/>
                      <a:pt x="338" y="36"/>
                    </a:cubicBezTo>
                    <a:cubicBezTo>
                      <a:pt x="344" y="40"/>
                      <a:pt x="356" y="48"/>
                      <a:pt x="356" y="48"/>
                    </a:cubicBezTo>
                    <a:cubicBezTo>
                      <a:pt x="386" y="137"/>
                      <a:pt x="438" y="215"/>
                      <a:pt x="476" y="300"/>
                    </a:cubicBezTo>
                    <a:cubicBezTo>
                      <a:pt x="489" y="328"/>
                      <a:pt x="496" y="361"/>
                      <a:pt x="506" y="390"/>
                    </a:cubicBezTo>
                    <a:cubicBezTo>
                      <a:pt x="510" y="402"/>
                      <a:pt x="514" y="414"/>
                      <a:pt x="518" y="426"/>
                    </a:cubicBezTo>
                    <a:cubicBezTo>
                      <a:pt x="520" y="432"/>
                      <a:pt x="524" y="444"/>
                      <a:pt x="524" y="444"/>
                    </a:cubicBezTo>
                    <a:cubicBezTo>
                      <a:pt x="536" y="542"/>
                      <a:pt x="544" y="642"/>
                      <a:pt x="518" y="738"/>
                    </a:cubicBezTo>
                    <a:cubicBezTo>
                      <a:pt x="510" y="768"/>
                      <a:pt x="499" y="784"/>
                      <a:pt x="488" y="810"/>
                    </a:cubicBezTo>
                    <a:cubicBezTo>
                      <a:pt x="471" y="849"/>
                      <a:pt x="453" y="896"/>
                      <a:pt x="440" y="936"/>
                    </a:cubicBezTo>
                    <a:cubicBezTo>
                      <a:pt x="435" y="952"/>
                      <a:pt x="431" y="976"/>
                      <a:pt x="422" y="990"/>
                    </a:cubicBezTo>
                    <a:cubicBezTo>
                      <a:pt x="411" y="1006"/>
                      <a:pt x="400" y="1026"/>
                      <a:pt x="392" y="1044"/>
                    </a:cubicBezTo>
                    <a:cubicBezTo>
                      <a:pt x="370" y="1094"/>
                      <a:pt x="366" y="1148"/>
                      <a:pt x="326" y="1188"/>
                    </a:cubicBezTo>
                    <a:cubicBezTo>
                      <a:pt x="306" y="1249"/>
                      <a:pt x="280" y="1307"/>
                      <a:pt x="260" y="1368"/>
                    </a:cubicBezTo>
                    <a:cubicBezTo>
                      <a:pt x="248" y="1404"/>
                      <a:pt x="238" y="1448"/>
                      <a:pt x="206" y="1470"/>
                    </a:cubicBezTo>
                    <a:cubicBezTo>
                      <a:pt x="198" y="1493"/>
                      <a:pt x="184" y="1495"/>
                      <a:pt x="176" y="1518"/>
                    </a:cubicBezTo>
                    <a:cubicBezTo>
                      <a:pt x="155" y="1486"/>
                      <a:pt x="150" y="1452"/>
                      <a:pt x="140" y="1416"/>
                    </a:cubicBezTo>
                    <a:cubicBezTo>
                      <a:pt x="123" y="1353"/>
                      <a:pt x="108" y="1288"/>
                      <a:pt x="98" y="1224"/>
                    </a:cubicBezTo>
                    <a:cubicBezTo>
                      <a:pt x="83" y="1126"/>
                      <a:pt x="96" y="1169"/>
                      <a:pt x="80" y="1122"/>
                    </a:cubicBezTo>
                    <a:cubicBezTo>
                      <a:pt x="68" y="1039"/>
                      <a:pt x="58" y="917"/>
                      <a:pt x="32" y="840"/>
                    </a:cubicBezTo>
                    <a:cubicBezTo>
                      <a:pt x="25" y="791"/>
                      <a:pt x="23" y="736"/>
                      <a:pt x="8" y="690"/>
                    </a:cubicBezTo>
                    <a:cubicBezTo>
                      <a:pt x="11" y="554"/>
                      <a:pt x="0" y="387"/>
                      <a:pt x="38" y="246"/>
                    </a:cubicBezTo>
                    <a:cubicBezTo>
                      <a:pt x="54" y="187"/>
                      <a:pt x="83" y="152"/>
                      <a:pt x="116" y="102"/>
                    </a:cubicBezTo>
                    <a:cubicBezTo>
                      <a:pt x="119" y="98"/>
                      <a:pt x="165" y="56"/>
                      <a:pt x="170" y="66"/>
                    </a:cubicBezTo>
                    <a:cubicBezTo>
                      <a:pt x="173" y="72"/>
                      <a:pt x="162" y="78"/>
                      <a:pt x="158" y="84"/>
                    </a:cubicBez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73" name="Freeform 289"/>
              <p:cNvSpPr>
                <a:spLocks/>
              </p:cNvSpPr>
              <p:nvPr/>
            </p:nvSpPr>
            <p:spPr bwMode="auto">
              <a:xfrm>
                <a:off x="4614" y="1908"/>
                <a:ext cx="426" cy="1212"/>
              </a:xfrm>
              <a:custGeom>
                <a:avLst/>
                <a:gdLst/>
                <a:ahLst/>
                <a:cxnLst>
                  <a:cxn ang="0">
                    <a:pos x="0" y="300"/>
                  </a:cxn>
                  <a:cxn ang="0">
                    <a:pos x="6" y="234"/>
                  </a:cxn>
                  <a:cxn ang="0">
                    <a:pos x="30" y="144"/>
                  </a:cxn>
                  <a:cxn ang="0">
                    <a:pos x="126" y="0"/>
                  </a:cxn>
                  <a:cxn ang="0">
                    <a:pos x="216" y="18"/>
                  </a:cxn>
                  <a:cxn ang="0">
                    <a:pos x="252" y="42"/>
                  </a:cxn>
                  <a:cxn ang="0">
                    <a:pos x="270" y="54"/>
                  </a:cxn>
                  <a:cxn ang="0">
                    <a:pos x="330" y="180"/>
                  </a:cxn>
                  <a:cxn ang="0">
                    <a:pos x="396" y="510"/>
                  </a:cxn>
                  <a:cxn ang="0">
                    <a:pos x="414" y="564"/>
                  </a:cxn>
                  <a:cxn ang="0">
                    <a:pos x="420" y="582"/>
                  </a:cxn>
                  <a:cxn ang="0">
                    <a:pos x="414" y="714"/>
                  </a:cxn>
                  <a:cxn ang="0">
                    <a:pos x="396" y="768"/>
                  </a:cxn>
                  <a:cxn ang="0">
                    <a:pos x="372" y="912"/>
                  </a:cxn>
                  <a:cxn ang="0">
                    <a:pos x="366" y="1098"/>
                  </a:cxn>
                  <a:cxn ang="0">
                    <a:pos x="330" y="1152"/>
                  </a:cxn>
                  <a:cxn ang="0">
                    <a:pos x="318" y="1212"/>
                  </a:cxn>
                </a:cxnLst>
                <a:rect l="0" t="0" r="r" b="b"/>
                <a:pathLst>
                  <a:path w="426" h="1212">
                    <a:moveTo>
                      <a:pt x="0" y="300"/>
                    </a:moveTo>
                    <a:cubicBezTo>
                      <a:pt x="2" y="278"/>
                      <a:pt x="3" y="256"/>
                      <a:pt x="6" y="234"/>
                    </a:cubicBezTo>
                    <a:cubicBezTo>
                      <a:pt x="10" y="202"/>
                      <a:pt x="20" y="174"/>
                      <a:pt x="30" y="144"/>
                    </a:cubicBezTo>
                    <a:cubicBezTo>
                      <a:pt x="50" y="85"/>
                      <a:pt x="58" y="17"/>
                      <a:pt x="126" y="0"/>
                    </a:cubicBezTo>
                    <a:cubicBezTo>
                      <a:pt x="152" y="4"/>
                      <a:pt x="191" y="4"/>
                      <a:pt x="216" y="18"/>
                    </a:cubicBezTo>
                    <a:cubicBezTo>
                      <a:pt x="229" y="25"/>
                      <a:pt x="240" y="34"/>
                      <a:pt x="252" y="42"/>
                    </a:cubicBezTo>
                    <a:cubicBezTo>
                      <a:pt x="258" y="46"/>
                      <a:pt x="270" y="54"/>
                      <a:pt x="270" y="54"/>
                    </a:cubicBezTo>
                    <a:cubicBezTo>
                      <a:pt x="301" y="100"/>
                      <a:pt x="321" y="125"/>
                      <a:pt x="330" y="180"/>
                    </a:cubicBezTo>
                    <a:cubicBezTo>
                      <a:pt x="333" y="274"/>
                      <a:pt x="315" y="429"/>
                      <a:pt x="396" y="510"/>
                    </a:cubicBezTo>
                    <a:cubicBezTo>
                      <a:pt x="402" y="528"/>
                      <a:pt x="408" y="546"/>
                      <a:pt x="414" y="564"/>
                    </a:cubicBezTo>
                    <a:cubicBezTo>
                      <a:pt x="416" y="570"/>
                      <a:pt x="420" y="582"/>
                      <a:pt x="420" y="582"/>
                    </a:cubicBezTo>
                    <a:cubicBezTo>
                      <a:pt x="426" y="628"/>
                      <a:pt x="426" y="669"/>
                      <a:pt x="414" y="714"/>
                    </a:cubicBezTo>
                    <a:cubicBezTo>
                      <a:pt x="409" y="732"/>
                      <a:pt x="399" y="749"/>
                      <a:pt x="396" y="768"/>
                    </a:cubicBezTo>
                    <a:cubicBezTo>
                      <a:pt x="388" y="816"/>
                      <a:pt x="379" y="864"/>
                      <a:pt x="372" y="912"/>
                    </a:cubicBezTo>
                    <a:cubicBezTo>
                      <a:pt x="370" y="974"/>
                      <a:pt x="374" y="1037"/>
                      <a:pt x="366" y="1098"/>
                    </a:cubicBezTo>
                    <a:cubicBezTo>
                      <a:pt x="363" y="1119"/>
                      <a:pt x="330" y="1152"/>
                      <a:pt x="330" y="1152"/>
                    </a:cubicBezTo>
                    <a:cubicBezTo>
                      <a:pt x="326" y="1172"/>
                      <a:pt x="318" y="1192"/>
                      <a:pt x="318" y="121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9074" name="Oval 290" descr="Коричневый мрамор"/>
              <p:cNvSpPr>
                <a:spLocks noChangeArrowheads="1"/>
              </p:cNvSpPr>
              <p:nvPr/>
            </p:nvSpPr>
            <p:spPr bwMode="auto">
              <a:xfrm>
                <a:off x="4513" y="2478"/>
                <a:ext cx="136" cy="136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75" name="Oval 291"/>
              <p:cNvSpPr>
                <a:spLocks noChangeArrowheads="1"/>
              </p:cNvSpPr>
              <p:nvPr/>
            </p:nvSpPr>
            <p:spPr bwMode="auto">
              <a:xfrm>
                <a:off x="4604" y="2296"/>
                <a:ext cx="90" cy="91"/>
              </a:xfrm>
              <a:prstGeom prst="ellipse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76" name="Oval 292"/>
              <p:cNvSpPr>
                <a:spLocks noChangeArrowheads="1"/>
              </p:cNvSpPr>
              <p:nvPr/>
            </p:nvSpPr>
            <p:spPr bwMode="auto">
              <a:xfrm>
                <a:off x="4422" y="2659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77" name="Oval 293"/>
              <p:cNvSpPr>
                <a:spLocks noChangeArrowheads="1"/>
              </p:cNvSpPr>
              <p:nvPr/>
            </p:nvSpPr>
            <p:spPr bwMode="auto">
              <a:xfrm>
                <a:off x="4468" y="288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78" name="Oval 294"/>
              <p:cNvSpPr>
                <a:spLocks noChangeArrowheads="1"/>
              </p:cNvSpPr>
              <p:nvPr/>
            </p:nvSpPr>
            <p:spPr bwMode="auto">
              <a:xfrm>
                <a:off x="4513" y="315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79" name="Oval 295"/>
              <p:cNvSpPr>
                <a:spLocks noChangeArrowheads="1"/>
              </p:cNvSpPr>
              <p:nvPr/>
            </p:nvSpPr>
            <p:spPr bwMode="auto">
              <a:xfrm>
                <a:off x="4604" y="2976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80" name="Oval 296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81" name="Oval 297"/>
              <p:cNvSpPr>
                <a:spLocks noChangeArrowheads="1"/>
              </p:cNvSpPr>
              <p:nvPr/>
            </p:nvSpPr>
            <p:spPr bwMode="auto">
              <a:xfrm rot="1047606">
                <a:off x="4694" y="2478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119082" name="Oval 298"/>
              <p:cNvSpPr>
                <a:spLocks noChangeArrowheads="1"/>
              </p:cNvSpPr>
              <p:nvPr/>
            </p:nvSpPr>
            <p:spPr bwMode="auto">
              <a:xfrm>
                <a:off x="4694" y="2750"/>
                <a:ext cx="91" cy="227"/>
              </a:xfrm>
              <a:prstGeom prst="ellipse">
                <a:avLst/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sp>
        <p:nvSpPr>
          <p:cNvPr id="118799" name="Rectangle 15"/>
          <p:cNvSpPr>
            <a:spLocks noChangeArrowheads="1"/>
          </p:cNvSpPr>
          <p:nvPr/>
        </p:nvSpPr>
        <p:spPr bwMode="auto">
          <a:xfrm>
            <a:off x="73025" y="1916113"/>
            <a:ext cx="4570413" cy="3581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 dirty="0"/>
          </a:p>
        </p:txBody>
      </p:sp>
      <p:sp>
        <p:nvSpPr>
          <p:cNvPr id="118806" name="Rectangle 2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152400">
            <a:pattFill prst="sphere">
              <a:fgClr>
                <a:schemeClr val="accent2"/>
              </a:fgClr>
              <a:bgClr>
                <a:srgbClr val="99CCFF"/>
              </a:bgClr>
            </a:patt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9085" name="Rectangle 301"/>
          <p:cNvSpPr>
            <a:spLocks noChangeArrowheads="1"/>
          </p:cNvSpPr>
          <p:nvPr/>
        </p:nvSpPr>
        <p:spPr bwMode="auto">
          <a:xfrm>
            <a:off x="250825" y="5516563"/>
            <a:ext cx="87137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80000"/>
              </a:lnSpc>
            </a:pPr>
            <a:r>
              <a:rPr lang="ru-RU" sz="3200" dirty="0">
                <a:latin typeface="Arial Unicode MS" pitchFamily="34" charset="-128"/>
              </a:rPr>
              <a:t>Определят свет/темноту с помощью глазка. Все уплывут на освещённую сторону с помощью жгутика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9" grpId="0" animBg="1"/>
      <p:bldP spid="11908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Запомните: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- Жгутики – то выросты цитоплазматической мембраны, являются органоидами движения</a:t>
            </a:r>
          </a:p>
          <a:p>
            <a:r>
              <a:rPr lang="ru-RU" dirty="0" smtClean="0"/>
              <a:t>- У эвглены постоянная форма тела.</a:t>
            </a:r>
          </a:p>
          <a:p>
            <a:r>
              <a:rPr lang="ru-RU" dirty="0" smtClean="0"/>
              <a:t>- Эвглена способна реагировать на уровень освещённости с помощью глазка.</a:t>
            </a:r>
          </a:p>
          <a:p>
            <a:r>
              <a:rPr lang="ru-RU" dirty="0" smtClean="0"/>
              <a:t>- Для эвглены характерно авто – и гетеротрофное и питание.</a:t>
            </a:r>
          </a:p>
          <a:p>
            <a:r>
              <a:rPr lang="ru-RU" dirty="0" smtClean="0"/>
              <a:t>-Жгутиконосцы занимают промежуточное положение между растительным и животным царствами.</a:t>
            </a:r>
          </a:p>
          <a:p>
            <a:r>
              <a:rPr lang="ru-RU" dirty="0" smtClean="0"/>
              <a:t>- Колониальные Жгутиконосцы – модель происхождения многоклеточных организмов от одноклеточных.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Запомните: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- Жгутики – то выросты цитоплазматической мембраны, являются органоидами движения</a:t>
            </a:r>
          </a:p>
          <a:p>
            <a:r>
              <a:rPr lang="ru-RU" dirty="0" smtClean="0"/>
              <a:t>- У эвглены постоянная форма тела.</a:t>
            </a:r>
          </a:p>
          <a:p>
            <a:r>
              <a:rPr lang="ru-RU" dirty="0" smtClean="0"/>
              <a:t>- Эвглена способна реагировать на уровень освещённости с помощью глазка.</a:t>
            </a:r>
          </a:p>
          <a:p>
            <a:r>
              <a:rPr lang="ru-RU" dirty="0" smtClean="0"/>
              <a:t>- Для эвглены характерно авто – и гетеротрофное и питание.</a:t>
            </a:r>
          </a:p>
          <a:p>
            <a:r>
              <a:rPr lang="ru-RU" dirty="0" smtClean="0"/>
              <a:t>-Жгутиконосцы занимают промежуточное положение между растительным и животным царствами.</a:t>
            </a:r>
          </a:p>
          <a:p>
            <a:r>
              <a:rPr lang="ru-RU" dirty="0" smtClean="0"/>
              <a:t>- Колониальные Жгутиконосцы – модель происхождения многоклеточных организмов от одноклеточных.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Список использованной литературы и </a:t>
            </a:r>
            <a:r>
              <a:rPr lang="ru-RU" sz="3600" smtClean="0"/>
              <a:t>интернет- ресурсов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u="sng" dirty="0" smtClean="0">
                <a:solidFill>
                  <a:schemeClr val="bg1"/>
                </a:solidFill>
                <a:hlinkClick r:id="rId2"/>
              </a:rPr>
              <a:t>http://festival.1september.ru/articles/557104/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u="sng" dirty="0" smtClean="0">
                <a:solidFill>
                  <a:schemeClr val="bg1"/>
                </a:solidFill>
                <a:hlinkClick r:id="rId3"/>
              </a:rPr>
              <a:t>http://prezentacii.com/biologiya/5715-evglena-zelenaya.html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u="sng" dirty="0" smtClean="0">
                <a:solidFill>
                  <a:schemeClr val="bg1"/>
                </a:solidFill>
                <a:hlinkClick r:id="rId4"/>
              </a:rPr>
              <a:t>https://docviewer.yandex.ru/?url=http%3A%2F%2Ffestival.1september.ru%2Farticles%2F603296%2Fpril1.doc&amp;name=pril1.doc&amp;lang=ru&amp;c=564619696970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http://pedsovet.org/components/com_mtree/attachment.php?link_id=8422&amp;cf_id=24</a:t>
            </a:r>
          </a:p>
          <a:p>
            <a:r>
              <a:rPr lang="en-US" u="sng" dirty="0" smtClean="0">
                <a:solidFill>
                  <a:schemeClr val="bg1"/>
                </a:solidFill>
                <a:hlinkClick r:id="rId5"/>
              </a:rPr>
              <a:t>file:///C:/Users/</a:t>
            </a:r>
            <a:r>
              <a:rPr lang="ru-RU" u="sng" dirty="0" err="1" smtClean="0">
                <a:solidFill>
                  <a:schemeClr val="bg1"/>
                </a:solidFill>
                <a:hlinkClick r:id="rId5"/>
              </a:rPr>
              <a:t>верв</a:t>
            </a:r>
            <a:r>
              <a:rPr lang="en-US" u="sng" dirty="0" smtClean="0">
                <a:solidFill>
                  <a:schemeClr val="bg1"/>
                </a:solidFill>
                <a:hlinkClick r:id="rId5"/>
              </a:rPr>
              <a:t>/Downloads/cgiirbis_64%20(2).</a:t>
            </a:r>
            <a:r>
              <a:rPr lang="en-US" u="sng" dirty="0" err="1" smtClean="0">
                <a:solidFill>
                  <a:schemeClr val="bg1"/>
                </a:solidFill>
                <a:hlinkClick r:id="rId5"/>
              </a:rPr>
              <a:t>pdf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u="sng" dirty="0" smtClean="0">
                <a:solidFill>
                  <a:schemeClr val="bg1"/>
                </a:solidFill>
                <a:hlinkClick r:id="rId6"/>
              </a:rPr>
              <a:t>https://ru.wikipedia.org/wiki/</a:t>
            </a:r>
            <a:r>
              <a:rPr lang="en-US" u="sng" dirty="0" err="1" smtClean="0">
                <a:solidFill>
                  <a:schemeClr val="bg1"/>
                </a:solidFill>
                <a:hlinkClick r:id="rId6"/>
              </a:rPr>
              <a:t>Трипаносомы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u="sng" dirty="0" smtClean="0">
                <a:solidFill>
                  <a:schemeClr val="bg1"/>
                </a:solidFill>
                <a:hlinkClick r:id="rId7"/>
              </a:rPr>
              <a:t>http://refdb.ru/look/1596172.html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u="sng" dirty="0" smtClean="0">
                <a:solidFill>
                  <a:schemeClr val="bg1"/>
                </a:solidFill>
                <a:hlinkClick r:id="rId8"/>
              </a:rPr>
              <a:t>http://www.inksystem-az.com/urok-na-temu-zagadochnyj-mir-nevidimok/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http://gagago.ru/urokah-biologii-v-7-klasse-a-vtor--godlevskaya-nataleya-yu-stranica-2.html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9"/>
              </a:rPr>
              <a:t>http://media.oprb.ru/files/%20</a:t>
            </a:r>
            <a:r>
              <a:rPr lang="ru-RU" dirty="0" smtClean="0">
                <a:solidFill>
                  <a:schemeClr val="bg1"/>
                </a:solidFill>
                <a:hlinkClick r:id="rId9"/>
              </a:rPr>
              <a:t>А.А.Жизнедеятельность%20простейших</a:t>
            </a:r>
            <a:r>
              <a:rPr lang="en-US" dirty="0" smtClean="0">
                <a:solidFill>
                  <a:schemeClr val="bg1"/>
                </a:solidFill>
                <a:hlinkClick r:id="rId9"/>
              </a:rPr>
              <a:t>pt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https://yandex.ru/images?uinfo=sw-1920-sh-1080-ww-1328-wh-887-pd-0.8999999761581421-wp-16x9_1680x945-lt-48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  </a:t>
            </a:r>
            <a:r>
              <a:rPr lang="ru-RU" sz="4400" dirty="0" smtClean="0"/>
              <a:t>Сказка </a:t>
            </a:r>
            <a:r>
              <a:rPr lang="ru-RU" sz="2800" dirty="0" smtClean="0"/>
              <a:t>о  красавице  Эвглене,  и   о том как любопытные ученые ей паспорт выписывали.</a:t>
            </a:r>
            <a:endParaRPr lang="ru-RU" sz="2800" dirty="0"/>
          </a:p>
        </p:txBody>
      </p:sp>
      <p:pic>
        <p:nvPicPr>
          <p:cNvPr id="5" name="Picture 2" descr="C:\Users\ввв\Desktop\76708050_4707769253291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928934"/>
            <a:ext cx="1728192" cy="1800200"/>
          </a:xfrm>
          <a:prstGeom prst="rect">
            <a:avLst/>
          </a:prstGeom>
          <a:noFill/>
        </p:spPr>
      </p:pic>
      <p:pic>
        <p:nvPicPr>
          <p:cNvPr id="1027" name="Picture 3" descr="C:\Users\ввв\Desktop\i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852936"/>
            <a:ext cx="3672408" cy="2952328"/>
          </a:xfrm>
          <a:prstGeom prst="rect">
            <a:avLst/>
          </a:prstGeom>
          <a:noFill/>
        </p:spPr>
      </p:pic>
      <p:pic>
        <p:nvPicPr>
          <p:cNvPr id="1028" name="Picture 4" descr="C:\Users\ввв\Desktop\i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437112"/>
            <a:ext cx="1080120" cy="1428750"/>
          </a:xfrm>
          <a:prstGeom prst="rect">
            <a:avLst/>
          </a:prstGeom>
          <a:noFill/>
        </p:spPr>
      </p:pic>
      <p:pic>
        <p:nvPicPr>
          <p:cNvPr id="6" name="Picture 1" descr="C:\Users\верв\Desktop\0012-023-Stroenie-evgleny-zeljonoj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492660">
            <a:off x="684343" y="1720681"/>
            <a:ext cx="833017" cy="20739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В некотором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Царстве ,в Простейшем государстве, в небольшом загрязненном пруду живет загадочная особа-Эвглена зеленая </a:t>
            </a:r>
            <a:endParaRPr lang="ru-RU" sz="2400" dirty="0"/>
          </a:p>
        </p:txBody>
      </p:sp>
      <p:pic>
        <p:nvPicPr>
          <p:cNvPr id="1026" name="Picture 2" descr="C:\Users\ввв\Desktop\131629000fe88e4ab164a98bf891d671438868b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681" b="3402"/>
          <a:stretch>
            <a:fillRect/>
          </a:stretch>
        </p:blipFill>
        <p:spPr bwMode="auto">
          <a:xfrm>
            <a:off x="4429124" y="785794"/>
            <a:ext cx="4177034" cy="264320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4" name="Picture 2" descr="C:\Users\ввв\Desktop\euglena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429000"/>
            <a:ext cx="4176464" cy="2592288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>
            <a:off x="3203848" y="4509120"/>
            <a:ext cx="230425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C:\Users\ввв\Desktop\76708050_4707769253291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509120"/>
            <a:ext cx="2304256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55576" y="1556792"/>
            <a:ext cx="2743200" cy="4572000"/>
          </a:xfrm>
        </p:spPr>
        <p:txBody>
          <a:bodyPr>
            <a:normAutofit fontScale="92500"/>
          </a:bodyPr>
          <a:lstStyle/>
          <a:p>
            <a:r>
              <a:rPr lang="ru-RU" sz="2800" dirty="0" smtClean="0"/>
              <a:t>Ее вытянутое веретеновидное тело миниатюрно.  Состоит оно из одной клетки, но такое красивое. Все содержимое клетки заполненной цитоплазмой.</a:t>
            </a:r>
            <a:endParaRPr lang="ru-RU" sz="28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652120" y="1844824"/>
            <a:ext cx="100811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ввв\Desktop\euglena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772816"/>
            <a:ext cx="4392488" cy="4464496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Эвглена   хороша собой.  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5652120" y="5013176"/>
            <a:ext cx="158417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380312" y="5085184"/>
            <a:ext cx="1449436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Цитоплазма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 В    центральной   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части клетки Эвглены красуется</a:t>
            </a:r>
          </a:p>
          <a:p>
            <a:pPr>
              <a:buNone/>
            </a:pPr>
            <a:r>
              <a:rPr lang="ru-RU" dirty="0" smtClean="0"/>
              <a:t>   крупное ядро</a:t>
            </a:r>
            <a:endParaRPr lang="ru-RU" dirty="0"/>
          </a:p>
        </p:txBody>
      </p:sp>
      <p:pic>
        <p:nvPicPr>
          <p:cNvPr id="10242" name="Picture 2" descr="C:\Users\ввв\Desktop\euglena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556792"/>
            <a:ext cx="3797548" cy="482453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308304" y="4365104"/>
            <a:ext cx="792088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ЯДРО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10" name="Прямая со стрелкой 9"/>
          <p:cNvCxnSpPr>
            <a:stCxn id="8" idx="1"/>
          </p:cNvCxnSpPr>
          <p:nvPr/>
        </p:nvCxnSpPr>
        <p:spPr>
          <a:xfrm flipH="1" flipV="1">
            <a:off x="6660232" y="4509120"/>
            <a:ext cx="648072" cy="406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Снаружи клетка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/>
              <a:t>покрыта тонкой, эластичной пелликулой, которая словно нежнейшее платье одевает Эвглену зеленую, и не только одевает, но и позволяет ей изгибаться, вытягиваться, как будто в чарующем танце</a:t>
            </a:r>
            <a:endParaRPr lang="ru-RU" sz="2400" dirty="0"/>
          </a:p>
        </p:txBody>
      </p:sp>
      <p:pic>
        <p:nvPicPr>
          <p:cNvPr id="1026" name="Picture 2" descr="C:\Users\ввв\Desktop\euglena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8175" y="2393950"/>
            <a:ext cx="3365500" cy="3136900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 flipH="1" flipV="1">
            <a:off x="6444208" y="4581128"/>
            <a:ext cx="36004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72200" y="4725144"/>
            <a:ext cx="1368152" cy="3693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Пелликула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</TotalTime>
  <Words>1491</Words>
  <Application>Microsoft Office PowerPoint</Application>
  <PresentationFormat>Экран (4:3)</PresentationFormat>
  <Paragraphs>256</Paragraphs>
  <Slides>48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Поток</vt:lpstr>
      <vt:lpstr>«Подтип Жгутиконосцы» урок биологии, 7 класс</vt:lpstr>
      <vt:lpstr>Цель урока</vt:lpstr>
      <vt:lpstr>Задачи урока:</vt:lpstr>
      <vt:lpstr>Общая характеристика подтипа Жгутиконосцы</vt:lpstr>
      <vt:lpstr>   Сказка о  красавице  Эвглене,  и   о том как любопытные ученые ей паспорт выписывали.</vt:lpstr>
      <vt:lpstr>В некотором</vt:lpstr>
      <vt:lpstr>Эвглена   хороша собой.  </vt:lpstr>
      <vt:lpstr>  В    центральной    </vt:lpstr>
      <vt:lpstr>Снаружи клетка</vt:lpstr>
      <vt:lpstr>Способ    передвижения</vt:lpstr>
      <vt:lpstr>      Для прогулок</vt:lpstr>
      <vt:lpstr> </vt:lpstr>
      <vt:lpstr>Дыхание и выделение</vt:lpstr>
      <vt:lpstr>Слайд 14</vt:lpstr>
      <vt:lpstr>Размножение   Эвглены          зеленой</vt:lpstr>
      <vt:lpstr>Слайд 16</vt:lpstr>
      <vt:lpstr>                                                      Как- то раз  </vt:lpstr>
      <vt:lpstr>Систематическое положение Эвглены зеленой </vt:lpstr>
      <vt:lpstr>Почему ученые не могли выписать паспорт для Эвглены?</vt:lpstr>
      <vt:lpstr>Задание. Из ниже перечисленных признаков выберите </vt:lpstr>
      <vt:lpstr>Сходство Эвглены зеленой с растениями</vt:lpstr>
      <vt:lpstr>Сходство Эвглены  зеленой с животными</vt:lpstr>
      <vt:lpstr>Любопытные ученые проделали с Эвгленой опыт.</vt:lpstr>
      <vt:lpstr> В ходе дальнейших исследований ученые</vt:lpstr>
      <vt:lpstr>Сходство Эвглены зеленой с животными</vt:lpstr>
      <vt:lpstr>Вывод</vt:lpstr>
      <vt:lpstr>Систематическое положение Эвглены зеленой </vt:lpstr>
      <vt:lpstr>Слайд 28</vt:lpstr>
      <vt:lpstr>Физкультминутка</vt:lpstr>
      <vt:lpstr>Многообразие Жгутиконосцев (6ооо-8ооо видов) По характеру питания и обмену веществ жгутиконосцев делят на :</vt:lpstr>
      <vt:lpstr>Колониальные Жгутиконосцы Тело колониальных Жгутиконосцев состоит из многих клеток</vt:lpstr>
      <vt:lpstr>Вольвокс – колониальный Жгутиконосец</vt:lpstr>
      <vt:lpstr>Значение в природе и жизни человека</vt:lpstr>
      <vt:lpstr>Лейшмания</vt:lpstr>
      <vt:lpstr>Лейшмании</vt:lpstr>
      <vt:lpstr>Лейшманиоз</vt:lpstr>
      <vt:lpstr>Трипаносомы</vt:lpstr>
      <vt:lpstr> Трипаносома</vt:lpstr>
      <vt:lpstr>Трипаносома</vt:lpstr>
      <vt:lpstr>Пути заражения</vt:lpstr>
      <vt:lpstr>Лямблии</vt:lpstr>
      <vt:lpstr>Лямблии</vt:lpstr>
      <vt:lpstr>Лямблиоз</vt:lpstr>
      <vt:lpstr>3. Какие процессы жизнедеятельности происходят у молодой эвглены зелёной (0,02 мм), если она находится на свету?</vt:lpstr>
      <vt:lpstr> Что произойдёт с зелёными эвгленами?</vt:lpstr>
      <vt:lpstr>Запомните:</vt:lpstr>
      <vt:lpstr>Запомните:</vt:lpstr>
      <vt:lpstr>Список использованной литературы и интернет- ресурсов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 про Эвглену зеленую</dc:title>
  <dc:creator>ввв</dc:creator>
  <cp:lastModifiedBy>верв</cp:lastModifiedBy>
  <cp:revision>110</cp:revision>
  <dcterms:created xsi:type="dcterms:W3CDTF">2012-08-12T06:23:03Z</dcterms:created>
  <dcterms:modified xsi:type="dcterms:W3CDTF">2015-11-15T14:13:20Z</dcterms:modified>
</cp:coreProperties>
</file>