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9" r:id="rId4"/>
    <p:sldId id="270" r:id="rId5"/>
    <p:sldId id="271" r:id="rId6"/>
    <p:sldId id="268" r:id="rId7"/>
    <p:sldId id="272" r:id="rId8"/>
    <p:sldId id="273" r:id="rId9"/>
    <p:sldId id="274" r:id="rId10"/>
    <p:sldId id="276" r:id="rId11"/>
    <p:sldId id="277" r:id="rId12"/>
    <p:sldId id="280" r:id="rId13"/>
    <p:sldId id="267" r:id="rId14"/>
    <p:sldId id="28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94D4-CC09-46B7-BE31-875541A55021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3BC78-849C-4335-9A5C-23CACA152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DCF73-6AEA-4C6F-A69E-52D1DD9B8EA4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7FAE6-0E58-4979-8AB4-B2CA91A62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244F3-0193-4523-9D3C-C216F8AF4CCF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FD847-EC6A-4C9C-AF3C-D54D2FA1E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E9F53-39A1-4BAA-8042-867D5834F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0632E-78E2-4CD7-88E0-229CD5563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1E04F-75EA-47FD-BEBE-B2DC0E01B8B1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2749D-0FBC-494F-8C1A-4C63B3245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5CFEB-F154-44AC-8FB5-D758765820E3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E3591-2266-4A36-A6FB-5B0BEB34B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C1CC2-1B92-4235-A146-570B47293BF3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B20D-3510-400D-BEC4-AC03D756C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75FFD-453B-48F7-AA98-F6D10B91851F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90418-AAD4-43C7-B41D-1AAAFF56D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7015F-8021-42E3-8234-F2030E14A041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71D7B-CC38-4366-A5DB-B7DDFBF82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8B704-127F-4876-A98B-3BCC374E1D3C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1A2F4-89B1-457B-8E65-D598D604D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B6768-43B7-439A-9615-74ECB5BB35E9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3099F-13AA-4738-8164-9AAF7D53D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8FCB-280D-4D17-AE81-40DC3BE6362E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42B1A-1759-4C26-A4AA-0194DD549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D52C7C-01F2-4DB8-8F21-324786FA0A02}" type="datetimeFigureOut">
              <a:rPr lang="ru-RU"/>
              <a:pPr>
                <a:defRPr/>
              </a:pPr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61D5F4-B418-410E-BA72-72E4EA76D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kompleksurokov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kompleksurokov.ru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kompleksurokov.ru/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ompleksurokov.ru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kompleksurokov.ru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650" y="1196975"/>
            <a:ext cx="7772400" cy="3732223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А</a:t>
            </a:r>
            <a:r>
              <a:rPr lang="en-US" sz="40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нглийские</a:t>
            </a:r>
            <a:r>
              <a:rPr lang="en-US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колонии</a:t>
            </a:r>
            <a:r>
              <a:rPr lang="en-US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в </a:t>
            </a:r>
            <a:r>
              <a:rPr lang="en-US" sz="40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Северной</a:t>
            </a:r>
            <a:r>
              <a:rPr lang="en-US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Америке</a:t>
            </a:r>
            <a:r>
              <a:rPr lang="en-US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.</a:t>
            </a:r>
            <a:br>
              <a:rPr lang="en-US" sz="4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Учитель: </a:t>
            </a:r>
            <a:br>
              <a:rPr lang="ru-RU" sz="24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Никитина Ю.Н. – МБОУ « </a:t>
            </a:r>
            <a:r>
              <a:rPr lang="ru-RU" sz="24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Коробинская</a:t>
            </a:r>
            <a:r>
              <a:rPr lang="ru-RU" sz="24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ООШ»</a:t>
            </a:r>
          </a:p>
        </p:txBody>
      </p:sp>
      <p:sp>
        <p:nvSpPr>
          <p:cNvPr id="3" name="Подзаголовок 2">
            <a:hlinkClick r:id="rId2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424862" cy="503237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Начало борьбы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908050"/>
            <a:ext cx="4321175" cy="360045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В </a:t>
            </a:r>
            <a:r>
              <a:rPr lang="ru-RU" sz="2000" b="1" dirty="0" smtClean="0">
                <a:solidFill>
                  <a:srgbClr val="C00000"/>
                </a:solidFill>
              </a:rPr>
              <a:t>1763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г.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Георг</a:t>
            </a:r>
            <a:r>
              <a:rPr lang="en-US" sz="2000" b="1" dirty="0" smtClean="0">
                <a:solidFill>
                  <a:srgbClr val="000099"/>
                </a:solidFill>
              </a:rPr>
              <a:t> III</a:t>
            </a:r>
            <a:r>
              <a:rPr lang="ru-RU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запретил колонистам переселяться за Аллеганские горы.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000099"/>
                </a:solidFill>
              </a:rPr>
              <a:t>В </a:t>
            </a:r>
            <a:r>
              <a:rPr lang="en-US" sz="2000" b="1" dirty="0" smtClean="0">
                <a:solidFill>
                  <a:srgbClr val="C00000"/>
                </a:solidFill>
              </a:rPr>
              <a:t>1765 г.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был принят </a:t>
            </a:r>
            <a:r>
              <a:rPr lang="ru-RU" sz="2000" b="1" dirty="0" smtClean="0">
                <a:solidFill>
                  <a:srgbClr val="C00000"/>
                </a:solidFill>
              </a:rPr>
              <a:t>закон о гербовом сборе.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В колониях размещались войска для «борьбы с индейцами».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Колонисты заявили,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что закон принят парламентом,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где нет их представителей.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После долгой борьбы закон был отменен,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но введены пошлины.</a:t>
            </a:r>
          </a:p>
        </p:txBody>
      </p:sp>
      <p:pic>
        <p:nvPicPr>
          <p:cNvPr id="24579" name="Picture 4" descr="Рисунок1"/>
          <p:cNvPicPr>
            <a:picLocks noChangeAspect="1" noChangeArrowheads="1"/>
          </p:cNvPicPr>
          <p:nvPr/>
        </p:nvPicPr>
        <p:blipFill>
          <a:blip r:embed="rId2" cstate="print">
            <a:lum bright="6000" contrast="24000"/>
          </a:blip>
          <a:srcRect/>
          <a:stretch>
            <a:fillRect/>
          </a:stretch>
        </p:blipFill>
        <p:spPr bwMode="auto">
          <a:xfrm>
            <a:off x="395288" y="908050"/>
            <a:ext cx="3683000" cy="523398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714348" y="928670"/>
            <a:ext cx="3022600" cy="708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«Нет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-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гербовому сбору!»</a:t>
            </a:r>
          </a:p>
          <a:p>
            <a:pPr algn="ctr" eaLnBrk="0" hangingPunct="0"/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Гравюра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XVIII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 в.</a:t>
            </a:r>
          </a:p>
        </p:txBody>
      </p:sp>
      <p:sp>
        <p:nvSpPr>
          <p:cNvPr id="154630" name="Rectangle 6"/>
          <p:cNvSpPr>
            <a:spLocks noChangeArrowheads="1"/>
          </p:cNvSpPr>
          <p:nvPr/>
        </p:nvSpPr>
        <p:spPr bwMode="auto">
          <a:xfrm>
            <a:off x="4427538" y="4652963"/>
            <a:ext cx="4321175" cy="16573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Массовое движение протеста:</a:t>
            </a:r>
          </a:p>
          <a:p>
            <a:pPr>
              <a:buFontTx/>
              <a:buChar char="•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кампания  бойкота английских товаров;</a:t>
            </a:r>
          </a:p>
          <a:p>
            <a:pPr>
              <a:buFontTx/>
              <a:buChar char="•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лозунг «Нет налогов без представительства».</a:t>
            </a:r>
          </a:p>
          <a:p>
            <a:pPr>
              <a:buFontTx/>
              <a:buChar char="•"/>
            </a:pPr>
            <a:endParaRPr lang="ru-RU" sz="2000" b="1" i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8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107950" y="4724400"/>
            <a:ext cx="8928100" cy="15621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kumimoji="1" lang="ru-RU" sz="2000" b="1" dirty="0">
                <a:solidFill>
                  <a:srgbClr val="000099"/>
                </a:solidFill>
                <a:cs typeface="Arial" charset="0"/>
              </a:rPr>
              <a:t>Колонисты бойкотировали английские товары и парламент отменил все пошлины, кроме «чайной».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kumimoji="1" lang="ru-RU" sz="2000" b="1" dirty="0">
                <a:solidFill>
                  <a:srgbClr val="000099"/>
                </a:solidFill>
                <a:cs typeface="Arial" charset="0"/>
              </a:rPr>
              <a:t>В 1773 г. Ост-Индская компания попыталась сбыть большую партию чая. Бостонские агенты решили его приобрести. Тогда группа колонистов под видом индейцев устроила «Бостонское чаепитие».</a:t>
            </a:r>
          </a:p>
        </p:txBody>
      </p:sp>
      <p:sp>
        <p:nvSpPr>
          <p:cNvPr id="25602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1925" y="142875"/>
            <a:ext cx="8820150" cy="909638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1773 г. – “</a:t>
            </a:r>
            <a:r>
              <a:rPr lang="en-US" sz="28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Бостонское</a:t>
            </a:r>
            <a:r>
              <a:rPr lang="en-US" sz="2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чаепитие</a:t>
            </a:r>
            <a:r>
              <a:rPr lang="en-US" sz="2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”- </a:t>
            </a:r>
            <a:endParaRPr lang="ru-RU" sz="28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п</a:t>
            </a:r>
            <a:r>
              <a:rPr lang="ru-RU" sz="2800" b="1" dirty="0" err="1" smtClean="0">
                <a:solidFill>
                  <a:srgbClr val="000099"/>
                </a:solidFill>
                <a:latin typeface="Arial" charset="0"/>
                <a:cs typeface="Arial" charset="0"/>
              </a:rPr>
              <a:t>реддверие</a:t>
            </a:r>
            <a:r>
              <a:rPr lang="ru-RU" sz="2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 войны за независимость </a:t>
            </a:r>
            <a:r>
              <a:rPr lang="en-US" sz="28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.</a:t>
            </a:r>
            <a:endParaRPr lang="ru-RU" sz="2800" b="1" dirty="0" smtClean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25603" name="Заголовок 1"/>
          <p:cNvSpPr txBox="1">
            <a:spLocks/>
          </p:cNvSpPr>
          <p:nvPr/>
        </p:nvSpPr>
        <p:spPr bwMode="auto">
          <a:xfrm>
            <a:off x="539750" y="142875"/>
            <a:ext cx="822960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038" y="1196975"/>
            <a:ext cx="5495925" cy="33178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428736"/>
            <a:ext cx="41163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950" y="115888"/>
            <a:ext cx="8785225" cy="12255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Бенджамин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Франклин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(1706-1790) –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человек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который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“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отнял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тироанов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скипетр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у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Бога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молнию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”,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известен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крупнейший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американский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философ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XVIII в.,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политик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ученый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экономист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один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создателей</a:t>
            </a:r>
            <a:r>
              <a:rPr lang="en-US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США.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©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179388" y="188913"/>
            <a:ext cx="8785225" cy="6026169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C00000"/>
                </a:solidFill>
              </a:rPr>
              <a:t>Английские колонии в Новом Свете были созданы протестантами, уезжавшими от религиозных преследований и стремившимися получить религиозную свободу. </a:t>
            </a:r>
            <a:endParaRPr lang="en-US" b="1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К </a:t>
            </a:r>
            <a:r>
              <a:rPr lang="ru-RU" b="1" dirty="0">
                <a:solidFill>
                  <a:srgbClr val="C00000"/>
                </a:solidFill>
              </a:rPr>
              <a:t>середине </a:t>
            </a:r>
            <a:r>
              <a:rPr lang="en-US" b="1" dirty="0">
                <a:solidFill>
                  <a:srgbClr val="C00000"/>
                </a:solidFill>
              </a:rPr>
              <a:t>XVIII </a:t>
            </a:r>
            <a:r>
              <a:rPr lang="ru-RU" b="1" dirty="0">
                <a:solidFill>
                  <a:srgbClr val="C00000"/>
                </a:solidFill>
              </a:rPr>
              <a:t>в. в колониях сформировалась североамериканская нация со своей идеологией, своими экономическими и политическими интересами. </a:t>
            </a:r>
            <a:endParaRPr lang="en-US" b="1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Национальное </a:t>
            </a:r>
            <a:r>
              <a:rPr lang="ru-RU" b="1" dirty="0">
                <a:solidFill>
                  <a:srgbClr val="C00000"/>
                </a:solidFill>
              </a:rPr>
              <a:t>самосознание было оскорблено зависимостью от английского короля и парламента.</a:t>
            </a:r>
          </a:p>
        </p:txBody>
      </p:sp>
      <p:sp>
        <p:nvSpPr>
          <p:cNvPr id="3" name="Подзаголовок 2">
            <a:hlinkClick r:id="rId2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©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Учебник: </a:t>
            </a:r>
            <a:r>
              <a:rPr lang="ru-RU" dirty="0" smtClean="0"/>
              <a:t>А.Я. </a:t>
            </a:r>
            <a:r>
              <a:rPr lang="ru-RU" dirty="0" err="1" smtClean="0"/>
              <a:t>Юдовская</a:t>
            </a:r>
            <a:r>
              <a:rPr lang="ru-RU" dirty="0" smtClean="0"/>
              <a:t>, П.А. Баранов, Л.М. Ванюшкина “Новая история 1500-1800” </a:t>
            </a:r>
          </a:p>
          <a:p>
            <a:r>
              <a:rPr lang="ru-RU" b="1" dirty="0" smtClean="0"/>
              <a:t>Учебное пособие для учителя</a:t>
            </a:r>
            <a:r>
              <a:rPr lang="ru-RU" dirty="0" smtClean="0"/>
              <a:t>: Иванова И.И. М: Просвещение 2010 г.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215370" cy="632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©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642350" cy="57626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Английские колонии в Северной Америке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908050"/>
            <a:ext cx="4679950" cy="230505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Первые колонии в Северной Америке создали в начале </a:t>
            </a:r>
            <a:r>
              <a:rPr lang="en-US" sz="2000" b="1" dirty="0" smtClean="0">
                <a:solidFill>
                  <a:srgbClr val="000099"/>
                </a:solidFill>
              </a:rPr>
              <a:t>XVII</a:t>
            </a:r>
            <a:r>
              <a:rPr lang="ru-RU" sz="2000" b="1" dirty="0" smtClean="0">
                <a:solidFill>
                  <a:srgbClr val="000099"/>
                </a:solidFill>
              </a:rPr>
              <a:t> века переселенцы из Англии, Голландии, Франции. Особенно массовым с каждым годом был приток английских колонистов.</a:t>
            </a:r>
          </a:p>
          <a:p>
            <a:pPr marL="0" indent="0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Первая английская колония в Северной Америке – Виргиния появилась в 1607 г. </a:t>
            </a:r>
          </a:p>
          <a:p>
            <a:pPr marL="0" indent="0">
              <a:buFont typeface="Wingdings" pitchFamily="2" charset="2"/>
              <a:buNone/>
            </a:pPr>
            <a:endParaRPr lang="ru-RU" sz="2000" b="1" dirty="0" smtClean="0">
              <a:solidFill>
                <a:srgbClr val="000099"/>
              </a:solidFill>
            </a:endParaRPr>
          </a:p>
        </p:txBody>
      </p:sp>
      <p:sp>
        <p:nvSpPr>
          <p:cNvPr id="146438" name="Rectangle 6"/>
          <p:cNvSpPr>
            <a:spLocks noChangeArrowheads="1"/>
          </p:cNvSpPr>
          <p:nvPr/>
        </p:nvSpPr>
        <p:spPr bwMode="auto">
          <a:xfrm>
            <a:off x="4284663" y="3429000"/>
            <a:ext cx="4679950" cy="28527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В Америку стремились: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английские пуритане, бежавшие от преследований;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крестьяне, потерявшие земли в результате «огораживаний»;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бедняки, не имевшие  ремесла;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трудоспособные преступники,  потерявшие право жить на родине.</a:t>
            </a:r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15875" y="908050"/>
            <a:ext cx="40719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8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13787" cy="6477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</a:rPr>
              <a:t>Взаимоотношения колонистов с индейцами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451100" y="2041525"/>
            <a:ext cx="6481763" cy="41148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</a:rPr>
              <a:t>Территорию, на которой возникли колонии, населяли </a:t>
            </a:r>
            <a:r>
              <a:rPr lang="ru-RU" sz="2400" b="1" dirty="0" smtClean="0">
                <a:solidFill>
                  <a:srgbClr val="C00000"/>
                </a:solidFill>
              </a:rPr>
              <a:t>ирокезы и </a:t>
            </a:r>
            <a:r>
              <a:rPr lang="ru-RU" sz="2400" b="1" dirty="0" err="1" smtClean="0">
                <a:solidFill>
                  <a:srgbClr val="C00000"/>
                </a:solidFill>
              </a:rPr>
              <a:t>алгонкины</a:t>
            </a:r>
            <a:r>
              <a:rPr lang="ru-RU" sz="2400" b="1" dirty="0" smtClean="0">
                <a:solidFill>
                  <a:srgbClr val="C00000"/>
                </a:solidFill>
              </a:rPr>
              <a:t>. </a:t>
            </a:r>
            <a:r>
              <a:rPr lang="ru-RU" sz="2400" b="1" dirty="0" smtClean="0">
                <a:solidFill>
                  <a:srgbClr val="000099"/>
                </a:solidFill>
              </a:rPr>
              <a:t>Общая численность достигала 200 тыс. чел. Индейцы находились </a:t>
            </a:r>
            <a:r>
              <a:rPr lang="ru-RU" sz="2400" b="1" dirty="0" smtClean="0">
                <a:solidFill>
                  <a:srgbClr val="C00000"/>
                </a:solidFill>
              </a:rPr>
              <a:t>на стадии первобытного общества. </a:t>
            </a:r>
            <a:r>
              <a:rPr lang="ru-RU" sz="2400" b="1" dirty="0" smtClean="0">
                <a:solidFill>
                  <a:srgbClr val="000099"/>
                </a:solidFill>
              </a:rPr>
              <a:t>Вначале они помогали переселенцам, завязали с ними торговлю, но скоро между «бледнолицыми» и «краснокожими» начались стычки. Колонисты пытались вытеснить индейцев на Запад или обратить в рабов. Рабы -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ru-RU" sz="2400" b="1" dirty="0" smtClean="0">
                <a:solidFill>
                  <a:srgbClr val="000099"/>
                </a:solidFill>
              </a:rPr>
              <a:t>индейцы пришли на смену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ru-RU" sz="2400" b="1" dirty="0" smtClean="0">
                <a:solidFill>
                  <a:srgbClr val="000099"/>
                </a:solidFill>
              </a:rPr>
              <a:t>«белым» рабам-преступникам и должникам. Это привело к кровавым войнам.</a:t>
            </a:r>
          </a:p>
        </p:txBody>
      </p:sp>
      <p:pic>
        <p:nvPicPr>
          <p:cNvPr id="18435" name="Picture 4" descr="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323850" y="2060575"/>
            <a:ext cx="1776413" cy="40417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6156325"/>
            <a:ext cx="2459038" cy="701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</a:rPr>
              <a:t>Индеец </a:t>
            </a:r>
          </a:p>
          <a:p>
            <a:pPr algn="ctr" eaLnBrk="0" hangingPunct="0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</a:rPr>
              <a:t>из племени </a:t>
            </a:r>
            <a:r>
              <a:rPr lang="ru-RU" sz="2000" b="1" dirty="0" err="1">
                <a:solidFill>
                  <a:srgbClr val="000099"/>
                </a:solidFill>
                <a:latin typeface="Times New Roman" pitchFamily="18" charset="0"/>
              </a:rPr>
              <a:t>гуронов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179388" y="981075"/>
            <a:ext cx="8785225" cy="792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Постепенно на Атлантическом побережье образовалось </a:t>
            </a:r>
            <a:endParaRPr lang="en-US" sz="2400" b="1" dirty="0">
              <a:solidFill>
                <a:srgbClr val="000099"/>
              </a:solidFill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13 колоний.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Население - около 2,5 млн. </a:t>
            </a:r>
            <a:r>
              <a:rPr lang="en-US" sz="2400" b="1" dirty="0" err="1">
                <a:solidFill>
                  <a:srgbClr val="000099"/>
                </a:solidFill>
                <a:latin typeface="Calibri" pitchFamily="34" charset="0"/>
              </a:rPr>
              <a:t>чел</a:t>
            </a:r>
            <a:r>
              <a:rPr lang="en-US" sz="2400" b="1" dirty="0">
                <a:solidFill>
                  <a:srgbClr val="000099"/>
                </a:solidFill>
                <a:latin typeface="Calibri" pitchFamily="34" charset="0"/>
              </a:rPr>
              <a:t>.</a:t>
            </a:r>
            <a:endParaRPr lang="ru-RU" sz="24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8" name="Подзаголовок 2">
            <a:hlinkClick r:id="rId3"/>
          </p:cNvPr>
          <p:cNvSpPr txBox="1">
            <a:spLocks/>
          </p:cNvSpPr>
          <p:nvPr/>
        </p:nvSpPr>
        <p:spPr>
          <a:xfrm>
            <a:off x="5357812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188913"/>
            <a:ext cx="8713788" cy="1655762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Понятие «скальп» для индейцев значило символ доблести, а для белого - чек, по которому платили деньги. Войны с индейцами закончились в </a:t>
            </a:r>
            <a:r>
              <a:rPr lang="en-US" sz="2000" b="1" dirty="0" smtClean="0">
                <a:solidFill>
                  <a:srgbClr val="000099"/>
                </a:solidFill>
              </a:rPr>
              <a:t>XIX</a:t>
            </a:r>
            <a:r>
              <a:rPr lang="ru-RU" sz="2000" b="1" dirty="0" smtClean="0">
                <a:solidFill>
                  <a:srgbClr val="000099"/>
                </a:solidFill>
              </a:rPr>
              <a:t> в., когда их вытеснили в резервации.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 </a:t>
            </a:r>
            <a:r>
              <a:rPr lang="en-US" sz="2000" b="1" dirty="0" smtClean="0">
                <a:solidFill>
                  <a:srgbClr val="C00000"/>
                </a:solidFill>
              </a:rPr>
              <a:t>XVI</a:t>
            </a:r>
            <a:r>
              <a:rPr lang="ru-RU" sz="2000" b="1" dirty="0" smtClean="0">
                <a:solidFill>
                  <a:srgbClr val="C00000"/>
                </a:solidFill>
              </a:rPr>
              <a:t> в. начался завоз в Америку негров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-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рабов. </a:t>
            </a:r>
            <a:r>
              <a:rPr lang="ru-RU" sz="2000" b="1" dirty="0" smtClean="0">
                <a:solidFill>
                  <a:srgbClr val="000099"/>
                </a:solidFill>
              </a:rPr>
              <a:t>С </a:t>
            </a:r>
            <a:r>
              <a:rPr lang="en-US" sz="2000" b="1" dirty="0" smtClean="0">
                <a:solidFill>
                  <a:srgbClr val="000099"/>
                </a:solidFill>
              </a:rPr>
              <a:t>XVII</a:t>
            </a:r>
            <a:r>
              <a:rPr lang="ru-RU" sz="2000" b="1" dirty="0" smtClean="0">
                <a:solidFill>
                  <a:srgbClr val="000099"/>
                </a:solidFill>
              </a:rPr>
              <a:t> в. рабство негров стало пожизненным. «Белые»</a:t>
            </a:r>
            <a:r>
              <a:rPr lang="en-US" sz="2000" b="1" dirty="0" smtClean="0">
                <a:solidFill>
                  <a:srgbClr val="000099"/>
                </a:solidFill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</a:rPr>
              <a:t>рабы стали надсмотрщиками за неграми во время работ на плантациях.</a:t>
            </a:r>
          </a:p>
        </p:txBody>
      </p:sp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700338" y="6156325"/>
            <a:ext cx="3732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FFFFFF"/>
                </a:solidFill>
                <a:latin typeface="Calibri" pitchFamily="34" charset="0"/>
              </a:rPr>
              <a:t>Рабский труд на плантации.</a:t>
            </a:r>
          </a:p>
          <a:p>
            <a:pPr algn="ctr" eaLnBrk="0" hangingPunct="0"/>
            <a:r>
              <a:rPr lang="ru-RU" sz="2000" b="1">
                <a:solidFill>
                  <a:srgbClr val="FFFFFF"/>
                </a:solidFill>
                <a:latin typeface="Calibri" pitchFamily="34" charset="0"/>
              </a:rPr>
              <a:t>Миниатюра  </a:t>
            </a:r>
            <a:r>
              <a:rPr lang="en-US" sz="2000" b="1">
                <a:solidFill>
                  <a:srgbClr val="FFFFFF"/>
                </a:solidFill>
                <a:latin typeface="Calibri" pitchFamily="34" charset="0"/>
              </a:rPr>
              <a:t>XVII </a:t>
            </a:r>
            <a:r>
              <a:rPr lang="ru-RU" sz="2000" b="1">
                <a:solidFill>
                  <a:srgbClr val="FFFFFF"/>
                </a:solidFill>
                <a:latin typeface="Calibri" pitchFamily="34" charset="0"/>
              </a:rPr>
              <a:t>в.</a:t>
            </a:r>
          </a:p>
        </p:txBody>
      </p:sp>
      <p:pic>
        <p:nvPicPr>
          <p:cNvPr id="19459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2060575"/>
            <a:ext cx="7431087" cy="464502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ChangeArrowheads="1"/>
          </p:cNvSpPr>
          <p:nvPr/>
        </p:nvSpPr>
        <p:spPr bwMode="auto">
          <a:xfrm>
            <a:off x="4191000" y="152400"/>
            <a:ext cx="4800600" cy="2209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800" b="1" dirty="0">
                <a:solidFill>
                  <a:srgbClr val="CC0000"/>
                </a:solidFill>
                <a:latin typeface="Calibri" pitchFamily="34" charset="0"/>
              </a:rPr>
              <a:t>XVII-XVIII </a:t>
            </a:r>
            <a:r>
              <a:rPr lang="ru-RU" sz="2800" b="1" dirty="0">
                <a:solidFill>
                  <a:srgbClr val="CC0000"/>
                </a:solidFill>
                <a:latin typeface="Calibri" pitchFamily="34" charset="0"/>
              </a:rPr>
              <a:t>вв. – на атлантическом побережье Северной Америки были основаны 13 английских колоний </a:t>
            </a:r>
          </a:p>
        </p:txBody>
      </p:sp>
      <p:pic>
        <p:nvPicPr>
          <p:cNvPr id="20482" name="Picture 7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0" y="0"/>
            <a:ext cx="40719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8"/>
          <p:cNvSpPr>
            <a:spLocks noChangeArrowheads="1"/>
          </p:cNvSpPr>
          <p:nvPr/>
        </p:nvSpPr>
        <p:spPr bwMode="auto">
          <a:xfrm>
            <a:off x="4191000" y="2667000"/>
            <a:ext cx="2209800" cy="160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latin typeface="Calibri" pitchFamily="34" charset="0"/>
              </a:rPr>
              <a:t>Северные </a:t>
            </a:r>
          </a:p>
          <a:p>
            <a:pPr algn="ctr"/>
            <a:r>
              <a:rPr lang="ru-RU" sz="2400" b="1">
                <a:solidFill>
                  <a:srgbClr val="CC0000"/>
                </a:solidFill>
                <a:latin typeface="Calibri" pitchFamily="34" charset="0"/>
              </a:rPr>
              <a:t>колонии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Calibri" pitchFamily="34" charset="0"/>
              </a:rPr>
              <a:t>Новой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Calibri" pitchFamily="34" charset="0"/>
              </a:rPr>
              <a:t>Англии</a:t>
            </a:r>
          </a:p>
        </p:txBody>
      </p:sp>
      <p:sp>
        <p:nvSpPr>
          <p:cNvPr id="20484" name="Rectangle 9"/>
          <p:cNvSpPr>
            <a:spLocks noChangeArrowheads="1"/>
          </p:cNvSpPr>
          <p:nvPr/>
        </p:nvSpPr>
        <p:spPr bwMode="auto">
          <a:xfrm>
            <a:off x="6629400" y="2667000"/>
            <a:ext cx="2362200" cy="160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CC0000"/>
                </a:solidFill>
                <a:latin typeface="Calibri" pitchFamily="34" charset="0"/>
              </a:rPr>
              <a:t>Южные </a:t>
            </a:r>
          </a:p>
          <a:p>
            <a:pPr algn="ctr"/>
            <a:r>
              <a:rPr lang="ru-RU" sz="2400" b="1" dirty="0">
                <a:solidFill>
                  <a:srgbClr val="CC0000"/>
                </a:solidFill>
                <a:latin typeface="Calibri" pitchFamily="34" charset="0"/>
              </a:rPr>
              <a:t>колонии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Новой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Англии</a:t>
            </a:r>
          </a:p>
        </p:txBody>
      </p:sp>
      <p:sp>
        <p:nvSpPr>
          <p:cNvPr id="20485" name="Rectangle 10"/>
          <p:cNvSpPr>
            <a:spLocks noChangeArrowheads="1"/>
          </p:cNvSpPr>
          <p:nvPr/>
        </p:nvSpPr>
        <p:spPr bwMode="auto">
          <a:xfrm>
            <a:off x="4572000" y="4724400"/>
            <a:ext cx="4419600" cy="1981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Крупные плантационные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хозяйства, основанные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на рабском труде.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Господствовали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монархические убеждения</a:t>
            </a:r>
          </a:p>
        </p:txBody>
      </p:sp>
      <p:sp>
        <p:nvSpPr>
          <p:cNvPr id="20486" name="Rectangle 11"/>
          <p:cNvSpPr>
            <a:spLocks noChangeArrowheads="1"/>
          </p:cNvSpPr>
          <p:nvPr/>
        </p:nvSpPr>
        <p:spPr bwMode="auto">
          <a:xfrm>
            <a:off x="0" y="4429132"/>
            <a:ext cx="4191000" cy="1981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Развитие мелкого 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фермерского хозяйства,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кап. мануфактур,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органов самоуправления.</a:t>
            </a:r>
          </a:p>
        </p:txBody>
      </p:sp>
      <p:sp>
        <p:nvSpPr>
          <p:cNvPr id="20487" name="Line 12"/>
          <p:cNvSpPr>
            <a:spLocks noChangeShapeType="1"/>
          </p:cNvSpPr>
          <p:nvPr/>
        </p:nvSpPr>
        <p:spPr bwMode="auto">
          <a:xfrm>
            <a:off x="5181600" y="2362200"/>
            <a:ext cx="0" cy="3048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Line 13"/>
          <p:cNvSpPr>
            <a:spLocks noChangeShapeType="1"/>
          </p:cNvSpPr>
          <p:nvPr/>
        </p:nvSpPr>
        <p:spPr bwMode="auto">
          <a:xfrm>
            <a:off x="7772400" y="2362200"/>
            <a:ext cx="0" cy="3048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89" name="Line 14"/>
          <p:cNvSpPr>
            <a:spLocks noChangeShapeType="1"/>
          </p:cNvSpPr>
          <p:nvPr/>
        </p:nvSpPr>
        <p:spPr bwMode="auto">
          <a:xfrm flipH="1">
            <a:off x="4214810" y="4267200"/>
            <a:ext cx="1042990" cy="161932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490" name="Line 15"/>
          <p:cNvSpPr>
            <a:spLocks noChangeShapeType="1"/>
          </p:cNvSpPr>
          <p:nvPr/>
        </p:nvSpPr>
        <p:spPr bwMode="auto">
          <a:xfrm>
            <a:off x="7848600" y="4267200"/>
            <a:ext cx="0" cy="45720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77" name="Rectangle 33"/>
          <p:cNvSpPr>
            <a:spLocks noChangeArrowheads="1"/>
          </p:cNvSpPr>
          <p:nvPr/>
        </p:nvSpPr>
        <p:spPr bwMode="auto">
          <a:xfrm>
            <a:off x="214282" y="1142984"/>
            <a:ext cx="4105275" cy="2736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Северные колонии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мелкое фермерское хозяйство: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домашняя промышленность: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первые мануфактуры.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  Группы населения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фермеры;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предприниматели;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наёмные работники.</a:t>
            </a:r>
          </a:p>
        </p:txBody>
      </p:sp>
      <p:sp>
        <p:nvSpPr>
          <p:cNvPr id="83025" name="Rectangle 81"/>
          <p:cNvSpPr>
            <a:spLocks noChangeArrowheads="1"/>
          </p:cNvSpPr>
          <p:nvPr/>
        </p:nvSpPr>
        <p:spPr bwMode="auto">
          <a:xfrm>
            <a:off x="4500562" y="1142984"/>
            <a:ext cx="4392612" cy="2736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Южные колонии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крупные плантационные хозяйства (хлопок, табак).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Группы населения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</a:rPr>
              <a:t> </a:t>
            </a:r>
            <a:r>
              <a:rPr lang="ru-RU" sz="2000" b="1" dirty="0">
                <a:solidFill>
                  <a:srgbClr val="000099"/>
                </a:solidFill>
                <a:latin typeface="Calibri" pitchFamily="34" charset="0"/>
                <a:cs typeface="Times New Roman" pitchFamily="18" charset="0"/>
              </a:rPr>
              <a:t>плантаторы-землевладельцы;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  <a:cs typeface="Times New Roman" pitchFamily="18" charset="0"/>
              </a:rPr>
              <a:t> «законтрактованные слуги»;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000" b="1" dirty="0">
                <a:solidFill>
                  <a:srgbClr val="000099"/>
                </a:solidFill>
                <a:latin typeface="Calibri" pitchFamily="34" charset="0"/>
                <a:cs typeface="Times New Roman" pitchFamily="18" charset="0"/>
              </a:rPr>
              <a:t>  негры – рабы </a:t>
            </a:r>
          </a:p>
          <a:p>
            <a:pPr eaLnBrk="0" hangingPunct="0"/>
            <a:r>
              <a:rPr lang="ru-RU" sz="2000" b="1" dirty="0">
                <a:solidFill>
                  <a:srgbClr val="000099"/>
                </a:solidFill>
                <a:latin typeface="Calibri" pitchFamily="34" charset="0"/>
                <a:cs typeface="Times New Roman" pitchFamily="18" charset="0"/>
              </a:rPr>
              <a:t>Плантационное рабство просуществовало с 1619 до 1863 г.</a:t>
            </a:r>
            <a:endParaRPr lang="ru-RU" sz="20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1507" name="Rectangle 83"/>
          <p:cNvSpPr>
            <a:spLocks noChangeArrowheads="1"/>
          </p:cNvSpPr>
          <p:nvPr/>
        </p:nvSpPr>
        <p:spPr bwMode="auto">
          <a:xfrm>
            <a:off x="214282" y="142852"/>
            <a:ext cx="8785225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2075" tIns="46038" rIns="92075" bIns="46038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Социально-экономическая жизнь</a:t>
            </a:r>
            <a:br>
              <a:rPr lang="ru-RU" sz="2800" b="1" dirty="0">
                <a:solidFill>
                  <a:srgbClr val="C00000"/>
                </a:solidFill>
                <a:latin typeface="Calibri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 в английских колониях</a:t>
            </a:r>
          </a:p>
        </p:txBody>
      </p:sp>
      <p:sp>
        <p:nvSpPr>
          <p:cNvPr id="83029" name="Rectangle 85"/>
          <p:cNvSpPr>
            <a:spLocks noChangeArrowheads="1"/>
          </p:cNvSpPr>
          <p:nvPr/>
        </p:nvSpPr>
        <p:spPr bwMode="auto">
          <a:xfrm>
            <a:off x="214282" y="3929067"/>
            <a:ext cx="8642350" cy="24288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Факторы, способствовавшие формированию североамериканской нации: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общий язык (английский), </a:t>
            </a:r>
            <a:r>
              <a:rPr lang="en-US" sz="2400" b="1" dirty="0">
                <a:solidFill>
                  <a:srgbClr val="000099"/>
                </a:solidFill>
                <a:latin typeface="Calibri" pitchFamily="34" charset="0"/>
              </a:rPr>
              <a:t>религия и 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культура;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компактная территория проживания;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единый хозяйственный уклад и внутренний рынок;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сходные черты психологического склада.</a:t>
            </a:r>
            <a:endParaRPr lang="en-US" sz="24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6" name="Подзаголовок 2">
            <a:hlinkClick r:id="rId2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©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Комплексуроков Р.Ф.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77" grpId="0" build="p" autoUpdateAnimBg="0"/>
      <p:bldP spid="83025" grpId="0" build="p" autoUpdateAnimBg="0"/>
      <p:bldP spid="83029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157163" y="333375"/>
            <a:ext cx="8986837" cy="792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kumimoji="1" lang="ru-RU" sz="2400" b="1" dirty="0">
                <a:solidFill>
                  <a:srgbClr val="C00000"/>
                </a:solidFill>
                <a:latin typeface="Calibri" pitchFamily="34" charset="0"/>
              </a:rPr>
              <a:t>Промышленность развивалась медленно, поэтому власть в колониях захватили плантаторы с Юга. </a:t>
            </a:r>
          </a:p>
        </p:txBody>
      </p:sp>
      <p:pic>
        <p:nvPicPr>
          <p:cNvPr id="22530" name="Picture 4" descr="Дж КатлинТорговля колонистов с индейцами(1682 г)"/>
          <p:cNvPicPr>
            <a:picLocks noChangeAspect="1" noChangeArrowheads="1"/>
          </p:cNvPicPr>
          <p:nvPr/>
        </p:nvPicPr>
        <p:blipFill>
          <a:blip r:embed="rId2" cstate="print">
            <a:lum bright="18000" contrast="42000"/>
          </a:blip>
          <a:srcRect/>
          <a:stretch>
            <a:fillRect/>
          </a:stretch>
        </p:blipFill>
        <p:spPr bwMode="auto">
          <a:xfrm>
            <a:off x="468313" y="1412875"/>
            <a:ext cx="8280400" cy="42481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142976" y="5715016"/>
            <a:ext cx="6553200" cy="701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/>
            <a:r>
              <a:rPr lang="ru-RU" sz="2000" b="1" dirty="0" err="1">
                <a:solidFill>
                  <a:srgbClr val="FFFFFF"/>
                </a:solidFill>
                <a:latin typeface="Calibri" pitchFamily="34" charset="0"/>
              </a:rPr>
              <a:t>Дж.Катлин</a:t>
            </a:r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.</a:t>
            </a:r>
          </a:p>
          <a:p>
            <a:pPr algn="ctr" eaLnBrk="0" hangingPunct="0"/>
            <a:r>
              <a:rPr lang="ru-RU" sz="2000" b="1" dirty="0">
                <a:solidFill>
                  <a:srgbClr val="FFFFFF"/>
                </a:solidFill>
                <a:latin typeface="Calibri" pitchFamily="34" charset="0"/>
              </a:rPr>
              <a:t>Торговля колонистов с индейцами (1682 г.)</a:t>
            </a:r>
          </a:p>
        </p:txBody>
      </p:sp>
      <p:sp>
        <p:nvSpPr>
          <p:cNvPr id="5" name="Подзаголовок 2">
            <a:hlinkClick r:id="rId3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©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S Greece" pitchFamily="66" charset="-52"/>
                <a:ea typeface="+mn-ea"/>
                <a:cs typeface="+mn-cs"/>
              </a:rPr>
              <a:t> Комплексуроков Р.Ф.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88913"/>
            <a:ext cx="8812213" cy="503237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2075" tIns="46038" rIns="92075" bIns="46038"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99"/>
                </a:solidFill>
              </a:rPr>
              <a:t>Конфликт с метрополией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908050"/>
            <a:ext cx="8785225" cy="1441450"/>
          </a:xfr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</a:rPr>
              <a:t>Все колонисты считались подданными английского короля.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0099"/>
                </a:solidFill>
              </a:rPr>
              <a:t>В середины </a:t>
            </a:r>
            <a:r>
              <a:rPr lang="en-US" sz="2400" b="1" dirty="0" smtClean="0">
                <a:solidFill>
                  <a:srgbClr val="000099"/>
                </a:solidFill>
              </a:rPr>
              <a:t>XVIII</a:t>
            </a:r>
            <a:r>
              <a:rPr lang="ru-RU" sz="2400" b="1" dirty="0" smtClean="0">
                <a:solidFill>
                  <a:srgbClr val="000099"/>
                </a:solidFill>
              </a:rPr>
              <a:t> в.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ru-RU" sz="2400" b="1" dirty="0" smtClean="0">
                <a:solidFill>
                  <a:srgbClr val="000099"/>
                </a:solidFill>
              </a:rPr>
              <a:t>в колониях стали появляться </a:t>
            </a:r>
            <a:r>
              <a:rPr lang="ru-RU" sz="2400" b="1" dirty="0" smtClean="0">
                <a:solidFill>
                  <a:srgbClr val="C00000"/>
                </a:solidFill>
              </a:rPr>
              <a:t>Законодательные собрания </a:t>
            </a:r>
            <a:r>
              <a:rPr lang="ru-RU" sz="2400" b="1" dirty="0" smtClean="0">
                <a:solidFill>
                  <a:srgbClr val="000099"/>
                </a:solidFill>
              </a:rPr>
              <a:t>и  началась их борьба с губернаторами.</a:t>
            </a: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142844" y="2500306"/>
            <a:ext cx="8785225" cy="37862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Причины:</a:t>
            </a:r>
            <a:endParaRPr lang="en-US" sz="2400" b="1" dirty="0">
              <a:solidFill>
                <a:srgbClr val="C0000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запрет на открытие мануфактур;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запрет на производство и вывоз шерстяных изделий, выделку тканей;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запрет на торговлю с другими странами;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запрет колонистам  переселяться на </a:t>
            </a:r>
            <a:r>
              <a:rPr lang="en-US" sz="2400" b="1" dirty="0">
                <a:solidFill>
                  <a:srgbClr val="000099"/>
                </a:solidFill>
                <a:latin typeface="Calibri" pitchFamily="34" charset="0"/>
              </a:rPr>
              <a:t>З</a:t>
            </a:r>
            <a:r>
              <a:rPr lang="ru-RU" sz="2400" b="1" dirty="0" err="1">
                <a:solidFill>
                  <a:srgbClr val="000099"/>
                </a:solidFill>
                <a:latin typeface="Calibri" pitchFamily="34" charset="0"/>
              </a:rPr>
              <a:t>апад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;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введение </a:t>
            </a: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в 1765 г. 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гербового сбора – налога на любой товар.</a:t>
            </a:r>
            <a:endParaRPr lang="en-US" sz="2400" b="1" dirty="0">
              <a:solidFill>
                <a:srgbClr val="000099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kumimoji="1" lang="ru-RU" sz="2400" b="1" dirty="0">
                <a:solidFill>
                  <a:srgbClr val="C00000"/>
                </a:solidFill>
                <a:latin typeface="Calibri" pitchFamily="34" charset="0"/>
              </a:rPr>
              <a:t>Колонии стали обвинять короля в тирании и выдвигать идеи создания правового государства.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endParaRPr lang="ru-RU" sz="2400" b="1" dirty="0">
              <a:solidFill>
                <a:srgbClr val="000099"/>
              </a:solidFill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endParaRPr lang="ru-RU" sz="24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5" name="Подзаголовок 2">
            <a:hlinkClick r:id="rId2"/>
          </p:cNvPr>
          <p:cNvSpPr txBox="1">
            <a:spLocks/>
          </p:cNvSpPr>
          <p:nvPr/>
        </p:nvSpPr>
        <p:spPr>
          <a:xfrm>
            <a:off x="0" y="6457950"/>
            <a:ext cx="3786188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S Greece" pitchFamily="66" charset="-52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 build="p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823</Words>
  <Application>Microsoft Office PowerPoint</Application>
  <PresentationFormat>Экран (4:3)</PresentationFormat>
  <Paragraphs>105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Английские колонии в Северной Америке.  Учитель:  Никитина Ю.Н. – МБОУ « Коробинская ООШ»</vt:lpstr>
      <vt:lpstr>Слайд 2</vt:lpstr>
      <vt:lpstr>Английские колонии в Северной Америке</vt:lpstr>
      <vt:lpstr>Взаимоотношения колонистов с индейцами</vt:lpstr>
      <vt:lpstr>Слайд 5</vt:lpstr>
      <vt:lpstr>Слайд 6</vt:lpstr>
      <vt:lpstr>Слайд 7</vt:lpstr>
      <vt:lpstr>Слайд 8</vt:lpstr>
      <vt:lpstr>Конфликт с метрополией</vt:lpstr>
      <vt:lpstr>Начало борьбы</vt:lpstr>
      <vt:lpstr>Слайд 11</vt:lpstr>
      <vt:lpstr>Слайд 12</vt:lpstr>
      <vt:lpstr>Слайд 13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Английские колонии в Северной Америке.</dc:title>
  <cp:lastModifiedBy>Пользователь</cp:lastModifiedBy>
  <cp:revision>16</cp:revision>
  <dcterms:modified xsi:type="dcterms:W3CDTF">2018-05-11T08:19:28Z</dcterms:modified>
</cp:coreProperties>
</file>