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2" r:id="rId3"/>
    <p:sldId id="261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94" r:id="rId13"/>
    <p:sldId id="275" r:id="rId14"/>
    <p:sldId id="276" r:id="rId15"/>
    <p:sldId id="277" r:id="rId16"/>
    <p:sldId id="278" r:id="rId17"/>
    <p:sldId id="280" r:id="rId18"/>
    <p:sldId id="281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3" r:id="rId27"/>
    <p:sldId id="296" r:id="rId28"/>
    <p:sldId id="29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8786842" cy="25003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953735"/>
                </a:solidFill>
                <a:latin typeface="Arial Black" pitchFamily="34" charset="0"/>
                <a:cs typeface="Times New Roman" pitchFamily="18" charset="0"/>
              </a:rPr>
              <a:t>«Душа ищет место, где небо ближе…» </a:t>
            </a:r>
            <a:r>
              <a:rPr lang="ru-RU" sz="4400" b="1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4400" b="1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1800" b="1" dirty="0" smtClean="0">
                <a:latin typeface="Arial" charset="0"/>
                <a:cs typeface="Arial" charset="0"/>
              </a:rPr>
              <a:t>Из </a:t>
            </a:r>
            <a:r>
              <a:rPr lang="ru-RU" sz="1800" b="1" dirty="0" smtClean="0">
                <a:latin typeface="Arial" charset="0"/>
                <a:cs typeface="Arial" charset="0"/>
              </a:rPr>
              <a:t>опыта работы </a:t>
            </a:r>
            <a:r>
              <a:rPr lang="ru-RU" sz="1800" b="1" dirty="0" smtClean="0">
                <a:latin typeface="Arial" charset="0"/>
                <a:cs typeface="Arial" charset="0"/>
              </a:rPr>
              <a:t>Комаровой </a:t>
            </a:r>
            <a:r>
              <a:rPr lang="ru-RU" sz="1800" b="1" dirty="0" smtClean="0">
                <a:latin typeface="Arial" charset="0"/>
                <a:cs typeface="Arial" charset="0"/>
              </a:rPr>
              <a:t>Надежды  </a:t>
            </a:r>
            <a:r>
              <a:rPr lang="ru-RU" sz="1800" b="1" dirty="0" smtClean="0">
                <a:latin typeface="Arial" charset="0"/>
                <a:cs typeface="Arial" charset="0"/>
              </a:rPr>
              <a:t>Ивановны,                  руководителя кружка и факультатива                                                              «Основы православной культуры» </a:t>
            </a:r>
            <a:r>
              <a:rPr lang="ru-RU" sz="1800" b="1" dirty="0" smtClean="0">
                <a:latin typeface="Arial" charset="0"/>
                <a:cs typeface="Arial" charset="0"/>
              </a:rPr>
              <a:t/>
            </a:r>
            <a:br>
              <a:rPr lang="ru-RU" sz="1800" b="1" dirty="0" smtClean="0">
                <a:latin typeface="Arial" charset="0"/>
                <a:cs typeface="Arial" charset="0"/>
              </a:rPr>
            </a:br>
            <a:endParaRPr lang="ru-RU" sz="1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Духовно-нравственное воспитание учащихся осуществляется на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основе православных нравственных ценностей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традиций на материале письменной и художественной культуры Православия, исторического краеведения, житийной литературы («Житие святых»)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Учащиеся знакомятся с житием таких святых как Сергий Радонежский, Ксения Петербуржская, Матрона Московская, Михаил Тверской, Анна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Кашинская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др.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Игорь\Desktop\фотки\P_20150407_103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600400" cy="5040560"/>
          </a:xfrm>
          <a:prstGeom prst="rect">
            <a:avLst/>
          </a:prstGeom>
          <a:noFill/>
        </p:spPr>
      </p:pic>
      <p:pic>
        <p:nvPicPr>
          <p:cNvPr id="8195" name="Picture 3" descr="C:\Users\Игорь\Desktop\фотки\P_20150407_104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868255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Игорь\Desktop\фотки\P_20150407_1041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2569" y="1699260"/>
            <a:ext cx="3175462" cy="4526280"/>
          </a:xfrm>
          <a:prstGeom prst="rect">
            <a:avLst/>
          </a:prstGeom>
          <a:noFill/>
        </p:spPr>
      </p:pic>
      <p:pic>
        <p:nvPicPr>
          <p:cNvPr id="6" name="Picture 2" descr="C:\Users\Игорь\Desktop\фотки\P_20150407_1105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75255" y="1600200"/>
            <a:ext cx="328929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6333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2014 году отмечалась юбилейная дата -700-летие Сергия Радонежского. 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Была проведена большая работа с использованием историко-публицистических материалов и видеосюжетов, а также материалов выставки рисунков православного детского сада г.Твери им. Анны </a:t>
            </a:r>
            <a:r>
              <a:rPr lang="ru-RU" sz="2000" i="1" dirty="0" err="1" smtClean="0"/>
              <a:t>Кашинской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pic>
        <p:nvPicPr>
          <p:cNvPr id="11266" name="Picture 2" descr="C:\Users\Игорь\Desktop\фотки\P_20150407_1106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20688"/>
            <a:ext cx="5111750" cy="5760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000108"/>
            <a:ext cx="3604960" cy="5175739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Святой Благоверный князь </a:t>
            </a:r>
            <a:r>
              <a:rPr lang="ru-RU" sz="2400" b="1" i="1" dirty="0" smtClean="0"/>
              <a:t>Михаил Тверской </a:t>
            </a:r>
            <a:r>
              <a:rPr lang="ru-RU" sz="2400" i="1" dirty="0" smtClean="0"/>
              <a:t>является небесным  покровителем нашего города. </a:t>
            </a:r>
          </a:p>
          <a:p>
            <a:r>
              <a:rPr lang="ru-RU" sz="2400" i="1" dirty="0" smtClean="0"/>
              <a:t>Ежегодно 5 декабря мы проводим Уроки </a:t>
            </a:r>
            <a:r>
              <a:rPr lang="ru-RU" sz="2400" i="1" dirty="0"/>
              <a:t>М</a:t>
            </a:r>
            <a:r>
              <a:rPr lang="ru-RU" sz="2400" i="1" dirty="0" smtClean="0"/>
              <a:t>ужества, посвященные нашему великому князю.</a:t>
            </a:r>
            <a:endParaRPr lang="ru-RU" sz="2400" i="1" dirty="0"/>
          </a:p>
        </p:txBody>
      </p:sp>
      <p:pic>
        <p:nvPicPr>
          <p:cNvPr id="12290" name="Picture 2" descr="C:\Users\Игорь\Desktop\фотки\михаи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71480"/>
            <a:ext cx="364700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071546"/>
            <a:ext cx="3461514" cy="5032293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На примере жизни  святой благоверной княгини </a:t>
            </a:r>
            <a:r>
              <a:rPr lang="ru-RU" sz="2400" b="1" i="1" dirty="0" smtClean="0"/>
              <a:t>Анны </a:t>
            </a:r>
            <a:r>
              <a:rPr lang="ru-RU" sz="2400" b="1" i="1" dirty="0" err="1" smtClean="0"/>
              <a:t>Кашинской</a:t>
            </a:r>
            <a:r>
              <a:rPr lang="ru-RU" sz="2400" b="1" i="1" dirty="0" smtClean="0"/>
              <a:t> </a:t>
            </a:r>
            <a:r>
              <a:rPr lang="ru-RU" sz="2400" i="1" dirty="0" smtClean="0"/>
              <a:t>мы также воспитываем у учащихся мужество, любовь к Родине, родному городу, семье и близким, верность и силу духа.</a:t>
            </a:r>
            <a:endParaRPr lang="ru-RU" sz="2400" i="1" dirty="0"/>
          </a:p>
        </p:txBody>
      </p:sp>
      <p:pic>
        <p:nvPicPr>
          <p:cNvPr id="13314" name="Picture 2" descr="C:\Users\Игорь\Desktop\фотки\OdCPhURWAD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63896" y="1168908"/>
            <a:ext cx="3715443" cy="4617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 smtClean="0"/>
              <a:t>В коррекционно-воспитательной работе с проблемными учащимися для преодоления неизбежных трудностей при обучении используем разнообразные формы и методы: работу с </a:t>
            </a:r>
            <a:r>
              <a:rPr lang="ru-RU" sz="2000" i="1" dirty="0" err="1" smtClean="0"/>
              <a:t>пазлами</a:t>
            </a:r>
            <a:r>
              <a:rPr lang="ru-RU" sz="2000" i="1" dirty="0" smtClean="0"/>
              <a:t>, беседы, проблемные ситуации, кроссворды, аппликации и многое другое.</a:t>
            </a:r>
            <a:endParaRPr lang="ru-RU" sz="2000" i="1" dirty="0"/>
          </a:p>
        </p:txBody>
      </p:sp>
      <p:pic>
        <p:nvPicPr>
          <p:cNvPr id="14338" name="Picture 2" descr="C:\Users\Игорь\Desktop\фотки\P_20150408_0854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4038600" cy="4320479"/>
          </a:xfrm>
          <a:prstGeom prst="rect">
            <a:avLst/>
          </a:prstGeom>
          <a:noFill/>
        </p:spPr>
      </p:pic>
      <p:pic>
        <p:nvPicPr>
          <p:cNvPr id="14339" name="Picture 3" descr="C:\Users\Игорь\Desktop\фотки\P_20150407_1101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00808"/>
            <a:ext cx="4038600" cy="4320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Особенно учащиеся любят рисовать.</a:t>
            </a:r>
            <a:endParaRPr lang="ru-RU" sz="3200" b="1" i="1" dirty="0"/>
          </a:p>
        </p:txBody>
      </p:sp>
      <p:pic>
        <p:nvPicPr>
          <p:cNvPr id="15362" name="Picture 2" descr="C:\Users\Игорь\Desktop\фотки\P_20150407_1028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27363" y="1699260"/>
            <a:ext cx="3345873" cy="4526280"/>
          </a:xfrm>
          <a:prstGeom prst="rect">
            <a:avLst/>
          </a:prstGeom>
          <a:noFill/>
        </p:spPr>
      </p:pic>
      <p:pic>
        <p:nvPicPr>
          <p:cNvPr id="15363" name="Picture 3" descr="C:\Users\Игорь\Desktop\фотки\P_20150407_1031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00200"/>
            <a:ext cx="338437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Игорь\Desktop\фотки\P_20150407_1037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2302" y="1699260"/>
            <a:ext cx="3295996" cy="4526280"/>
          </a:xfrm>
          <a:prstGeom prst="rect">
            <a:avLst/>
          </a:prstGeom>
          <a:noFill/>
        </p:spPr>
      </p:pic>
      <p:pic>
        <p:nvPicPr>
          <p:cNvPr id="16387" name="Picture 3" descr="C:\Users\Игорь\Desktop\фотки\P_20150407_1035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00200"/>
            <a:ext cx="326224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Игорь\Desktop\фотки\P_20150407_1034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5429" y="1699260"/>
            <a:ext cx="3129742" cy="4526280"/>
          </a:xfrm>
          <a:prstGeom prst="rect">
            <a:avLst/>
          </a:prstGeom>
          <a:noFill/>
        </p:spPr>
      </p:pic>
      <p:pic>
        <p:nvPicPr>
          <p:cNvPr id="20483" name="Picture 3" descr="C:\Users\Игорь\Desktop\фотки\P_20150407_1035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00200"/>
            <a:ext cx="330431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Предмет «Основы православной культуры»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проводится в ГКОУ «Тверская школа № 2» в течение 15 лет в форме факультатива в основной и старшей школе и в форме кружка в начальной школе.</a:t>
            </a:r>
            <a:endParaRPr lang="ru-RU" sz="1800" i="1" dirty="0"/>
          </a:p>
        </p:txBody>
      </p:sp>
      <p:pic>
        <p:nvPicPr>
          <p:cNvPr id="17410" name="Picture 2" descr="C:\Users\Игорь\Desktop\фотки\P_20150407_1022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4038600" cy="3672408"/>
          </a:xfrm>
          <a:prstGeom prst="rect">
            <a:avLst/>
          </a:prstGeom>
          <a:noFill/>
        </p:spPr>
      </p:pic>
      <p:pic>
        <p:nvPicPr>
          <p:cNvPr id="17411" name="Picture 3" descr="C:\Users\Игорь\Desktop\фотки\P_20150407_1023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99907" y="2634442"/>
            <a:ext cx="4039985" cy="2655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Учитывая психофизические особенности учащихся с нарушенным интеллектом, используем такие методы работы, как очная и заочная экскурсии в храмы и картинные галереи; встречи с интересными людьми.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Очные экскурсии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Заочные экскурсии</a:t>
            </a:r>
            <a:endParaRPr lang="ru-RU" dirty="0"/>
          </a:p>
        </p:txBody>
      </p:sp>
      <p:pic>
        <p:nvPicPr>
          <p:cNvPr id="21506" name="Picture 2" descr="C:\Users\Игорь\Desktop\monastyr-nilo-stolobenskaya-pusty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988" y="1858012"/>
            <a:ext cx="4291012" cy="2857814"/>
          </a:xfrm>
          <a:prstGeom prst="rect">
            <a:avLst/>
          </a:prstGeom>
          <a:noFill/>
        </p:spPr>
      </p:pic>
      <p:pic>
        <p:nvPicPr>
          <p:cNvPr id="21507" name="Picture 3" descr="C:\Users\Игорь\Desktop\44790558_hrama_Hrista_Spasitelya_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854042"/>
            <a:ext cx="4289425" cy="2865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Игорь\Desktop\2831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4038600" cy="4320480"/>
          </a:xfrm>
          <a:prstGeom prst="rect">
            <a:avLst/>
          </a:prstGeom>
          <a:noFill/>
        </p:spPr>
      </p:pic>
      <p:pic>
        <p:nvPicPr>
          <p:cNvPr id="22531" name="Picture 3" descr="C:\Users\Игорь\Desktop\lavra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81642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Игорь\Desktop\tver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4038600" cy="4464496"/>
          </a:xfrm>
          <a:prstGeom prst="rect">
            <a:avLst/>
          </a:prstGeom>
          <a:noFill/>
        </p:spPr>
      </p:pic>
      <p:pic>
        <p:nvPicPr>
          <p:cNvPr id="23555" name="Picture 3" descr="C:\Users\Игорь\Desktop\spb_smolny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60039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Игорь\Desktop\фотки\P_20150407_1104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4463" y="1699260"/>
            <a:ext cx="4031673" cy="4526280"/>
          </a:xfrm>
          <a:prstGeom prst="rect">
            <a:avLst/>
          </a:prstGeom>
          <a:noFill/>
        </p:spPr>
      </p:pic>
      <p:pic>
        <p:nvPicPr>
          <p:cNvPr id="24579" name="Picture 3" descr="C:\Users\Игорь\Desktop\isaakiy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20255"/>
            <a:ext cx="4343400" cy="2884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/>
              <a:t>Встречи учащихся школы с Бобровым Виктором Павловичем - уникальным мастером «золотые руки» по изготовлению макетов храмов.</a:t>
            </a:r>
            <a:endParaRPr lang="ru-RU" sz="2400" b="1" i="1" dirty="0"/>
          </a:p>
        </p:txBody>
      </p:sp>
      <p:pic>
        <p:nvPicPr>
          <p:cNvPr id="25602" name="Picture 2" descr="C:\Users\Игорь\Desktop\фотки\P_20150407_1024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25285" y="1699260"/>
            <a:ext cx="3350029" cy="4526280"/>
          </a:xfrm>
          <a:prstGeom prst="rect">
            <a:avLst/>
          </a:prstGeom>
          <a:noFill/>
        </p:spPr>
      </p:pic>
      <p:pic>
        <p:nvPicPr>
          <p:cNvPr id="25604" name="Picture 4" descr="C:\Users\Игорь\Desktop\фотки\P_20150407_1026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76873"/>
            <a:ext cx="4038600" cy="2928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Работа по краеведению (воспитание любви к малой Родине) через знакомство с материалами газет и журналов.</a:t>
            </a:r>
            <a:endParaRPr lang="ru-RU" sz="2400" dirty="0"/>
          </a:p>
        </p:txBody>
      </p:sp>
      <p:pic>
        <p:nvPicPr>
          <p:cNvPr id="26626" name="Picture 2" descr="C:\Users\Игорь\Desktop\фотки\P_20150407_1107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2856"/>
            <a:ext cx="4038600" cy="3312367"/>
          </a:xfrm>
          <a:prstGeom prst="rect">
            <a:avLst/>
          </a:prstGeom>
          <a:noFill/>
        </p:spPr>
      </p:pic>
      <p:pic>
        <p:nvPicPr>
          <p:cNvPr id="26627" name="Picture 3" descr="C:\Users\Игорь\Desktop\фотки\P_20150407_1108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8801"/>
            <a:ext cx="4038600" cy="3370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Во внеклассное и внеурочное время учащиеся и родители самостоятельно посещают  такие мероприятия, как: </a:t>
            </a:r>
            <a:r>
              <a:rPr lang="ru-RU" sz="1800" dirty="0"/>
              <a:t> фестивали </a:t>
            </a:r>
            <a:r>
              <a:rPr lang="ru-RU" sz="1800" dirty="0" smtClean="0"/>
              <a:t>Рождественский и Пасхальный,  традиционные Покровские вечера.</a:t>
            </a:r>
            <a:endParaRPr lang="ru-RU" sz="1800" dirty="0"/>
          </a:p>
        </p:txBody>
      </p:sp>
      <p:pic>
        <p:nvPicPr>
          <p:cNvPr id="27650" name="Picture 2" descr="C:\Users\Игорь\Desktop\фотки\P_20150407_1136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4038600" cy="4536504"/>
          </a:xfrm>
          <a:prstGeom prst="rect">
            <a:avLst/>
          </a:prstGeom>
          <a:noFill/>
        </p:spPr>
      </p:pic>
      <p:pic>
        <p:nvPicPr>
          <p:cNvPr id="27651" name="Picture 3" descr="C:\Users\Игорь\Desktop\фотки\P_20150407_1136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4514" y="1699260"/>
            <a:ext cx="3050771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28588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Arial Black" pitchFamily="34" charset="0"/>
              </a:rPr>
              <a:t>2018</a:t>
            </a:r>
            <a:r>
              <a:rPr lang="ru-RU" sz="3200" dirty="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latin typeface="Arial Black" pitchFamily="34" charset="0"/>
              </a:rPr>
              <a:t>ГОД</a:t>
            </a:r>
            <a:r>
              <a:rPr lang="ru-RU" sz="3200" dirty="0" smtClean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CC3300"/>
                </a:solidFill>
                <a:latin typeface="Arial Black" pitchFamily="34" charset="0"/>
              </a:rPr>
              <a:t>Проект </a:t>
            </a:r>
            <a:br>
              <a:rPr lang="ru-RU" sz="2400" dirty="0" smtClean="0">
                <a:solidFill>
                  <a:srgbClr val="CC33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CC3300"/>
                </a:solidFill>
                <a:latin typeface="Arial Black" pitchFamily="34" charset="0"/>
              </a:rPr>
              <a:t> «Святые Земли Тверской</a:t>
            </a:r>
            <a:r>
              <a:rPr lang="ru-RU" sz="3200" dirty="0" smtClean="0">
                <a:solidFill>
                  <a:srgbClr val="CC3300"/>
                </a:solidFill>
                <a:latin typeface="Arial Black" pitchFamily="34" charset="0"/>
              </a:rPr>
              <a:t>»</a:t>
            </a:r>
            <a:br>
              <a:rPr lang="ru-RU" sz="3200" dirty="0" smtClean="0">
                <a:solidFill>
                  <a:srgbClr val="CC3300"/>
                </a:solidFill>
                <a:latin typeface="Arial Black" pitchFamily="34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543956" cy="491174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ru-RU" sz="200" dirty="0" smtClean="0"/>
          </a:p>
          <a:p>
            <a:pPr algn="ctr">
              <a:lnSpc>
                <a:spcPct val="80000"/>
              </a:lnSpc>
              <a:buFontTx/>
              <a:buNone/>
            </a:pPr>
            <a:endParaRPr lang="ru-RU" sz="9600" dirty="0" smtClean="0">
              <a:solidFill>
                <a:srgbClr val="CC3300"/>
              </a:solidFill>
              <a:latin typeface="Arial Black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9600" dirty="0" smtClean="0">
              <a:solidFill>
                <a:srgbClr val="CC3300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 700 – </a:t>
            </a:r>
            <a:r>
              <a:rPr lang="ru-RU" sz="7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летию</a:t>
            </a:r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преставления святого благоверного князя Михаила Тверского                             и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650 – </a:t>
            </a:r>
            <a:r>
              <a:rPr lang="ru-RU" sz="7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летию</a:t>
            </a:r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преставления святой благоверной княгини Анны </a:t>
            </a:r>
            <a:r>
              <a:rPr lang="ru-RU" sz="7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Кашинской</a:t>
            </a:r>
            <a:endParaRPr lang="ru-RU" sz="7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7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7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«Страницы великой жизни» – цикл бесед  о тверских святых с просмотром  фильмов</a:t>
            </a:r>
          </a:p>
          <a:p>
            <a:pPr>
              <a:lnSpc>
                <a:spcPct val="80000"/>
              </a:lnSpc>
            </a:pPr>
            <a:endParaRPr lang="ru-RU" sz="7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«За </a:t>
            </a:r>
            <a:r>
              <a:rPr lang="ru-RU" sz="7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други</a:t>
            </a: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своя!» – литературно – музыкальная композиция учащихся школы и воспитанников Тверского  суворовского военного училища</a:t>
            </a:r>
          </a:p>
          <a:p>
            <a:pPr>
              <a:lnSpc>
                <a:spcPct val="80000"/>
              </a:lnSpc>
            </a:pPr>
            <a:endParaRPr lang="ru-RU" sz="7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Экскурсии по  городу, посвящённые памяти Михаила Тверского</a:t>
            </a:r>
          </a:p>
          <a:p>
            <a:pPr>
              <a:lnSpc>
                <a:spcPct val="80000"/>
              </a:lnSpc>
            </a:pPr>
            <a:endParaRPr lang="ru-RU" sz="7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«Не хочу своим спасеньем на родимый край привлечь </a:t>
            </a:r>
            <a:r>
              <a:rPr lang="ru-RU" sz="7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Кавгадыя</a:t>
            </a: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 лютым мщеньем и Узбека грозный меч!» - родителям обучающихся школы о подвиге Михаила Тверского</a:t>
            </a:r>
          </a:p>
          <a:p>
            <a:pPr>
              <a:lnSpc>
                <a:spcPct val="80000"/>
              </a:lnSpc>
            </a:pPr>
            <a:endParaRPr lang="ru-RU" sz="7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Организация  совместной   выставки  художественного творчества «Память сердца»  обучающихся  ГКОУ «Тверская школа № 2» и   православной школы </a:t>
            </a:r>
          </a:p>
          <a:p>
            <a:pPr>
              <a:lnSpc>
                <a:spcPct val="80000"/>
              </a:lnSpc>
            </a:pPr>
            <a:endParaRPr lang="ru-RU" sz="7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Участие в региональном конкурсе рисунков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Игорь\Desktop\фотки\михаи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414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Анна Кашинская в кио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14290"/>
            <a:ext cx="11826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i="1" dirty="0" smtClean="0">
                <a:ea typeface="Microsoft Yi Baiti" pitchFamily="66" charset="0"/>
              </a:rPr>
              <a:t>Спасибо за внимание!</a:t>
            </a:r>
            <a:endParaRPr lang="ru-RU" i="1" dirty="0">
              <a:ea typeface="Microsoft Yi Baiti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25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Разработана авторская программа  по ОПК(рецензирована на факультете теологии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Изучение ОПК в рамках настоящей программы является светским религиоведческим образованием.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Реализация принципа светского характера образования при изучении ОПК в специальной коррекционной школе обеспечивается: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-культурологическим содержанием предъявляемых знаний и соответствующей методикой преподавания;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-правом свободного выбора изучения данного курса учащимися и их родителями.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Основная цель программы – духовно-нравственное воспитание учащихся с нарушением интеллекта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Задачи курса «Основы православной культуры»: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Ознакомление учащихся с основными религиозными понятиями и системой нравственных норм Православия;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навыков социального взаимодействия и культуры общения с представителями различных конфессий в современном российском обществе;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уважения и любви к своим родителям, близким, к родной истории (нашим предкам) и культуре, бережного отношения к природе.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Учебников и учебно-методических  пособий по ОПК для специальной коррекционной школы не существует.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ы пользуемся учебниками по ОПК для общеобразовательной массовой школы.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Игорь\Desktop\фотки\P_20150407_1028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 также различной исторической, художественной и  публицистической литературой, видеоматериалами.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Игорь\Desktop\фотки\P_20150407_103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392488" cy="3960440"/>
          </a:xfrm>
          <a:prstGeom prst="rect">
            <a:avLst/>
          </a:prstGeom>
          <a:noFill/>
        </p:spPr>
      </p:pic>
      <p:pic>
        <p:nvPicPr>
          <p:cNvPr id="5123" name="Picture 3" descr="C:\Users\Игорь\Desktop\фотки\P_20150407_110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456384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основу духовно-нравственного воспитания положена система нравственных норм Православия (Заповеди) и «Золотое правило»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Игорь\Desktop\фотки\DSC_7344.jpg"/>
          <p:cNvPicPr>
            <a:picLocks noChangeAspect="1" noChangeArrowheads="1"/>
          </p:cNvPicPr>
          <p:nvPr/>
        </p:nvPicPr>
        <p:blipFill>
          <a:blip r:embed="rId2" cstate="print"/>
          <a:srcRect l="11112" r="11100"/>
          <a:stretch>
            <a:fillRect/>
          </a:stretch>
        </p:blipFill>
        <p:spPr bwMode="auto">
          <a:xfrm>
            <a:off x="500034" y="1556792"/>
            <a:ext cx="3500462" cy="4968552"/>
          </a:xfrm>
          <a:prstGeom prst="rect">
            <a:avLst/>
          </a:prstGeom>
          <a:noFill/>
        </p:spPr>
      </p:pic>
      <p:pic>
        <p:nvPicPr>
          <p:cNvPr id="7171" name="Picture 3" descr="C:\Users\Игорь\Desktop\фотки\P_20150408_085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0"/>
            <a:ext cx="404390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Особое внимание на занятиях ОПК уделяется воспитанию честности, скромности, верности, уважению к старшим, почитанию родителей, милосердию;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Воспитанию девочек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девушек) как будущих матерей и хозяек, а мальчиков (юношей) как будущих отцов и защитников.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Эта работа по воспитанию духовно-нравственных качеств невозможна без использования русской и православной словесности.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222</TotalTime>
  <Words>681</Words>
  <Application>Microsoft Office PowerPoint</Application>
  <PresentationFormat>Экран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«Душа ищет место, где небо ближе…»   Из опыта работы Комаровой Надежды  Ивановны,                  руководителя кружка и факультатива                                                              «Основы православной культуры»  </vt:lpstr>
      <vt:lpstr>Предмет «Основы православной культуры» проводится в ГКОУ «Тверская школа № 2» в течение 15 лет в форме факультатива в основной и старшей школе и в форме кружка в начальной школе.</vt:lpstr>
      <vt:lpstr>Слайд 3</vt:lpstr>
      <vt:lpstr>Слайд 4</vt:lpstr>
      <vt:lpstr>Задачи курса «Основы православной культуры»:</vt:lpstr>
      <vt:lpstr>Учебников и учебно-методических  пособий по ОПК для специальной коррекционной школы не существует. Мы пользуемся учебниками по ОПК для общеобразовательной массовой школы.</vt:lpstr>
      <vt:lpstr>А также различной исторической, художественной и  публицистической литературой, видеоматериалами.</vt:lpstr>
      <vt:lpstr>В основу духовно-нравственного воспитания положена система нравственных норм Православия (Заповеди) и «Золотое правило»</vt:lpstr>
      <vt:lpstr>Слайд 9</vt:lpstr>
      <vt:lpstr>Слайд 10</vt:lpstr>
      <vt:lpstr>Учащиеся знакомятся с житием таких святых как Сергий Радонежский, Ксения Петербуржская, Матрона Московская, Михаил Тверской, Анна Кашинская и др.</vt:lpstr>
      <vt:lpstr>Слайд 12</vt:lpstr>
      <vt:lpstr>В 2014 году отмечалась юбилейная дата -700-летие Сергия Радонежского. </vt:lpstr>
      <vt:lpstr>Слайд 14</vt:lpstr>
      <vt:lpstr>Слайд 15</vt:lpstr>
      <vt:lpstr>В коррекционно-воспитательной работе с проблемными учащимися для преодоления неизбежных трудностей при обучении используем разнообразные формы и методы: работу с пазлами, беседы, проблемные ситуации, кроссворды, аппликации и многое другое.</vt:lpstr>
      <vt:lpstr>Особенно учащиеся любят рисовать.</vt:lpstr>
      <vt:lpstr>Слайд 18</vt:lpstr>
      <vt:lpstr>Слайд 19</vt:lpstr>
      <vt:lpstr>Учитывая психофизические особенности учащихся с нарушенным интеллектом, используем такие методы работы, как очная и заочная экскурсии в храмы и картинные галереи; встречи с интересными людьми.</vt:lpstr>
      <vt:lpstr>Слайд 21</vt:lpstr>
      <vt:lpstr>Слайд 22</vt:lpstr>
      <vt:lpstr>Слайд 23</vt:lpstr>
      <vt:lpstr>Встречи учащихся школы с Бобровым Виктором Павловичем - уникальным мастером «золотые руки» по изготовлению макетов храмов.</vt:lpstr>
      <vt:lpstr>Работа по краеведению (воспитание любви к малой Родине) через знакомство с материалами газет и журналов.</vt:lpstr>
      <vt:lpstr>Во внеклассное и внеурочное время учащиеся и родители самостоятельно посещают  такие мероприятия, как:  фестивали Рождественский и Пасхальный,  традиционные Покровские вечера.</vt:lpstr>
      <vt:lpstr> 2018 ГОД Проект   «Святые Земли Тверской» </vt:lpstr>
      <vt:lpstr>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Леночка</dc:creator>
  <cp:lastModifiedBy>Zav</cp:lastModifiedBy>
  <cp:revision>27</cp:revision>
  <dcterms:created xsi:type="dcterms:W3CDTF">2015-04-03T16:10:34Z</dcterms:created>
  <dcterms:modified xsi:type="dcterms:W3CDTF">2018-11-26T11:37:29Z</dcterms:modified>
</cp:coreProperties>
</file>